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270" r:id="rId3"/>
    <p:sldId id="330" r:id="rId4"/>
    <p:sldId id="331" r:id="rId5"/>
    <p:sldId id="332" r:id="rId6"/>
    <p:sldId id="333" r:id="rId7"/>
    <p:sldId id="334" r:id="rId8"/>
    <p:sldId id="335" r:id="rId9"/>
    <p:sldId id="336" r:id="rId10"/>
    <p:sldId id="361" r:id="rId11"/>
    <p:sldId id="362" r:id="rId12"/>
    <p:sldId id="363" r:id="rId13"/>
    <p:sldId id="364" r:id="rId14"/>
    <p:sldId id="365" r:id="rId15"/>
    <p:sldId id="366" r:id="rId16"/>
    <p:sldId id="367" r:id="rId17"/>
    <p:sldId id="368" r:id="rId18"/>
    <p:sldId id="369" r:id="rId19"/>
    <p:sldId id="370" r:id="rId20"/>
    <p:sldId id="371" r:id="rId21"/>
    <p:sldId id="372" r:id="rId22"/>
    <p:sldId id="373" r:id="rId23"/>
    <p:sldId id="374" r:id="rId24"/>
    <p:sldId id="375" r:id="rId25"/>
    <p:sldId id="376" r:id="rId26"/>
    <p:sldId id="344" r:id="rId27"/>
    <p:sldId id="1100" r:id="rId28"/>
    <p:sldId id="1105" r:id="rId29"/>
    <p:sldId id="1107" r:id="rId30"/>
    <p:sldId id="1106" r:id="rId31"/>
    <p:sldId id="1111" r:id="rId32"/>
    <p:sldId id="1112" r:id="rId33"/>
    <p:sldId id="1110" r:id="rId34"/>
    <p:sldId id="1113" r:id="rId35"/>
    <p:sldId id="1114" r:id="rId36"/>
    <p:sldId id="1115" r:id="rId37"/>
    <p:sldId id="1117" r:id="rId38"/>
    <p:sldId id="1132" r:id="rId39"/>
    <p:sldId id="378" r:id="rId40"/>
    <p:sldId id="379" r:id="rId41"/>
    <p:sldId id="346" r:id="rId42"/>
    <p:sldId id="347" r:id="rId43"/>
    <p:sldId id="348" r:id="rId44"/>
    <p:sldId id="349" r:id="rId45"/>
    <p:sldId id="350" r:id="rId46"/>
    <p:sldId id="351" r:id="rId47"/>
    <p:sldId id="352" r:id="rId48"/>
    <p:sldId id="353" r:id="rId49"/>
    <p:sldId id="354" r:id="rId50"/>
    <p:sldId id="1119" r:id="rId51"/>
    <p:sldId id="1118" r:id="rId52"/>
    <p:sldId id="1120" r:id="rId53"/>
    <p:sldId id="1131" r:id="rId54"/>
    <p:sldId id="1101" r:id="rId55"/>
  </p:sldIdLst>
  <p:sldSz cx="9144000" cy="5143500" type="screen16x9"/>
  <p:notesSz cx="6858000" cy="9144000"/>
  <p:embeddedFontLst>
    <p:embeddedFont>
      <p:font typeface="Inter" panose="02000503000000020004" pitchFamily="2" charset="0"/>
      <p:regular r:id="rId57"/>
      <p:bold r:id="rId58"/>
      <p:italic r:id="rId59"/>
      <p:boldItalic r:id="rId60"/>
    </p:embeddedFont>
    <p:embeddedFont>
      <p:font typeface="Inter ExtraBold" panose="02000503000000020004" pitchFamily="2" charset="0"/>
      <p:regular r:id="rId61"/>
      <p:bold r:id="rId62"/>
      <p:italic r:id="rId63"/>
      <p:boldItalic r:id="rId64"/>
    </p:embeddedFont>
    <p:embeddedFont>
      <p:font typeface="Lato" panose="020F0502020204030203" pitchFamily="34" charset="0"/>
      <p:regular r:id="rId65"/>
      <p:bold r:id="rId66"/>
      <p:italic r:id="rId67"/>
      <p:boldItalic r:id="rId68"/>
    </p:embeddedFont>
    <p:embeddedFont>
      <p:font typeface="Roboto" panose="02000000000000000000" pitchFamily="2" charset="0"/>
      <p:regular r:id="rId69"/>
      <p:bold r:id="rId70"/>
      <p:italic r:id="rId71"/>
      <p:boldItalic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3" roundtripDataSignature="AMtx7mj38nnqnk1Uo4swIPD6etZLy9Cr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56" d="100"/>
          <a:sy n="156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7.fntdata"/><Relationship Id="rId68" Type="http://schemas.openxmlformats.org/officeDocument/2006/relationships/font" Target="fonts/font12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2.fntdata"/><Relationship Id="rId66" Type="http://schemas.openxmlformats.org/officeDocument/2006/relationships/font" Target="fonts/font10.fntdata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64" Type="http://schemas.openxmlformats.org/officeDocument/2006/relationships/font" Target="fonts/font8.fntdata"/><Relationship Id="rId69" Type="http://schemas.openxmlformats.org/officeDocument/2006/relationships/font" Target="fonts/font13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3.fntdata"/><Relationship Id="rId67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6.fntdata"/><Relationship Id="rId70" Type="http://schemas.openxmlformats.org/officeDocument/2006/relationships/font" Target="fonts/font14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4.fntdata"/><Relationship Id="rId65" Type="http://schemas.openxmlformats.org/officeDocument/2006/relationships/font" Target="fonts/font9.fntdata"/><Relationship Id="rId73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15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10651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6011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04502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7050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51592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1053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12225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28470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2771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66201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0982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2438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144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5653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2915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432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:notes"/>
          <p:cNvSpPr txBox="1">
            <a:spLocks noGrp="1"/>
          </p:cNvSpPr>
          <p:nvPr>
            <p:ph type="body" idx="1"/>
          </p:nvPr>
        </p:nvSpPr>
        <p:spPr>
          <a:xfrm>
            <a:off x="730675" y="4561263"/>
            <a:ext cx="5853852" cy="4318864"/>
          </a:xfrm>
          <a:prstGeom prst="rect">
            <a:avLst/>
          </a:prstGeom>
        </p:spPr>
        <p:txBody>
          <a:bodyPr spcFirstLastPara="1" wrap="square" lIns="93200" tIns="46600" rIns="93200" bIns="46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9" name="Google Shape;4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3975" cy="3602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5121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4BAF3B1-1414-B74A-E0C5-0DA1EAA016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4826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506233" y="4724153"/>
            <a:ext cx="414749" cy="2488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Lato"/>
                <a:cs typeface="La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6/17/24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15071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B2901A-27B0-145C-3D81-5E6A5792CD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482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Lato"/>
                <a:cs typeface="La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6/17/24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6246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Lato"/>
                <a:cs typeface="La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44649" y="1300197"/>
            <a:ext cx="3833813" cy="318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020013" y="1365185"/>
            <a:ext cx="2432685" cy="318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6/17/24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91705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5EFB43-FF27-7A7A-4A4D-6F99C96471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4826"/>
          </a:xfrm>
          <a:prstGeom prst="rect">
            <a:avLst/>
          </a:prstGeom>
        </p:spPr>
      </p:pic>
      <p:sp>
        <p:nvSpPr>
          <p:cNvPr id="151" name="Google Shape;151;p14"/>
          <p:cNvSpPr txBox="1">
            <a:spLocks noGrp="1"/>
          </p:cNvSpPr>
          <p:nvPr>
            <p:ph type="title"/>
          </p:nvPr>
        </p:nvSpPr>
        <p:spPr>
          <a:xfrm>
            <a:off x="433846" y="286942"/>
            <a:ext cx="8271775" cy="569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75" cy="393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71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1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7" Type="http://schemas.openxmlformats.org/officeDocument/2006/relationships/image" Target="../media/image50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1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1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9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311700" y="3153075"/>
            <a:ext cx="85206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Data </a:t>
            </a:r>
            <a:r>
              <a:rPr lang="pt-PT" sz="18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Science</a:t>
            </a:r>
            <a:r>
              <a:rPr lang="pt-PT" sz="18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PT" sz="18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and</a:t>
            </a:r>
            <a:r>
              <a:rPr lang="pt-PT" sz="18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PT" sz="18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Machine</a:t>
            </a:r>
            <a:r>
              <a:rPr lang="pt-PT" sz="18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PT" sz="18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Learning</a:t>
            </a:r>
            <a:endParaRPr sz="18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311700" y="3560975"/>
            <a:ext cx="8520600" cy="3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Generative AI II</a:t>
            </a:r>
            <a:endParaRPr sz="1400" b="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86563" y="1393225"/>
            <a:ext cx="1570875" cy="157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00904" y="72862"/>
            <a:ext cx="2599849" cy="280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7329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02000" y="1724148"/>
            <a:ext cx="5482273" cy="1681229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 marR="2540" algn="ctr">
              <a:spcBef>
                <a:spcPts val="50"/>
              </a:spcBef>
            </a:pPr>
            <a:r>
              <a:rPr sz="3600" dirty="0"/>
              <a:t>Helping</a:t>
            </a:r>
            <a:r>
              <a:rPr sz="3600" spc="-188" dirty="0"/>
              <a:t> </a:t>
            </a:r>
            <a:r>
              <a:rPr sz="3600" spc="-25" dirty="0"/>
              <a:t>LLMs</a:t>
            </a:r>
            <a:r>
              <a:rPr sz="3600" spc="-188" dirty="0"/>
              <a:t> </a:t>
            </a:r>
            <a:r>
              <a:rPr sz="3600" dirty="0"/>
              <a:t>reason</a:t>
            </a:r>
            <a:r>
              <a:rPr sz="3600" spc="-188" dirty="0"/>
              <a:t> </a:t>
            </a:r>
            <a:r>
              <a:rPr sz="3600" spc="-13" dirty="0"/>
              <a:t>and </a:t>
            </a:r>
            <a:r>
              <a:rPr sz="3600" dirty="0"/>
              <a:t>plan</a:t>
            </a:r>
            <a:r>
              <a:rPr sz="3600" spc="-183" dirty="0"/>
              <a:t> </a:t>
            </a:r>
            <a:r>
              <a:rPr sz="3600" dirty="0"/>
              <a:t>with</a:t>
            </a:r>
            <a:r>
              <a:rPr sz="3600" spc="-180" dirty="0"/>
              <a:t> </a:t>
            </a:r>
            <a:r>
              <a:rPr sz="3600" spc="-20" dirty="0"/>
              <a:t>Chain-</a:t>
            </a:r>
            <a:r>
              <a:rPr sz="3600" spc="-38" dirty="0"/>
              <a:t>of</a:t>
            </a:r>
            <a:r>
              <a:rPr sz="3600" spc="-388" dirty="0"/>
              <a:t>-</a:t>
            </a:r>
            <a:r>
              <a:rPr sz="3600" spc="-5" dirty="0"/>
              <a:t>Thought Prompting</a:t>
            </a:r>
            <a:endParaRPr sz="3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8107964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20" dirty="0"/>
              <a:t>LLMs</a:t>
            </a:r>
            <a:r>
              <a:rPr spc="-155" dirty="0"/>
              <a:t> </a:t>
            </a:r>
            <a:r>
              <a:rPr spc="-18" dirty="0"/>
              <a:t>can</a:t>
            </a:r>
            <a:r>
              <a:rPr spc="-155" dirty="0"/>
              <a:t> </a:t>
            </a:r>
            <a:r>
              <a:rPr dirty="0"/>
              <a:t>struggle</a:t>
            </a:r>
            <a:r>
              <a:rPr spc="-155" dirty="0"/>
              <a:t> </a:t>
            </a:r>
            <a:r>
              <a:rPr dirty="0"/>
              <a:t>with</a:t>
            </a:r>
            <a:r>
              <a:rPr spc="-155" dirty="0"/>
              <a:t> </a:t>
            </a:r>
            <a:r>
              <a:rPr spc="-25" dirty="0"/>
              <a:t>complex</a:t>
            </a:r>
            <a:r>
              <a:rPr spc="-153" dirty="0"/>
              <a:t> </a:t>
            </a:r>
            <a:r>
              <a:rPr dirty="0"/>
              <a:t>reasoning</a:t>
            </a:r>
            <a:r>
              <a:rPr spc="-155" dirty="0"/>
              <a:t> </a:t>
            </a:r>
            <a:r>
              <a:rPr spc="-5" dirty="0"/>
              <a:t>problems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8218" y="1347616"/>
            <a:ext cx="2851468" cy="2775585"/>
            <a:chOff x="736436" y="2695231"/>
            <a:chExt cx="5702935" cy="5551170"/>
          </a:xfrm>
        </p:grpSpPr>
        <p:sp>
          <p:nvSpPr>
            <p:cNvPr id="4" name="object 4"/>
            <p:cNvSpPr/>
            <p:nvPr/>
          </p:nvSpPr>
          <p:spPr>
            <a:xfrm>
              <a:off x="741198" y="2699994"/>
              <a:ext cx="5693410" cy="5541645"/>
            </a:xfrm>
            <a:custGeom>
              <a:avLst/>
              <a:gdLst/>
              <a:ahLst/>
              <a:cxnLst/>
              <a:rect l="l" t="t" r="r" b="b"/>
              <a:pathLst>
                <a:path w="5693410" h="5541645">
                  <a:moveTo>
                    <a:pt x="5693388" y="5541288"/>
                  </a:moveTo>
                  <a:lnTo>
                    <a:pt x="0" y="5541288"/>
                  </a:lnTo>
                  <a:lnTo>
                    <a:pt x="0" y="0"/>
                  </a:lnTo>
                  <a:lnTo>
                    <a:pt x="5693388" y="0"/>
                  </a:lnTo>
                  <a:lnTo>
                    <a:pt x="5693388" y="554128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" name="object 5"/>
            <p:cNvSpPr/>
            <p:nvPr/>
          </p:nvSpPr>
          <p:spPr>
            <a:xfrm>
              <a:off x="741198" y="2699994"/>
              <a:ext cx="5693410" cy="5541645"/>
            </a:xfrm>
            <a:custGeom>
              <a:avLst/>
              <a:gdLst/>
              <a:ahLst/>
              <a:cxnLst/>
              <a:rect l="l" t="t" r="r" b="b"/>
              <a:pathLst>
                <a:path w="5693410" h="5541645">
                  <a:moveTo>
                    <a:pt x="0" y="0"/>
                  </a:moveTo>
                  <a:lnTo>
                    <a:pt x="5693388" y="0"/>
                  </a:lnTo>
                  <a:lnTo>
                    <a:pt x="5693388" y="5541288"/>
                  </a:lnTo>
                  <a:lnTo>
                    <a:pt x="0" y="554128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54737" y="1428041"/>
            <a:ext cx="2664460" cy="111440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Q:</a:t>
            </a:r>
            <a:r>
              <a:rPr sz="1200" b="1" spc="-1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Roger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has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5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tennis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balls.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He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buys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2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more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cans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of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 tennis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balls.</a:t>
            </a:r>
            <a:r>
              <a:rPr sz="1200" b="1" spc="-1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Each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can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has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3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tennis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balls.</a:t>
            </a:r>
            <a:r>
              <a:rPr sz="1200" b="1" spc="-1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How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many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tennis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balls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does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he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have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now?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4737" y="2525319"/>
            <a:ext cx="1750060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A: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The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answer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is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11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54737" y="2891078"/>
            <a:ext cx="2664460" cy="929742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Q:</a:t>
            </a:r>
            <a:r>
              <a:rPr sz="1200" b="1" spc="-1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The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cafeteria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had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232F3D"/>
                </a:solidFill>
                <a:latin typeface="Courier New"/>
                <a:cs typeface="Courier New"/>
              </a:rPr>
              <a:t>23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apples.</a:t>
            </a:r>
            <a:r>
              <a:rPr sz="1200"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If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they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used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20</a:t>
            </a:r>
            <a:r>
              <a:rPr sz="1200"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232F3D"/>
                </a:solidFill>
                <a:latin typeface="Courier New"/>
                <a:cs typeface="Courier New"/>
              </a:rPr>
              <a:t>to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make</a:t>
            </a:r>
            <a:r>
              <a:rPr sz="1200"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lunch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and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bought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6</a:t>
            </a:r>
            <a:r>
              <a:rPr sz="1200"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232F3D"/>
                </a:solidFill>
                <a:latin typeface="Courier New"/>
                <a:cs typeface="Courier New"/>
              </a:rPr>
              <a:t>more,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how</a:t>
            </a:r>
            <a:r>
              <a:rPr sz="1200"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many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apples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do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they</a:t>
            </a:r>
            <a:r>
              <a:rPr sz="1200"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232F3D"/>
                </a:solidFill>
                <a:latin typeface="Courier New"/>
                <a:cs typeface="Courier New"/>
              </a:rPr>
              <a:t>have?</a:t>
            </a:r>
            <a:endParaRPr sz="1200">
              <a:latin typeface="Courier New"/>
              <a:cs typeface="Courier New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3797536" y="1346991"/>
            <a:ext cx="1474470" cy="1471295"/>
            <a:chOff x="7595072" y="2693982"/>
            <a:chExt cx="2948940" cy="2942590"/>
          </a:xfrm>
        </p:grpSpPr>
        <p:sp>
          <p:nvSpPr>
            <p:cNvPr id="10" name="object 10"/>
            <p:cNvSpPr/>
            <p:nvPr/>
          </p:nvSpPr>
          <p:spPr>
            <a:xfrm>
              <a:off x="7599834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1469397" y="2932794"/>
                  </a:moveTo>
                  <a:lnTo>
                    <a:pt x="1420894" y="2932010"/>
                  </a:lnTo>
                  <a:lnTo>
                    <a:pt x="1372784" y="2929675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2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9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3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58" y="792415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60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3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7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8" y="360515"/>
                  </a:lnTo>
                  <a:lnTo>
                    <a:pt x="2471925" y="394315"/>
                  </a:lnTo>
                  <a:lnTo>
                    <a:pt x="2508420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1" y="705498"/>
                  </a:lnTo>
                  <a:lnTo>
                    <a:pt x="2750709" y="748563"/>
                  </a:lnTo>
                  <a:lnTo>
                    <a:pt x="2774445" y="792501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7" y="1265358"/>
                  </a:lnTo>
                  <a:lnTo>
                    <a:pt x="2930968" y="1315205"/>
                  </a:lnTo>
                  <a:lnTo>
                    <a:pt x="2935305" y="1365354"/>
                  </a:lnTo>
                  <a:lnTo>
                    <a:pt x="2937919" y="1415765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8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3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1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9"/>
                  </a:lnTo>
                  <a:lnTo>
                    <a:pt x="2539835" y="2470972"/>
                  </a:lnTo>
                  <a:lnTo>
                    <a:pt x="2508416" y="2503298"/>
                  </a:lnTo>
                  <a:lnTo>
                    <a:pt x="2476024" y="2534652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5"/>
                  </a:lnTo>
                  <a:lnTo>
                    <a:pt x="1517900" y="2932010"/>
                  </a:lnTo>
                  <a:lnTo>
                    <a:pt x="1469397" y="2932794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7599834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0" y="1466397"/>
                  </a:move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11" y="792501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59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2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6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7" y="360515"/>
                  </a:lnTo>
                  <a:lnTo>
                    <a:pt x="2471925" y="394315"/>
                  </a:lnTo>
                  <a:lnTo>
                    <a:pt x="2508419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0" y="705498"/>
                  </a:lnTo>
                  <a:lnTo>
                    <a:pt x="2750709" y="748563"/>
                  </a:lnTo>
                  <a:lnTo>
                    <a:pt x="2774402" y="792415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6" y="1265358"/>
                  </a:lnTo>
                  <a:lnTo>
                    <a:pt x="2930968" y="1315205"/>
                  </a:lnTo>
                  <a:lnTo>
                    <a:pt x="2935304" y="1365354"/>
                  </a:lnTo>
                  <a:lnTo>
                    <a:pt x="2937918" y="1415764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7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2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0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8"/>
                  </a:lnTo>
                  <a:lnTo>
                    <a:pt x="2539834" y="2470972"/>
                  </a:lnTo>
                  <a:lnTo>
                    <a:pt x="2508416" y="2503298"/>
                  </a:lnTo>
                  <a:lnTo>
                    <a:pt x="2476024" y="2534651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4"/>
                  </a:lnTo>
                  <a:lnTo>
                    <a:pt x="1517900" y="2932010"/>
                  </a:lnTo>
                  <a:lnTo>
                    <a:pt x="1469397" y="2932794"/>
                  </a:lnTo>
                  <a:lnTo>
                    <a:pt x="1420894" y="2932010"/>
                  </a:lnTo>
                  <a:lnTo>
                    <a:pt x="1372784" y="2929674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1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8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2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4349005" y="1961953"/>
            <a:ext cx="35877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3" dirty="0"/>
              <a:t>LLM</a:t>
            </a:r>
            <a:endParaRPr/>
          </a:p>
        </p:txBody>
      </p:sp>
      <p:grpSp>
        <p:nvGrpSpPr>
          <p:cNvPr id="13" name="object 13"/>
          <p:cNvGrpSpPr/>
          <p:nvPr/>
        </p:nvGrpSpPr>
        <p:grpSpPr>
          <a:xfrm>
            <a:off x="5849707" y="1347616"/>
            <a:ext cx="2851468" cy="2775585"/>
            <a:chOff x="11699413" y="2695231"/>
            <a:chExt cx="5702935" cy="5551170"/>
          </a:xfrm>
        </p:grpSpPr>
        <p:sp>
          <p:nvSpPr>
            <p:cNvPr id="14" name="object 14"/>
            <p:cNvSpPr/>
            <p:nvPr/>
          </p:nvSpPr>
          <p:spPr>
            <a:xfrm>
              <a:off x="11704176" y="2699994"/>
              <a:ext cx="5693410" cy="5541645"/>
            </a:xfrm>
            <a:custGeom>
              <a:avLst/>
              <a:gdLst/>
              <a:ahLst/>
              <a:cxnLst/>
              <a:rect l="l" t="t" r="r" b="b"/>
              <a:pathLst>
                <a:path w="5693409" h="5541645">
                  <a:moveTo>
                    <a:pt x="5693388" y="5541288"/>
                  </a:moveTo>
                  <a:lnTo>
                    <a:pt x="0" y="5541288"/>
                  </a:lnTo>
                  <a:lnTo>
                    <a:pt x="0" y="0"/>
                  </a:lnTo>
                  <a:lnTo>
                    <a:pt x="5693388" y="0"/>
                  </a:lnTo>
                  <a:lnTo>
                    <a:pt x="5693388" y="5541288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11704176" y="2699994"/>
              <a:ext cx="5693410" cy="5541645"/>
            </a:xfrm>
            <a:custGeom>
              <a:avLst/>
              <a:gdLst/>
              <a:ahLst/>
              <a:cxnLst/>
              <a:rect l="l" t="t" r="r" b="b"/>
              <a:pathLst>
                <a:path w="5693409" h="5541645">
                  <a:moveTo>
                    <a:pt x="0" y="0"/>
                  </a:moveTo>
                  <a:lnTo>
                    <a:pt x="5693388" y="0"/>
                  </a:lnTo>
                  <a:lnTo>
                    <a:pt x="5693388" y="5541288"/>
                  </a:lnTo>
                  <a:lnTo>
                    <a:pt x="0" y="554128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5936238" y="1428041"/>
            <a:ext cx="2664460" cy="111440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Q:</a:t>
            </a:r>
            <a:r>
              <a:rPr sz="1200"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Roger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has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5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tennis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9E9E9E"/>
                </a:solidFill>
                <a:latin typeface="Courier New"/>
                <a:cs typeface="Courier New"/>
              </a:rPr>
              <a:t>balls.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He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buys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2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more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cans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of</a:t>
            </a:r>
            <a:r>
              <a:rPr sz="1200" b="1" spc="-5" dirty="0">
                <a:solidFill>
                  <a:srgbClr val="9E9E9E"/>
                </a:solidFill>
                <a:latin typeface="Courier New"/>
                <a:cs typeface="Courier New"/>
              </a:rPr>
              <a:t> tennis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balls.</a:t>
            </a:r>
            <a:r>
              <a:rPr sz="1200"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Each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can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has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3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9E9E9E"/>
                </a:solidFill>
                <a:latin typeface="Courier New"/>
                <a:cs typeface="Courier New"/>
              </a:rPr>
              <a:t>tennis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balls.</a:t>
            </a:r>
            <a:r>
              <a:rPr sz="1200" b="1" spc="-1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How</a:t>
            </a:r>
            <a:r>
              <a:rPr sz="1200" b="1" spc="-13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many</a:t>
            </a:r>
            <a:r>
              <a:rPr sz="1200" b="1" spc="-13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tennis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9E9E9E"/>
                </a:solidFill>
                <a:latin typeface="Courier New"/>
                <a:cs typeface="Courier New"/>
              </a:rPr>
              <a:t>balls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does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he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have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now?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936238" y="2525319"/>
            <a:ext cx="1750060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A: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The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answer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is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9E9E9E"/>
                </a:solidFill>
                <a:latin typeface="Courier New"/>
                <a:cs typeface="Courier New"/>
              </a:rPr>
              <a:t>11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936238" y="2891078"/>
            <a:ext cx="2664460" cy="929742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Q:</a:t>
            </a:r>
            <a:r>
              <a:rPr sz="1200" b="1" spc="-1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The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cafeteria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had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9E9E9E"/>
                </a:solidFill>
                <a:latin typeface="Courier New"/>
                <a:cs typeface="Courier New"/>
              </a:rPr>
              <a:t>23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apples.</a:t>
            </a:r>
            <a:r>
              <a:rPr sz="1200"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If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they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used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20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9E9E9E"/>
                </a:solidFill>
                <a:latin typeface="Courier New"/>
                <a:cs typeface="Courier New"/>
              </a:rPr>
              <a:t>to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make</a:t>
            </a:r>
            <a:r>
              <a:rPr sz="1200"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lunch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and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bought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6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9E9E9E"/>
                </a:solidFill>
                <a:latin typeface="Courier New"/>
                <a:cs typeface="Courier New"/>
              </a:rPr>
              <a:t>more,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how</a:t>
            </a:r>
            <a:r>
              <a:rPr sz="1200"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many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apples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do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they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9E9E9E"/>
                </a:solidFill>
                <a:latin typeface="Courier New"/>
                <a:cs typeface="Courier New"/>
              </a:rPr>
              <a:t>have?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936238" y="3805476"/>
            <a:ext cx="1841500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b="1" dirty="0">
                <a:latin typeface="Courier New"/>
                <a:cs typeface="Courier New"/>
              </a:rPr>
              <a:t>A: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The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answer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is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spc="-13" dirty="0">
                <a:latin typeface="Courier New"/>
                <a:cs typeface="Courier New"/>
              </a:rPr>
              <a:t>27.</a:t>
            </a:r>
            <a:endParaRPr sz="1200">
              <a:latin typeface="Courier New"/>
              <a:cs typeface="Courier New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3165769" y="1586059"/>
            <a:ext cx="456883" cy="82233"/>
            <a:chOff x="6331537" y="3172118"/>
            <a:chExt cx="913765" cy="164465"/>
          </a:xfrm>
        </p:grpSpPr>
        <p:sp>
          <p:nvSpPr>
            <p:cNvPr id="21" name="object 21"/>
            <p:cNvSpPr/>
            <p:nvPr/>
          </p:nvSpPr>
          <p:spPr>
            <a:xfrm>
              <a:off x="6331537" y="3254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2" name="object 2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33685" y="3172118"/>
              <a:ext cx="210999" cy="163949"/>
            </a:xfrm>
            <a:prstGeom prst="rect">
              <a:avLst/>
            </a:prstGeom>
          </p:spPr>
        </p:pic>
      </p:grpSp>
      <p:grpSp>
        <p:nvGrpSpPr>
          <p:cNvPr id="23" name="object 23"/>
          <p:cNvGrpSpPr/>
          <p:nvPr/>
        </p:nvGrpSpPr>
        <p:grpSpPr>
          <a:xfrm>
            <a:off x="5323252" y="1586059"/>
            <a:ext cx="456883" cy="82233"/>
            <a:chOff x="10646503" y="3172118"/>
            <a:chExt cx="913765" cy="164465"/>
          </a:xfrm>
        </p:grpSpPr>
        <p:sp>
          <p:nvSpPr>
            <p:cNvPr id="24" name="object 24"/>
            <p:cNvSpPr/>
            <p:nvPr/>
          </p:nvSpPr>
          <p:spPr>
            <a:xfrm>
              <a:off x="10646503" y="3254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5" name="object 2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348652" y="3172118"/>
              <a:ext cx="210999" cy="163949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454737" y="1112451"/>
            <a:ext cx="57372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endParaRPr sz="1300">
              <a:latin typeface="Lato"/>
              <a:cs typeface="Lato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936238" y="1112461"/>
            <a:ext cx="878205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Completion</a:t>
            </a:r>
            <a:endParaRPr sz="1300">
              <a:latin typeface="Lato"/>
              <a:cs typeface="Lato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849029" y="1112475"/>
            <a:ext cx="48736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Model</a:t>
            </a:r>
            <a:endParaRPr sz="1300">
              <a:latin typeface="Lato"/>
              <a:cs typeface="Lato"/>
            </a:endParaRPr>
          </a:p>
        </p:txBody>
      </p:sp>
      <p:pic>
        <p:nvPicPr>
          <p:cNvPr id="29" name="object 2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884303" y="3839991"/>
            <a:ext cx="379511" cy="35718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204" y="284221"/>
            <a:ext cx="7417118" cy="881010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pc="-20" dirty="0"/>
              <a:t>Humans</a:t>
            </a:r>
            <a:r>
              <a:rPr spc="-160" dirty="0"/>
              <a:t> </a:t>
            </a:r>
            <a:r>
              <a:rPr spc="-10" dirty="0"/>
              <a:t>take</a:t>
            </a:r>
            <a:r>
              <a:rPr spc="-160" dirty="0"/>
              <a:t> </a:t>
            </a:r>
            <a:r>
              <a:rPr dirty="0"/>
              <a:t>a</a:t>
            </a:r>
            <a:r>
              <a:rPr spc="-160" dirty="0"/>
              <a:t> </a:t>
            </a:r>
            <a:r>
              <a:rPr spc="-18" dirty="0"/>
              <a:t>step-</a:t>
            </a:r>
            <a:r>
              <a:rPr spc="-30" dirty="0"/>
              <a:t>by-</a:t>
            </a:r>
            <a:r>
              <a:rPr spc="-18" dirty="0"/>
              <a:t>step</a:t>
            </a:r>
            <a:r>
              <a:rPr spc="-160" dirty="0"/>
              <a:t> </a:t>
            </a:r>
            <a:r>
              <a:rPr dirty="0"/>
              <a:t>approach</a:t>
            </a:r>
            <a:r>
              <a:rPr spc="-160" dirty="0"/>
              <a:t> </a:t>
            </a:r>
            <a:r>
              <a:rPr dirty="0"/>
              <a:t>to</a:t>
            </a:r>
            <a:r>
              <a:rPr spc="-160" dirty="0"/>
              <a:t> </a:t>
            </a:r>
            <a:r>
              <a:rPr spc="-5" dirty="0"/>
              <a:t>solving </a:t>
            </a:r>
            <a:r>
              <a:rPr spc="-28" dirty="0"/>
              <a:t>complex</a:t>
            </a:r>
            <a:r>
              <a:rPr spc="-148" dirty="0"/>
              <a:t> </a:t>
            </a:r>
            <a:r>
              <a:rPr spc="-5" dirty="0"/>
              <a:t>problems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06512" y="1387541"/>
            <a:ext cx="2793683" cy="139140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Roger</a:t>
            </a:r>
            <a:r>
              <a:rPr sz="18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has</a:t>
            </a:r>
            <a:r>
              <a:rPr sz="1800" spc="-98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5</a:t>
            </a:r>
            <a:r>
              <a:rPr sz="1800" spc="-98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tennis</a:t>
            </a:r>
            <a:r>
              <a:rPr sz="1800" spc="-98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balls.</a:t>
            </a:r>
            <a:r>
              <a:rPr sz="1800" spc="-98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13" dirty="0">
                <a:solidFill>
                  <a:srgbClr val="232F3D"/>
                </a:solidFill>
                <a:latin typeface="Lato"/>
                <a:cs typeface="Lato"/>
              </a:rPr>
              <a:t>He buys</a:t>
            </a:r>
            <a:r>
              <a:rPr sz="1800" spc="-11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2</a:t>
            </a:r>
            <a:r>
              <a:rPr sz="1800" spc="-108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more</a:t>
            </a:r>
            <a:r>
              <a:rPr sz="1800" spc="-11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13" dirty="0">
                <a:solidFill>
                  <a:srgbClr val="232F3D"/>
                </a:solidFill>
                <a:latin typeface="Lato"/>
                <a:cs typeface="Lato"/>
              </a:rPr>
              <a:t>cans</a:t>
            </a:r>
            <a:r>
              <a:rPr sz="1800" spc="-108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28" dirty="0">
                <a:solidFill>
                  <a:srgbClr val="232F3D"/>
                </a:solidFill>
                <a:latin typeface="Lato"/>
                <a:cs typeface="Lato"/>
              </a:rPr>
              <a:t>of</a:t>
            </a:r>
            <a:r>
              <a:rPr sz="1800" spc="-108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5" dirty="0">
                <a:solidFill>
                  <a:srgbClr val="232F3D"/>
                </a:solidFill>
                <a:latin typeface="Lato"/>
                <a:cs typeface="Lato"/>
              </a:rPr>
              <a:t>tennis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balls.</a:t>
            </a:r>
            <a:r>
              <a:rPr sz="1800" spc="-108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Each</a:t>
            </a:r>
            <a:r>
              <a:rPr sz="1800" spc="-105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13" dirty="0">
                <a:solidFill>
                  <a:srgbClr val="232F3D"/>
                </a:solidFill>
                <a:latin typeface="Lato"/>
                <a:cs typeface="Lato"/>
              </a:rPr>
              <a:t>can</a:t>
            </a:r>
            <a:r>
              <a:rPr sz="1800" spc="-105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has</a:t>
            </a:r>
            <a:r>
              <a:rPr sz="1800" spc="-105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3</a:t>
            </a:r>
            <a:r>
              <a:rPr sz="1800" spc="-105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5" dirty="0">
                <a:solidFill>
                  <a:srgbClr val="232F3D"/>
                </a:solidFill>
                <a:latin typeface="Lato"/>
                <a:cs typeface="Lato"/>
              </a:rPr>
              <a:t>tennis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balls.</a:t>
            </a:r>
            <a:r>
              <a:rPr sz="18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30" dirty="0">
                <a:solidFill>
                  <a:srgbClr val="232F3D"/>
                </a:solidFill>
                <a:latin typeface="Lato"/>
                <a:cs typeface="Lato"/>
              </a:rPr>
              <a:t>How</a:t>
            </a:r>
            <a:r>
              <a:rPr sz="18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13" dirty="0">
                <a:solidFill>
                  <a:srgbClr val="232F3D"/>
                </a:solidFill>
                <a:latin typeface="Lato"/>
                <a:cs typeface="Lato"/>
              </a:rPr>
              <a:t>many</a:t>
            </a:r>
            <a:r>
              <a:rPr sz="1800" spc="-98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232F3D"/>
                </a:solidFill>
                <a:latin typeface="Lato"/>
                <a:cs typeface="Lato"/>
              </a:rPr>
              <a:t>tennis</a:t>
            </a:r>
            <a:r>
              <a:rPr sz="18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5" dirty="0">
                <a:solidFill>
                  <a:srgbClr val="232F3D"/>
                </a:solidFill>
                <a:latin typeface="Lato"/>
                <a:cs typeface="Lato"/>
              </a:rPr>
              <a:t>balls </a:t>
            </a:r>
            <a:r>
              <a:rPr sz="1800" spc="-13" dirty="0">
                <a:solidFill>
                  <a:srgbClr val="232F3D"/>
                </a:solidFill>
                <a:latin typeface="Lato"/>
                <a:cs typeface="Lato"/>
              </a:rPr>
              <a:t>does</a:t>
            </a:r>
            <a:r>
              <a:rPr sz="1800" spc="-105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13" dirty="0">
                <a:solidFill>
                  <a:srgbClr val="232F3D"/>
                </a:solidFill>
                <a:latin typeface="Lato"/>
                <a:cs typeface="Lato"/>
              </a:rPr>
              <a:t>he</a:t>
            </a:r>
            <a:r>
              <a:rPr sz="1800" spc="-102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25" dirty="0">
                <a:solidFill>
                  <a:srgbClr val="232F3D"/>
                </a:solidFill>
                <a:latin typeface="Lato"/>
                <a:cs typeface="Lato"/>
              </a:rPr>
              <a:t>have</a:t>
            </a:r>
            <a:r>
              <a:rPr sz="1800" spc="-105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800" spc="-10" dirty="0">
                <a:solidFill>
                  <a:srgbClr val="232F3D"/>
                </a:solidFill>
                <a:latin typeface="Lato"/>
                <a:cs typeface="Lato"/>
              </a:rPr>
              <a:t>now?</a:t>
            </a:r>
            <a:endParaRPr sz="1800">
              <a:latin typeface="Lato"/>
              <a:cs typeface="Lat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54530" y="1677963"/>
            <a:ext cx="4491355" cy="24365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900"/>
              </a:lnSpc>
            </a:pP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Step</a:t>
            </a:r>
            <a:r>
              <a:rPr sz="1600" spc="-93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1: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2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cans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25" dirty="0">
                <a:solidFill>
                  <a:srgbClr val="232F3D"/>
                </a:solidFill>
                <a:latin typeface="Lato"/>
                <a:cs typeface="Lato"/>
              </a:rPr>
              <a:t>of</a:t>
            </a:r>
            <a:r>
              <a:rPr sz="1600" spc="-93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3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tennis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balls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each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is</a:t>
            </a:r>
            <a:r>
              <a:rPr sz="1600" spc="-93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6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tennis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5" dirty="0">
                <a:solidFill>
                  <a:srgbClr val="232F3D"/>
                </a:solidFill>
                <a:latin typeface="Lato"/>
                <a:cs typeface="Lato"/>
              </a:rPr>
              <a:t>balls.</a:t>
            </a:r>
            <a:endParaRPr sz="1600">
              <a:latin typeface="Lato"/>
              <a:cs typeface="La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54530" y="1958379"/>
            <a:ext cx="1513840" cy="24365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900"/>
              </a:lnSpc>
            </a:pP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Step</a:t>
            </a:r>
            <a:r>
              <a:rPr sz="16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2:</a:t>
            </a:r>
            <a:r>
              <a:rPr sz="16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5</a:t>
            </a:r>
            <a:r>
              <a:rPr sz="16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+</a:t>
            </a:r>
            <a:r>
              <a:rPr sz="16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6</a:t>
            </a:r>
            <a:r>
              <a:rPr sz="1600" spc="-98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=</a:t>
            </a:r>
            <a:r>
              <a:rPr sz="16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11</a:t>
            </a:r>
            <a:endParaRPr sz="1600">
              <a:latin typeface="Lato"/>
              <a:cs typeface="La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148180" y="1388556"/>
            <a:ext cx="2851468" cy="25263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Start:</a:t>
            </a:r>
            <a:r>
              <a:rPr sz="1600" spc="-6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Roger</a:t>
            </a:r>
            <a:r>
              <a:rPr sz="1600" spc="-6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started</a:t>
            </a:r>
            <a:r>
              <a:rPr sz="1600" spc="-6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with</a:t>
            </a:r>
            <a:r>
              <a:rPr sz="1600" spc="-57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5</a:t>
            </a:r>
            <a:r>
              <a:rPr sz="1600" spc="-6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5" dirty="0">
                <a:solidFill>
                  <a:srgbClr val="232F3D"/>
                </a:solidFill>
                <a:latin typeface="Lato"/>
                <a:cs typeface="Lato"/>
              </a:rPr>
              <a:t>balls.</a:t>
            </a:r>
            <a:endParaRPr sz="1600">
              <a:latin typeface="Lato"/>
              <a:cs typeface="La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54530" y="1683450"/>
            <a:ext cx="4535805" cy="243656"/>
          </a:xfrm>
          <a:prstGeom prst="rect">
            <a:avLst/>
          </a:prstGeom>
          <a:solidFill>
            <a:srgbClr val="9EC4E8"/>
          </a:solidFill>
        </p:spPr>
        <p:txBody>
          <a:bodyPr vert="horz" wrap="square" lIns="0" tIns="0" rIns="0" bIns="0" rtlCol="0">
            <a:spAutoFit/>
          </a:bodyPr>
          <a:lstStyle/>
          <a:p>
            <a:pPr marL="39053">
              <a:lnSpc>
                <a:spcPts val="1855"/>
              </a:lnSpc>
            </a:pP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Step</a:t>
            </a:r>
            <a:r>
              <a:rPr sz="1600" spc="-93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1: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2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cans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25" dirty="0">
                <a:solidFill>
                  <a:srgbClr val="232F3D"/>
                </a:solidFill>
                <a:latin typeface="Lato"/>
                <a:cs typeface="Lato"/>
              </a:rPr>
              <a:t>of</a:t>
            </a:r>
            <a:r>
              <a:rPr sz="1600" spc="-93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3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tennis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balls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each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is</a:t>
            </a:r>
            <a:r>
              <a:rPr sz="1600" spc="-93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6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tennis</a:t>
            </a:r>
            <a:r>
              <a:rPr sz="1600" spc="-9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5" dirty="0">
                <a:solidFill>
                  <a:srgbClr val="232F3D"/>
                </a:solidFill>
                <a:latin typeface="Lato"/>
                <a:cs typeface="Lato"/>
              </a:rPr>
              <a:t>balls.</a:t>
            </a:r>
            <a:endParaRPr sz="1600">
              <a:latin typeface="Lato"/>
              <a:cs typeface="La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154530" y="1963865"/>
            <a:ext cx="1558925" cy="243656"/>
          </a:xfrm>
          <a:prstGeom prst="rect">
            <a:avLst/>
          </a:prstGeom>
          <a:solidFill>
            <a:srgbClr val="9EC4E8"/>
          </a:solidFill>
        </p:spPr>
        <p:txBody>
          <a:bodyPr vert="horz" wrap="square" lIns="0" tIns="0" rIns="0" bIns="0" rtlCol="0">
            <a:spAutoFit/>
          </a:bodyPr>
          <a:lstStyle/>
          <a:p>
            <a:pPr marL="39053">
              <a:lnSpc>
                <a:spcPts val="1855"/>
              </a:lnSpc>
            </a:pP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Step</a:t>
            </a:r>
            <a:r>
              <a:rPr sz="16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2:</a:t>
            </a:r>
            <a:r>
              <a:rPr sz="16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5</a:t>
            </a:r>
            <a:r>
              <a:rPr sz="16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+</a:t>
            </a:r>
            <a:r>
              <a:rPr sz="16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6</a:t>
            </a:r>
            <a:r>
              <a:rPr sz="1600" spc="-98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=</a:t>
            </a:r>
            <a:r>
              <a:rPr sz="1600" spc="-100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11</a:t>
            </a:r>
            <a:endParaRPr sz="1600">
              <a:latin typeface="Lato"/>
              <a:cs typeface="Lat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148180" y="2229803"/>
            <a:ext cx="1929130" cy="25263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End:</a:t>
            </a:r>
            <a:r>
              <a:rPr sz="1600" spc="-95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The</a:t>
            </a:r>
            <a:r>
              <a:rPr sz="1600" spc="-95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answer</a:t>
            </a:r>
            <a:r>
              <a:rPr sz="1600" spc="-95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dirty="0">
                <a:solidFill>
                  <a:srgbClr val="232F3D"/>
                </a:solidFill>
                <a:latin typeface="Lato"/>
                <a:cs typeface="Lato"/>
              </a:rPr>
              <a:t>is</a:t>
            </a:r>
            <a:r>
              <a:rPr sz="1600" spc="-95" dirty="0">
                <a:solidFill>
                  <a:srgbClr val="232F3D"/>
                </a:solidFill>
                <a:latin typeface="Lato"/>
                <a:cs typeface="Lato"/>
              </a:rPr>
              <a:t> </a:t>
            </a:r>
            <a:r>
              <a:rPr sz="1600" spc="-13" dirty="0">
                <a:solidFill>
                  <a:srgbClr val="232F3D"/>
                </a:solidFill>
                <a:latin typeface="Lato"/>
                <a:cs typeface="Lato"/>
              </a:rPr>
              <a:t>11</a:t>
            </a:r>
            <a:endParaRPr sz="1600">
              <a:latin typeface="Lato"/>
              <a:cs typeface="Lato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988681" y="2779588"/>
            <a:ext cx="1625283" cy="28341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800" dirty="0">
                <a:latin typeface="Lato"/>
                <a:cs typeface="Lato"/>
              </a:rPr>
              <a:t>Reasoning</a:t>
            </a:r>
            <a:r>
              <a:rPr sz="1800" spc="-115" dirty="0">
                <a:latin typeface="Lato"/>
                <a:cs typeface="Lato"/>
              </a:rPr>
              <a:t> </a:t>
            </a:r>
            <a:r>
              <a:rPr sz="1800" spc="-10" dirty="0">
                <a:latin typeface="Lato"/>
                <a:cs typeface="Lato"/>
              </a:rPr>
              <a:t>steps</a:t>
            </a:r>
            <a:endParaRPr sz="1800">
              <a:latin typeface="Lato"/>
              <a:cs typeface="Lato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5912826" y="2005221"/>
            <a:ext cx="1898015" cy="708978"/>
            <a:chOff x="11825651" y="4010442"/>
            <a:chExt cx="3796029" cy="1417955"/>
          </a:xfrm>
        </p:grpSpPr>
        <p:sp>
          <p:nvSpPr>
            <p:cNvPr id="12" name="object 12"/>
            <p:cNvSpPr/>
            <p:nvPr/>
          </p:nvSpPr>
          <p:spPr>
            <a:xfrm>
              <a:off x="13227998" y="4112366"/>
              <a:ext cx="2374900" cy="1297305"/>
            </a:xfrm>
            <a:custGeom>
              <a:avLst/>
              <a:gdLst/>
              <a:ahLst/>
              <a:cxnLst/>
              <a:rect l="l" t="t" r="r" b="b"/>
              <a:pathLst>
                <a:path w="2374900" h="1297304">
                  <a:moveTo>
                    <a:pt x="2374570" y="1296822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057198" y="4010442"/>
              <a:ext cx="220024" cy="176199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2008350" y="4183941"/>
              <a:ext cx="3594735" cy="1225550"/>
            </a:xfrm>
            <a:custGeom>
              <a:avLst/>
              <a:gdLst/>
              <a:ahLst/>
              <a:cxnLst/>
              <a:rect l="l" t="t" r="r" b="b"/>
              <a:pathLst>
                <a:path w="3594734" h="1225550">
                  <a:moveTo>
                    <a:pt x="3594217" y="1225247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25651" y="4105341"/>
              <a:ext cx="222049" cy="157224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2867069" y="1472872"/>
            <a:ext cx="1250633" cy="2200275"/>
            <a:chOff x="5734138" y="2945744"/>
            <a:chExt cx="2501265" cy="4400550"/>
          </a:xfrm>
        </p:grpSpPr>
        <p:sp>
          <p:nvSpPr>
            <p:cNvPr id="17" name="object 17"/>
            <p:cNvSpPr/>
            <p:nvPr/>
          </p:nvSpPr>
          <p:spPr>
            <a:xfrm>
              <a:off x="5753188" y="2964793"/>
              <a:ext cx="2463165" cy="4362450"/>
            </a:xfrm>
            <a:custGeom>
              <a:avLst/>
              <a:gdLst/>
              <a:ahLst/>
              <a:cxnLst/>
              <a:rect l="l" t="t" r="r" b="b"/>
              <a:pathLst>
                <a:path w="2463165" h="4362450">
                  <a:moveTo>
                    <a:pt x="2462770" y="1639796"/>
                  </a:moveTo>
                  <a:lnTo>
                    <a:pt x="2416596" y="1632349"/>
                  </a:lnTo>
                  <a:lnTo>
                    <a:pt x="2376491" y="1611611"/>
                  </a:lnTo>
                  <a:lnTo>
                    <a:pt x="2344863" y="1579986"/>
                  </a:lnTo>
                  <a:lnTo>
                    <a:pt x="2324119" y="1539880"/>
                  </a:lnTo>
                  <a:lnTo>
                    <a:pt x="2316670" y="1493696"/>
                  </a:lnTo>
                  <a:lnTo>
                    <a:pt x="2316670" y="965998"/>
                  </a:lnTo>
                  <a:lnTo>
                    <a:pt x="2309223" y="919814"/>
                  </a:lnTo>
                  <a:lnTo>
                    <a:pt x="2288484" y="879708"/>
                  </a:lnTo>
                  <a:lnTo>
                    <a:pt x="2256860" y="848083"/>
                  </a:lnTo>
                  <a:lnTo>
                    <a:pt x="2216753" y="827345"/>
                  </a:lnTo>
                  <a:lnTo>
                    <a:pt x="2170570" y="819898"/>
                  </a:lnTo>
                  <a:lnTo>
                    <a:pt x="2216753" y="812451"/>
                  </a:lnTo>
                  <a:lnTo>
                    <a:pt x="2256860" y="791712"/>
                  </a:lnTo>
                  <a:lnTo>
                    <a:pt x="2288484" y="760088"/>
                  </a:lnTo>
                  <a:lnTo>
                    <a:pt x="2309223" y="719981"/>
                  </a:lnTo>
                  <a:lnTo>
                    <a:pt x="2316670" y="673798"/>
                  </a:lnTo>
                  <a:lnTo>
                    <a:pt x="2316670" y="146099"/>
                  </a:lnTo>
                  <a:lnTo>
                    <a:pt x="2324119" y="99916"/>
                  </a:lnTo>
                  <a:lnTo>
                    <a:pt x="2344863" y="59810"/>
                  </a:lnTo>
                  <a:lnTo>
                    <a:pt x="2376491" y="28185"/>
                  </a:lnTo>
                  <a:lnTo>
                    <a:pt x="2416596" y="7447"/>
                  </a:lnTo>
                  <a:lnTo>
                    <a:pt x="2462770" y="0"/>
                  </a:lnTo>
                </a:path>
                <a:path w="2463165" h="4362450">
                  <a:moveTo>
                    <a:pt x="0" y="4361891"/>
                  </a:moveTo>
                  <a:lnTo>
                    <a:pt x="2051045" y="1014722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8" name="object 1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731534" y="3813042"/>
              <a:ext cx="182099" cy="218399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952991" y="3738334"/>
            <a:ext cx="1847215" cy="28341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800" spc="-5" dirty="0">
                <a:latin typeface="Lato"/>
                <a:cs typeface="Lato"/>
              </a:rPr>
              <a:t>“Chain</a:t>
            </a:r>
            <a:r>
              <a:rPr sz="1800" spc="-100" dirty="0">
                <a:latin typeface="Lato"/>
                <a:cs typeface="Lato"/>
              </a:rPr>
              <a:t> </a:t>
            </a:r>
            <a:r>
              <a:rPr sz="1800" spc="-28" dirty="0">
                <a:latin typeface="Lato"/>
                <a:cs typeface="Lato"/>
              </a:rPr>
              <a:t>of</a:t>
            </a:r>
            <a:r>
              <a:rPr sz="1800" spc="-100" dirty="0">
                <a:latin typeface="Lato"/>
                <a:cs typeface="Lato"/>
              </a:rPr>
              <a:t> </a:t>
            </a:r>
            <a:r>
              <a:rPr sz="1800" spc="-5" dirty="0">
                <a:latin typeface="Lato"/>
                <a:cs typeface="Lato"/>
              </a:rPr>
              <a:t>thought”</a:t>
            </a:r>
            <a:endParaRPr sz="1800"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4737" y="360113"/>
            <a:ext cx="8617551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8" dirty="0"/>
              <a:t>Chain-</a:t>
            </a:r>
            <a:r>
              <a:rPr spc="-30" dirty="0"/>
              <a:t>of</a:t>
            </a:r>
            <a:r>
              <a:rPr spc="-303" dirty="0"/>
              <a:t>-</a:t>
            </a:r>
            <a:r>
              <a:rPr spc="-18" dirty="0"/>
              <a:t>Thought</a:t>
            </a:r>
            <a:r>
              <a:rPr spc="-138" dirty="0"/>
              <a:t> </a:t>
            </a:r>
            <a:r>
              <a:rPr dirty="0"/>
              <a:t>Prompting</a:t>
            </a:r>
            <a:r>
              <a:rPr spc="-138" dirty="0"/>
              <a:t> </a:t>
            </a:r>
            <a:r>
              <a:rPr spc="-18" dirty="0"/>
              <a:t>can</a:t>
            </a:r>
            <a:r>
              <a:rPr spc="-135" dirty="0"/>
              <a:t> </a:t>
            </a:r>
            <a:r>
              <a:rPr dirty="0"/>
              <a:t>help</a:t>
            </a:r>
            <a:r>
              <a:rPr spc="-138" dirty="0"/>
              <a:t> </a:t>
            </a:r>
            <a:r>
              <a:rPr spc="-20" dirty="0"/>
              <a:t>LLMs</a:t>
            </a:r>
            <a:r>
              <a:rPr spc="-135" dirty="0"/>
              <a:t> </a:t>
            </a:r>
            <a:r>
              <a:rPr spc="-5" dirty="0"/>
              <a:t>reason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8218" y="1347616"/>
            <a:ext cx="2851468" cy="2960370"/>
            <a:chOff x="736436" y="2695231"/>
            <a:chExt cx="5702935" cy="5920740"/>
          </a:xfrm>
        </p:grpSpPr>
        <p:sp>
          <p:nvSpPr>
            <p:cNvPr id="4" name="object 4"/>
            <p:cNvSpPr/>
            <p:nvPr/>
          </p:nvSpPr>
          <p:spPr>
            <a:xfrm>
              <a:off x="741198" y="2699994"/>
              <a:ext cx="5693410" cy="5911215"/>
            </a:xfrm>
            <a:custGeom>
              <a:avLst/>
              <a:gdLst/>
              <a:ahLst/>
              <a:cxnLst/>
              <a:rect l="l" t="t" r="r" b="b"/>
              <a:pathLst>
                <a:path w="5693410" h="5911215">
                  <a:moveTo>
                    <a:pt x="5693388" y="5910588"/>
                  </a:moveTo>
                  <a:lnTo>
                    <a:pt x="0" y="5910588"/>
                  </a:lnTo>
                  <a:lnTo>
                    <a:pt x="0" y="0"/>
                  </a:lnTo>
                  <a:lnTo>
                    <a:pt x="5693388" y="0"/>
                  </a:lnTo>
                  <a:lnTo>
                    <a:pt x="5693388" y="591058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" name="object 5"/>
            <p:cNvSpPr/>
            <p:nvPr/>
          </p:nvSpPr>
          <p:spPr>
            <a:xfrm>
              <a:off x="741198" y="2699994"/>
              <a:ext cx="5693410" cy="5911215"/>
            </a:xfrm>
            <a:custGeom>
              <a:avLst/>
              <a:gdLst/>
              <a:ahLst/>
              <a:cxnLst/>
              <a:rect l="l" t="t" r="r" b="b"/>
              <a:pathLst>
                <a:path w="5693410" h="5911215">
                  <a:moveTo>
                    <a:pt x="0" y="0"/>
                  </a:moveTo>
                  <a:lnTo>
                    <a:pt x="5693388" y="0"/>
                  </a:lnTo>
                  <a:lnTo>
                    <a:pt x="5693388" y="5910588"/>
                  </a:lnTo>
                  <a:lnTo>
                    <a:pt x="0" y="591058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54737" y="1428041"/>
            <a:ext cx="2664460" cy="111440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Q:</a:t>
            </a:r>
            <a:r>
              <a:rPr sz="1200" b="1" spc="-1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Roger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has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5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tennis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balls.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He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buys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2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more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cans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of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 tennis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balls.</a:t>
            </a:r>
            <a:r>
              <a:rPr sz="1200" b="1" spc="-1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Each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can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has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3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tennis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balls.</a:t>
            </a:r>
            <a:r>
              <a:rPr sz="1200" b="1" spc="-1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How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many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tennis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balls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does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he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have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now?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4737" y="2525319"/>
            <a:ext cx="2664460" cy="929742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A:</a:t>
            </a:r>
            <a:r>
              <a:rPr sz="1200" b="1" spc="-1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Roger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started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with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25" dirty="0">
                <a:solidFill>
                  <a:srgbClr val="FF9C3B"/>
                </a:solidFill>
                <a:latin typeface="Courier New"/>
                <a:cs typeface="Courier New"/>
              </a:rPr>
              <a:t>5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balls.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2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cans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of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3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 tennis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balls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each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is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6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tennis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balls.</a:t>
            </a:r>
            <a:endParaRPr sz="1200">
              <a:latin typeface="Courier New"/>
              <a:cs typeface="Courier New"/>
            </a:endParaRPr>
          </a:p>
          <a:p>
            <a:pPr marL="6350"/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5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+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6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=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11.The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answer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is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11.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54737" y="3439717"/>
            <a:ext cx="2664460" cy="929742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Q:</a:t>
            </a:r>
            <a:r>
              <a:rPr sz="1200" b="1" spc="-1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The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cafeteria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had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232F3D"/>
                </a:solidFill>
                <a:latin typeface="Courier New"/>
                <a:cs typeface="Courier New"/>
              </a:rPr>
              <a:t>23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apples.</a:t>
            </a:r>
            <a:r>
              <a:rPr sz="1200"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If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they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used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20</a:t>
            </a:r>
            <a:r>
              <a:rPr sz="1200"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232F3D"/>
                </a:solidFill>
                <a:latin typeface="Courier New"/>
                <a:cs typeface="Courier New"/>
              </a:rPr>
              <a:t>to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make</a:t>
            </a:r>
            <a:r>
              <a:rPr sz="1200"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lunch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and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bought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6</a:t>
            </a:r>
            <a:r>
              <a:rPr sz="1200"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232F3D"/>
                </a:solidFill>
                <a:latin typeface="Courier New"/>
                <a:cs typeface="Courier New"/>
              </a:rPr>
              <a:t>more,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how</a:t>
            </a:r>
            <a:r>
              <a:rPr sz="1200"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many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apples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do</a:t>
            </a:r>
            <a:r>
              <a:rPr sz="1200"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232F3D"/>
                </a:solidFill>
                <a:latin typeface="Courier New"/>
                <a:cs typeface="Courier New"/>
              </a:rPr>
              <a:t>they</a:t>
            </a:r>
            <a:r>
              <a:rPr sz="1200"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232F3D"/>
                </a:solidFill>
                <a:latin typeface="Courier New"/>
                <a:cs typeface="Courier New"/>
              </a:rPr>
              <a:t>have?</a:t>
            </a:r>
            <a:endParaRPr sz="1200">
              <a:latin typeface="Courier New"/>
              <a:cs typeface="Courier New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3797536" y="1346991"/>
            <a:ext cx="1474470" cy="1471295"/>
            <a:chOff x="7595072" y="2693982"/>
            <a:chExt cx="2948940" cy="2942590"/>
          </a:xfrm>
        </p:grpSpPr>
        <p:sp>
          <p:nvSpPr>
            <p:cNvPr id="10" name="object 10"/>
            <p:cNvSpPr/>
            <p:nvPr/>
          </p:nvSpPr>
          <p:spPr>
            <a:xfrm>
              <a:off x="7599834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1469397" y="2932794"/>
                  </a:moveTo>
                  <a:lnTo>
                    <a:pt x="1420894" y="2932010"/>
                  </a:lnTo>
                  <a:lnTo>
                    <a:pt x="1372784" y="2929675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2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9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3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58" y="792415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60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3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7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8" y="360515"/>
                  </a:lnTo>
                  <a:lnTo>
                    <a:pt x="2471925" y="394315"/>
                  </a:lnTo>
                  <a:lnTo>
                    <a:pt x="2508420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1" y="705498"/>
                  </a:lnTo>
                  <a:lnTo>
                    <a:pt x="2750709" y="748563"/>
                  </a:lnTo>
                  <a:lnTo>
                    <a:pt x="2774445" y="792501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7" y="1265358"/>
                  </a:lnTo>
                  <a:lnTo>
                    <a:pt x="2930968" y="1315205"/>
                  </a:lnTo>
                  <a:lnTo>
                    <a:pt x="2935305" y="1365354"/>
                  </a:lnTo>
                  <a:lnTo>
                    <a:pt x="2937919" y="1415765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8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3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1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9"/>
                  </a:lnTo>
                  <a:lnTo>
                    <a:pt x="2539835" y="2470972"/>
                  </a:lnTo>
                  <a:lnTo>
                    <a:pt x="2508416" y="2503298"/>
                  </a:lnTo>
                  <a:lnTo>
                    <a:pt x="2476024" y="2534652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5"/>
                  </a:lnTo>
                  <a:lnTo>
                    <a:pt x="1517900" y="2932010"/>
                  </a:lnTo>
                  <a:lnTo>
                    <a:pt x="1469397" y="2932794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7599834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0" y="1466397"/>
                  </a:move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11" y="792501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59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2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6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7" y="360515"/>
                  </a:lnTo>
                  <a:lnTo>
                    <a:pt x="2471925" y="394315"/>
                  </a:lnTo>
                  <a:lnTo>
                    <a:pt x="2508419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0" y="705498"/>
                  </a:lnTo>
                  <a:lnTo>
                    <a:pt x="2750709" y="748563"/>
                  </a:lnTo>
                  <a:lnTo>
                    <a:pt x="2774402" y="792415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6" y="1265358"/>
                  </a:lnTo>
                  <a:lnTo>
                    <a:pt x="2930968" y="1315205"/>
                  </a:lnTo>
                  <a:lnTo>
                    <a:pt x="2935304" y="1365354"/>
                  </a:lnTo>
                  <a:lnTo>
                    <a:pt x="2937918" y="1415764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7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2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0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8"/>
                  </a:lnTo>
                  <a:lnTo>
                    <a:pt x="2539834" y="2470972"/>
                  </a:lnTo>
                  <a:lnTo>
                    <a:pt x="2508416" y="2503298"/>
                  </a:lnTo>
                  <a:lnTo>
                    <a:pt x="2476024" y="2534651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4"/>
                  </a:lnTo>
                  <a:lnTo>
                    <a:pt x="1517900" y="2932010"/>
                  </a:lnTo>
                  <a:lnTo>
                    <a:pt x="1469397" y="2932794"/>
                  </a:lnTo>
                  <a:lnTo>
                    <a:pt x="1420894" y="2932010"/>
                  </a:lnTo>
                  <a:lnTo>
                    <a:pt x="1372784" y="2929674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1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8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2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4349005" y="1961953"/>
            <a:ext cx="35877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3" dirty="0"/>
              <a:t>LLM</a:t>
            </a:r>
            <a:endParaRPr/>
          </a:p>
        </p:txBody>
      </p:sp>
      <p:grpSp>
        <p:nvGrpSpPr>
          <p:cNvPr id="13" name="object 13"/>
          <p:cNvGrpSpPr/>
          <p:nvPr/>
        </p:nvGrpSpPr>
        <p:grpSpPr>
          <a:xfrm>
            <a:off x="5847176" y="1349997"/>
            <a:ext cx="2851785" cy="2770823"/>
            <a:chOff x="11694351" y="2699994"/>
            <a:chExt cx="5703570" cy="5541645"/>
          </a:xfrm>
        </p:grpSpPr>
        <p:sp>
          <p:nvSpPr>
            <p:cNvPr id="14" name="object 14"/>
            <p:cNvSpPr/>
            <p:nvPr/>
          </p:nvSpPr>
          <p:spPr>
            <a:xfrm>
              <a:off x="11704176" y="2699994"/>
              <a:ext cx="5693410" cy="5541645"/>
            </a:xfrm>
            <a:custGeom>
              <a:avLst/>
              <a:gdLst/>
              <a:ahLst/>
              <a:cxnLst/>
              <a:rect l="l" t="t" r="r" b="b"/>
              <a:pathLst>
                <a:path w="5693409" h="5541645">
                  <a:moveTo>
                    <a:pt x="5693388" y="5541288"/>
                  </a:moveTo>
                  <a:lnTo>
                    <a:pt x="0" y="5541288"/>
                  </a:lnTo>
                  <a:lnTo>
                    <a:pt x="0" y="0"/>
                  </a:lnTo>
                  <a:lnTo>
                    <a:pt x="5693388" y="0"/>
                  </a:lnTo>
                  <a:lnTo>
                    <a:pt x="5693388" y="5541288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11703876" y="5115589"/>
              <a:ext cx="5590540" cy="2303145"/>
            </a:xfrm>
            <a:custGeom>
              <a:avLst/>
              <a:gdLst/>
              <a:ahLst/>
              <a:cxnLst/>
              <a:rect l="l" t="t" r="r" b="b"/>
              <a:pathLst>
                <a:path w="5590540" h="2303145">
                  <a:moveTo>
                    <a:pt x="0" y="117624"/>
                  </a:moveTo>
                  <a:lnTo>
                    <a:pt x="9245" y="71845"/>
                  </a:lnTo>
                  <a:lnTo>
                    <a:pt x="34456" y="34456"/>
                  </a:lnTo>
                  <a:lnTo>
                    <a:pt x="71845" y="9245"/>
                  </a:lnTo>
                  <a:lnTo>
                    <a:pt x="117624" y="0"/>
                  </a:lnTo>
                  <a:lnTo>
                    <a:pt x="5472563" y="0"/>
                  </a:lnTo>
                  <a:lnTo>
                    <a:pt x="5517582" y="8956"/>
                  </a:lnTo>
                  <a:lnTo>
                    <a:pt x="5555738" y="34449"/>
                  </a:lnTo>
                  <a:lnTo>
                    <a:pt x="5581232" y="72606"/>
                  </a:lnTo>
                  <a:lnTo>
                    <a:pt x="5590188" y="117624"/>
                  </a:lnTo>
                  <a:lnTo>
                    <a:pt x="5590188" y="2185170"/>
                  </a:lnTo>
                  <a:lnTo>
                    <a:pt x="5580943" y="2230950"/>
                  </a:lnTo>
                  <a:lnTo>
                    <a:pt x="5555732" y="2268339"/>
                  </a:lnTo>
                  <a:lnTo>
                    <a:pt x="5518343" y="2293550"/>
                  </a:lnTo>
                  <a:lnTo>
                    <a:pt x="5472563" y="2302795"/>
                  </a:lnTo>
                  <a:lnTo>
                    <a:pt x="117624" y="2302795"/>
                  </a:lnTo>
                  <a:lnTo>
                    <a:pt x="71845" y="2293550"/>
                  </a:lnTo>
                  <a:lnTo>
                    <a:pt x="34456" y="2268339"/>
                  </a:lnTo>
                  <a:lnTo>
                    <a:pt x="9245" y="2230950"/>
                  </a:lnTo>
                  <a:lnTo>
                    <a:pt x="0" y="2185170"/>
                  </a:lnTo>
                  <a:lnTo>
                    <a:pt x="0" y="117624"/>
                  </a:lnTo>
                  <a:close/>
                </a:path>
              </a:pathLst>
            </a:custGeom>
            <a:ln w="19049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5852088" y="1349997"/>
            <a:ext cx="2846705" cy="2755819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84455" rIns="0" bIns="0" rtlCol="0">
            <a:spAutoFit/>
          </a:bodyPr>
          <a:lstStyle/>
          <a:p>
            <a:pPr marL="90488">
              <a:spcBef>
                <a:spcPts val="665"/>
              </a:spcBef>
            </a:pP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Q:</a:t>
            </a:r>
            <a:r>
              <a:rPr sz="1200"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Roger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has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5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tennis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9E9E9E"/>
                </a:solidFill>
                <a:latin typeface="Courier New"/>
                <a:cs typeface="Courier New"/>
              </a:rPr>
              <a:t>balls.</a:t>
            </a:r>
            <a:endParaRPr sz="1200" dirty="0">
              <a:latin typeface="Courier New"/>
              <a:cs typeface="Courier New"/>
            </a:endParaRPr>
          </a:p>
          <a:p>
            <a:pPr marL="90488"/>
            <a:r>
              <a:rPr sz="1200" b="1" spc="-13" dirty="0">
                <a:solidFill>
                  <a:srgbClr val="9E9E9E"/>
                </a:solidFill>
                <a:latin typeface="Courier New"/>
                <a:cs typeface="Courier New"/>
              </a:rPr>
              <a:t>...</a:t>
            </a:r>
            <a:endParaRPr sz="1200" dirty="0">
              <a:latin typeface="Courier New"/>
              <a:cs typeface="Courier New"/>
            </a:endParaRPr>
          </a:p>
          <a:p>
            <a:pPr marL="90488"/>
            <a:r>
              <a:rPr sz="1200" b="1" spc="-13" dirty="0">
                <a:solidFill>
                  <a:srgbClr val="9E9E9E"/>
                </a:solidFill>
                <a:latin typeface="Courier New"/>
                <a:cs typeface="Courier New"/>
              </a:rPr>
              <a:t>...</a:t>
            </a:r>
            <a:endParaRPr sz="1200" dirty="0">
              <a:latin typeface="Courier New"/>
              <a:cs typeface="Courier New"/>
            </a:endParaRPr>
          </a:p>
          <a:p>
            <a:pPr marL="90488"/>
            <a:r>
              <a:rPr sz="1200" b="1" spc="-13" dirty="0">
                <a:solidFill>
                  <a:srgbClr val="9E9E9E"/>
                </a:solidFill>
                <a:latin typeface="Courier New"/>
                <a:cs typeface="Courier New"/>
              </a:rPr>
              <a:t>...</a:t>
            </a:r>
            <a:endParaRPr sz="1200" dirty="0">
              <a:latin typeface="Courier New"/>
              <a:cs typeface="Courier New"/>
            </a:endParaRPr>
          </a:p>
          <a:p>
            <a:pPr marL="90488"/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how</a:t>
            </a:r>
            <a:r>
              <a:rPr sz="1200"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many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apples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do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they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9E9E9E"/>
                </a:solidFill>
                <a:latin typeface="Courier New"/>
                <a:cs typeface="Courier New"/>
              </a:rPr>
              <a:t>have?</a:t>
            </a:r>
            <a:endParaRPr sz="1200" dirty="0">
              <a:latin typeface="Courier New"/>
              <a:cs typeface="Courier New"/>
            </a:endParaRPr>
          </a:p>
          <a:p>
            <a:pPr>
              <a:spcBef>
                <a:spcPts val="80"/>
              </a:spcBef>
            </a:pPr>
            <a:endParaRPr sz="1200" dirty="0">
              <a:latin typeface="Courier New"/>
              <a:cs typeface="Courier New"/>
            </a:endParaRPr>
          </a:p>
          <a:p>
            <a:pPr marL="90488" marR="191770" algn="just"/>
            <a:r>
              <a:rPr sz="1200" b="1" dirty="0">
                <a:latin typeface="Courier New"/>
                <a:cs typeface="Courier New"/>
              </a:rPr>
              <a:t>A:</a:t>
            </a:r>
            <a:r>
              <a:rPr sz="1200" b="1" spc="-1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The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cafeteria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had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spc="-13" dirty="0">
                <a:latin typeface="Courier New"/>
                <a:cs typeface="Courier New"/>
              </a:rPr>
              <a:t>23 </a:t>
            </a:r>
            <a:r>
              <a:rPr sz="1200" b="1" dirty="0">
                <a:latin typeface="Courier New"/>
                <a:cs typeface="Courier New"/>
              </a:rPr>
              <a:t>apples</a:t>
            </a:r>
            <a:r>
              <a:rPr sz="1200" b="1" spc="-1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originally.</a:t>
            </a:r>
            <a:r>
              <a:rPr sz="1200" b="1" spc="-1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They</a:t>
            </a:r>
            <a:r>
              <a:rPr sz="1200" b="1" spc="-18" dirty="0">
                <a:latin typeface="Courier New"/>
                <a:cs typeface="Courier New"/>
              </a:rPr>
              <a:t> </a:t>
            </a:r>
            <a:r>
              <a:rPr sz="1200" b="1" spc="-10" dirty="0">
                <a:latin typeface="Courier New"/>
                <a:cs typeface="Courier New"/>
              </a:rPr>
              <a:t>used</a:t>
            </a:r>
            <a:endParaRPr sz="1200" dirty="0">
              <a:latin typeface="Courier New"/>
              <a:cs typeface="Courier New"/>
            </a:endParaRPr>
          </a:p>
          <a:p>
            <a:pPr marL="90488" marR="100330" algn="just"/>
            <a:r>
              <a:rPr sz="1200" b="1" dirty="0">
                <a:latin typeface="Courier New"/>
                <a:cs typeface="Courier New"/>
              </a:rPr>
              <a:t>20</a:t>
            </a:r>
            <a:r>
              <a:rPr sz="1200" b="1" spc="-15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to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make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lunch.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So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they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spc="-13" dirty="0">
                <a:latin typeface="Courier New"/>
                <a:cs typeface="Courier New"/>
              </a:rPr>
              <a:t>had </a:t>
            </a:r>
            <a:r>
              <a:rPr sz="1200" b="1" spc="-5" dirty="0">
                <a:latin typeface="Courier New"/>
                <a:cs typeface="Courier New"/>
              </a:rPr>
              <a:t>23-</a:t>
            </a:r>
            <a:r>
              <a:rPr sz="1200" b="1" dirty="0">
                <a:latin typeface="Courier New"/>
                <a:cs typeface="Courier New"/>
              </a:rPr>
              <a:t>20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=</a:t>
            </a:r>
            <a:r>
              <a:rPr sz="1200" b="1" spc="-5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3.</a:t>
            </a:r>
            <a:r>
              <a:rPr sz="1200" b="1" spc="-5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They</a:t>
            </a:r>
            <a:r>
              <a:rPr sz="1200" b="1" spc="-5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bought</a:t>
            </a:r>
            <a:r>
              <a:rPr sz="1200" b="1" spc="-5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6</a:t>
            </a:r>
            <a:r>
              <a:rPr sz="1200" b="1" spc="-5" dirty="0">
                <a:latin typeface="Courier New"/>
                <a:cs typeface="Courier New"/>
              </a:rPr>
              <a:t> </a:t>
            </a:r>
            <a:r>
              <a:rPr sz="1200" b="1" spc="-10" dirty="0">
                <a:latin typeface="Courier New"/>
                <a:cs typeface="Courier New"/>
              </a:rPr>
              <a:t>more </a:t>
            </a:r>
            <a:r>
              <a:rPr sz="1200" b="1" dirty="0">
                <a:latin typeface="Courier New"/>
                <a:cs typeface="Courier New"/>
              </a:rPr>
              <a:t>apples,</a:t>
            </a:r>
            <a:r>
              <a:rPr sz="1200" b="1" spc="-13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so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they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have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3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+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6</a:t>
            </a:r>
            <a:r>
              <a:rPr sz="1200" b="1" spc="-5" dirty="0">
                <a:latin typeface="Courier New"/>
                <a:cs typeface="Courier New"/>
              </a:rPr>
              <a:t> </a:t>
            </a:r>
            <a:r>
              <a:rPr sz="1200" b="1" spc="-25" dirty="0">
                <a:latin typeface="Courier New"/>
                <a:cs typeface="Courier New"/>
              </a:rPr>
              <a:t>=</a:t>
            </a:r>
            <a:endParaRPr sz="1200" dirty="0">
              <a:latin typeface="Courier New"/>
              <a:cs typeface="Courier New"/>
            </a:endParaRPr>
          </a:p>
          <a:p>
            <a:pPr marL="90488" algn="just">
              <a:lnSpc>
                <a:spcPts val="1720"/>
              </a:lnSpc>
            </a:pPr>
            <a:r>
              <a:rPr sz="1200" b="1" dirty="0">
                <a:latin typeface="Courier New"/>
                <a:cs typeface="Courier New"/>
              </a:rPr>
              <a:t>9.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The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answer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is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9.</a:t>
            </a:r>
            <a:r>
              <a:rPr sz="1200" b="1" spc="-3" dirty="0">
                <a:latin typeface="Courier New"/>
                <a:cs typeface="Courier New"/>
              </a:rPr>
              <a:t> </a:t>
            </a:r>
            <a:r>
              <a:rPr sz="3900" spc="-38" baseline="-26175" dirty="0">
                <a:solidFill>
                  <a:srgbClr val="00AF4F"/>
                </a:solidFill>
                <a:latin typeface="AoyagiKouzanFontT"/>
                <a:cs typeface="AoyagiKouzanFontT"/>
              </a:rPr>
              <a:t>✔</a:t>
            </a:r>
            <a:endParaRPr sz="3900" baseline="-26175" dirty="0">
              <a:latin typeface="AoyagiKouzanFontT"/>
              <a:cs typeface="AoyagiKouzanFont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341087" y="1586059"/>
            <a:ext cx="3281363" cy="1810385"/>
            <a:chOff x="682173" y="3172118"/>
            <a:chExt cx="6562725" cy="3620770"/>
          </a:xfrm>
        </p:grpSpPr>
        <p:sp>
          <p:nvSpPr>
            <p:cNvPr id="18" name="object 18"/>
            <p:cNvSpPr/>
            <p:nvPr/>
          </p:nvSpPr>
          <p:spPr>
            <a:xfrm>
              <a:off x="6331537" y="3254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9" name="object 1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33685" y="3172118"/>
              <a:ext cx="210999" cy="163949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691698" y="4965189"/>
              <a:ext cx="5590540" cy="1818005"/>
            </a:xfrm>
            <a:custGeom>
              <a:avLst/>
              <a:gdLst/>
              <a:ahLst/>
              <a:cxnLst/>
              <a:rect l="l" t="t" r="r" b="b"/>
              <a:pathLst>
                <a:path w="5590540" h="1818004">
                  <a:moveTo>
                    <a:pt x="0" y="92874"/>
                  </a:moveTo>
                  <a:lnTo>
                    <a:pt x="7297" y="56720"/>
                  </a:lnTo>
                  <a:lnTo>
                    <a:pt x="27199" y="27199"/>
                  </a:lnTo>
                  <a:lnTo>
                    <a:pt x="56716" y="7297"/>
                  </a:lnTo>
                  <a:lnTo>
                    <a:pt x="92862" y="0"/>
                  </a:lnTo>
                  <a:lnTo>
                    <a:pt x="5497313" y="0"/>
                  </a:lnTo>
                  <a:lnTo>
                    <a:pt x="5548842" y="15598"/>
                  </a:lnTo>
                  <a:lnTo>
                    <a:pt x="5583123" y="57328"/>
                  </a:lnTo>
                  <a:lnTo>
                    <a:pt x="5590188" y="92874"/>
                  </a:lnTo>
                  <a:lnTo>
                    <a:pt x="5590188" y="1725121"/>
                  </a:lnTo>
                  <a:lnTo>
                    <a:pt x="5582891" y="1761275"/>
                  </a:lnTo>
                  <a:lnTo>
                    <a:pt x="5562988" y="1790796"/>
                  </a:lnTo>
                  <a:lnTo>
                    <a:pt x="5533467" y="1810698"/>
                  </a:lnTo>
                  <a:lnTo>
                    <a:pt x="5497313" y="1817996"/>
                  </a:lnTo>
                  <a:lnTo>
                    <a:pt x="92862" y="1817996"/>
                  </a:lnTo>
                  <a:lnTo>
                    <a:pt x="56716" y="1810698"/>
                  </a:lnTo>
                  <a:lnTo>
                    <a:pt x="27199" y="1790796"/>
                  </a:lnTo>
                  <a:lnTo>
                    <a:pt x="7297" y="1761275"/>
                  </a:lnTo>
                  <a:lnTo>
                    <a:pt x="0" y="1725121"/>
                  </a:lnTo>
                  <a:lnTo>
                    <a:pt x="0" y="92874"/>
                  </a:lnTo>
                  <a:close/>
                </a:path>
              </a:pathLst>
            </a:custGeom>
            <a:ln w="19049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21" name="object 21"/>
          <p:cNvGrpSpPr/>
          <p:nvPr/>
        </p:nvGrpSpPr>
        <p:grpSpPr>
          <a:xfrm>
            <a:off x="5323252" y="1586059"/>
            <a:ext cx="456883" cy="82233"/>
            <a:chOff x="10646503" y="3172118"/>
            <a:chExt cx="913765" cy="164465"/>
          </a:xfrm>
        </p:grpSpPr>
        <p:sp>
          <p:nvSpPr>
            <p:cNvPr id="22" name="object 22"/>
            <p:cNvSpPr/>
            <p:nvPr/>
          </p:nvSpPr>
          <p:spPr>
            <a:xfrm>
              <a:off x="10646503" y="3254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3" name="object 2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348652" y="3172118"/>
              <a:ext cx="210999" cy="163949"/>
            </a:xfrm>
            <a:prstGeom prst="rect">
              <a:avLst/>
            </a:prstGeom>
          </p:spPr>
        </p:pic>
      </p:grpSp>
      <p:sp>
        <p:nvSpPr>
          <p:cNvPr id="24" name="object 24"/>
          <p:cNvSpPr txBox="1"/>
          <p:nvPr/>
        </p:nvSpPr>
        <p:spPr>
          <a:xfrm>
            <a:off x="454737" y="1112451"/>
            <a:ext cx="57372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endParaRPr sz="1300">
              <a:latin typeface="Lato"/>
              <a:cs typeface="Lato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3433829" y="4292626"/>
            <a:ext cx="5443855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6350">
              <a:spcBef>
                <a:spcPts val="35"/>
              </a:spcBef>
            </a:pPr>
            <a:r>
              <a:rPr sz="1000" dirty="0">
                <a:latin typeface="Lato"/>
                <a:cs typeface="Lato"/>
              </a:rPr>
              <a:t>Source: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spc="-13" dirty="0">
                <a:latin typeface="Lato"/>
                <a:cs typeface="Lato"/>
              </a:rPr>
              <a:t>Wei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et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al.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spc="-10" dirty="0">
                <a:latin typeface="Lato"/>
                <a:cs typeface="Lato"/>
              </a:rPr>
              <a:t>2022,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spc="-13" dirty="0">
                <a:latin typeface="Lato"/>
                <a:cs typeface="Lato"/>
              </a:rPr>
              <a:t>“Chain-</a:t>
            </a:r>
            <a:r>
              <a:rPr sz="1000" spc="-45" dirty="0">
                <a:latin typeface="Lato"/>
                <a:cs typeface="Lato"/>
              </a:rPr>
              <a:t>of-</a:t>
            </a:r>
            <a:r>
              <a:rPr sz="1000" spc="-10" dirty="0">
                <a:latin typeface="Lato"/>
                <a:cs typeface="Lato"/>
              </a:rPr>
              <a:t>Thought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Prompting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Elicits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Reasoning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in</a:t>
            </a:r>
            <a:r>
              <a:rPr sz="1000" spc="-38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Large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spc="-10" dirty="0">
                <a:latin typeface="Lato"/>
                <a:cs typeface="Lato"/>
              </a:rPr>
              <a:t>Language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spc="-5" dirty="0">
                <a:latin typeface="Lato"/>
                <a:cs typeface="Lato"/>
              </a:rPr>
              <a:t>Models”</a:t>
            </a:r>
            <a:endParaRPr sz="1000">
              <a:latin typeface="Lato"/>
              <a:cs typeface="Lato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936238" y="1112461"/>
            <a:ext cx="878205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Completion</a:t>
            </a:r>
            <a:endParaRPr sz="1300">
              <a:latin typeface="Lato"/>
              <a:cs typeface="Lato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3849029" y="1112475"/>
            <a:ext cx="48736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Model</a:t>
            </a:r>
            <a:endParaRPr sz="1300"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4737" y="425603"/>
            <a:ext cx="8721834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8" dirty="0"/>
              <a:t>Chain-</a:t>
            </a:r>
            <a:r>
              <a:rPr spc="-30" dirty="0"/>
              <a:t>of</a:t>
            </a:r>
            <a:r>
              <a:rPr spc="-303" dirty="0"/>
              <a:t>-</a:t>
            </a:r>
            <a:r>
              <a:rPr spc="-18" dirty="0"/>
              <a:t>Thought</a:t>
            </a:r>
            <a:r>
              <a:rPr spc="-138" dirty="0"/>
              <a:t> </a:t>
            </a:r>
            <a:r>
              <a:rPr dirty="0"/>
              <a:t>Prompting</a:t>
            </a:r>
            <a:r>
              <a:rPr spc="-138" dirty="0"/>
              <a:t> </a:t>
            </a:r>
            <a:r>
              <a:rPr spc="-18" dirty="0"/>
              <a:t>can</a:t>
            </a:r>
            <a:r>
              <a:rPr spc="-135" dirty="0"/>
              <a:t> </a:t>
            </a:r>
            <a:r>
              <a:rPr dirty="0"/>
              <a:t>help</a:t>
            </a:r>
            <a:r>
              <a:rPr spc="-138" dirty="0"/>
              <a:t> </a:t>
            </a:r>
            <a:r>
              <a:rPr spc="-20" dirty="0"/>
              <a:t>LLMs</a:t>
            </a:r>
            <a:r>
              <a:rPr spc="-135" dirty="0"/>
              <a:t> </a:t>
            </a:r>
            <a:r>
              <a:rPr spc="-5" dirty="0"/>
              <a:t>reason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8218" y="1347616"/>
            <a:ext cx="2851468" cy="2590800"/>
            <a:chOff x="736436" y="2695231"/>
            <a:chExt cx="5702935" cy="5181600"/>
          </a:xfrm>
        </p:grpSpPr>
        <p:sp>
          <p:nvSpPr>
            <p:cNvPr id="4" name="object 4"/>
            <p:cNvSpPr/>
            <p:nvPr/>
          </p:nvSpPr>
          <p:spPr>
            <a:xfrm>
              <a:off x="741198" y="2699994"/>
              <a:ext cx="5693410" cy="5172075"/>
            </a:xfrm>
            <a:custGeom>
              <a:avLst/>
              <a:gdLst/>
              <a:ahLst/>
              <a:cxnLst/>
              <a:rect l="l" t="t" r="r" b="b"/>
              <a:pathLst>
                <a:path w="5693410" h="5172075">
                  <a:moveTo>
                    <a:pt x="5693388" y="5171689"/>
                  </a:moveTo>
                  <a:lnTo>
                    <a:pt x="0" y="5171689"/>
                  </a:lnTo>
                  <a:lnTo>
                    <a:pt x="0" y="0"/>
                  </a:lnTo>
                  <a:lnTo>
                    <a:pt x="5693388" y="0"/>
                  </a:lnTo>
                  <a:lnTo>
                    <a:pt x="5693388" y="517168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" name="object 5"/>
            <p:cNvSpPr/>
            <p:nvPr/>
          </p:nvSpPr>
          <p:spPr>
            <a:xfrm>
              <a:off x="741198" y="2699994"/>
              <a:ext cx="5693410" cy="5172075"/>
            </a:xfrm>
            <a:custGeom>
              <a:avLst/>
              <a:gdLst/>
              <a:ahLst/>
              <a:cxnLst/>
              <a:rect l="l" t="t" r="r" b="b"/>
              <a:pathLst>
                <a:path w="5693410" h="5172075">
                  <a:moveTo>
                    <a:pt x="0" y="0"/>
                  </a:moveTo>
                  <a:lnTo>
                    <a:pt x="5693388" y="0"/>
                  </a:lnTo>
                  <a:lnTo>
                    <a:pt x="5693388" y="5171689"/>
                  </a:lnTo>
                  <a:lnTo>
                    <a:pt x="0" y="517168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54737" y="1428041"/>
            <a:ext cx="2390140" cy="375744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Q: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Yes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or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no: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Would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a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pear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sink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in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FF9C3B"/>
                </a:solidFill>
                <a:latin typeface="Courier New"/>
                <a:cs typeface="Courier New"/>
              </a:rPr>
              <a:t>water?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4737" y="1976680"/>
            <a:ext cx="2664460" cy="929742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A:</a:t>
            </a:r>
            <a:r>
              <a:rPr sz="1200" b="1" spc="-1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The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density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of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a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pear</a:t>
            </a:r>
            <a:r>
              <a:rPr sz="1200"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is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about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0.6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g/cm^3,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which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is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less</a:t>
            </a:r>
            <a:r>
              <a:rPr sz="1200" b="1" spc="-1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than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water.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Thus,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a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pear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would</a:t>
            </a:r>
            <a:r>
              <a:rPr sz="1200" b="1" spc="-1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float.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So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the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FF9C3B"/>
                </a:solidFill>
                <a:latin typeface="Courier New"/>
                <a:cs typeface="Courier New"/>
              </a:rPr>
              <a:t>answer</a:t>
            </a:r>
            <a:r>
              <a:rPr sz="1200"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FF9C3B"/>
                </a:solidFill>
                <a:latin typeface="Courier New"/>
                <a:cs typeface="Courier New"/>
              </a:rPr>
              <a:t>is no.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54737" y="3073958"/>
            <a:ext cx="2573338" cy="56041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200" b="1" dirty="0">
                <a:latin typeface="Courier New"/>
                <a:cs typeface="Courier New"/>
              </a:rPr>
              <a:t>Q.</a:t>
            </a:r>
            <a:r>
              <a:rPr sz="1200" b="1" spc="-13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Yes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or</a:t>
            </a:r>
            <a:r>
              <a:rPr sz="1200" b="1" spc="-5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no: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Would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a</a:t>
            </a:r>
            <a:r>
              <a:rPr sz="1200" b="1" spc="-5" dirty="0">
                <a:latin typeface="Courier New"/>
                <a:cs typeface="Courier New"/>
              </a:rPr>
              <a:t> </a:t>
            </a:r>
            <a:r>
              <a:rPr sz="1200" b="1" spc="-10" dirty="0">
                <a:latin typeface="Courier New"/>
                <a:cs typeface="Courier New"/>
              </a:rPr>
              <a:t>gold </a:t>
            </a:r>
            <a:r>
              <a:rPr sz="1200" b="1" dirty="0">
                <a:latin typeface="Courier New"/>
                <a:cs typeface="Courier New"/>
              </a:rPr>
              <a:t>ring</a:t>
            </a:r>
            <a:r>
              <a:rPr sz="1200" b="1" spc="-15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sink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to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the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bottom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of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spc="-25" dirty="0">
                <a:latin typeface="Courier New"/>
                <a:cs typeface="Courier New"/>
              </a:rPr>
              <a:t>a </a:t>
            </a:r>
            <a:r>
              <a:rPr sz="1200" b="1" dirty="0">
                <a:latin typeface="Courier New"/>
                <a:cs typeface="Courier New"/>
              </a:rPr>
              <a:t>swimming</a:t>
            </a:r>
            <a:r>
              <a:rPr sz="1200" b="1" spc="-20" dirty="0">
                <a:latin typeface="Courier New"/>
                <a:cs typeface="Courier New"/>
              </a:rPr>
              <a:t> </a:t>
            </a:r>
            <a:r>
              <a:rPr sz="1200" b="1" spc="-5" dirty="0">
                <a:latin typeface="Courier New"/>
                <a:cs typeface="Courier New"/>
              </a:rPr>
              <a:t>pool?</a:t>
            </a:r>
            <a:endParaRPr sz="1200">
              <a:latin typeface="Courier New"/>
              <a:cs typeface="Courier New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3797536" y="1346991"/>
            <a:ext cx="1474470" cy="1471295"/>
            <a:chOff x="7595072" y="2693982"/>
            <a:chExt cx="2948940" cy="2942590"/>
          </a:xfrm>
        </p:grpSpPr>
        <p:sp>
          <p:nvSpPr>
            <p:cNvPr id="10" name="object 10"/>
            <p:cNvSpPr/>
            <p:nvPr/>
          </p:nvSpPr>
          <p:spPr>
            <a:xfrm>
              <a:off x="7599834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1469397" y="2932794"/>
                  </a:moveTo>
                  <a:lnTo>
                    <a:pt x="1420894" y="2932010"/>
                  </a:lnTo>
                  <a:lnTo>
                    <a:pt x="1372784" y="2929675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2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9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3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58" y="792415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60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3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7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8" y="360515"/>
                  </a:lnTo>
                  <a:lnTo>
                    <a:pt x="2471925" y="394315"/>
                  </a:lnTo>
                  <a:lnTo>
                    <a:pt x="2508420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1" y="705498"/>
                  </a:lnTo>
                  <a:lnTo>
                    <a:pt x="2750709" y="748563"/>
                  </a:lnTo>
                  <a:lnTo>
                    <a:pt x="2774445" y="792501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7" y="1265358"/>
                  </a:lnTo>
                  <a:lnTo>
                    <a:pt x="2930968" y="1315205"/>
                  </a:lnTo>
                  <a:lnTo>
                    <a:pt x="2935305" y="1365354"/>
                  </a:lnTo>
                  <a:lnTo>
                    <a:pt x="2937919" y="1415765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8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3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1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9"/>
                  </a:lnTo>
                  <a:lnTo>
                    <a:pt x="2539835" y="2470972"/>
                  </a:lnTo>
                  <a:lnTo>
                    <a:pt x="2508416" y="2503298"/>
                  </a:lnTo>
                  <a:lnTo>
                    <a:pt x="2476024" y="2534652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5"/>
                  </a:lnTo>
                  <a:lnTo>
                    <a:pt x="1517900" y="2932010"/>
                  </a:lnTo>
                  <a:lnTo>
                    <a:pt x="1469397" y="2932794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7599834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0" y="1466397"/>
                  </a:move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11" y="792501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59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2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6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7" y="360515"/>
                  </a:lnTo>
                  <a:lnTo>
                    <a:pt x="2471925" y="394315"/>
                  </a:lnTo>
                  <a:lnTo>
                    <a:pt x="2508419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0" y="705498"/>
                  </a:lnTo>
                  <a:lnTo>
                    <a:pt x="2750709" y="748563"/>
                  </a:lnTo>
                  <a:lnTo>
                    <a:pt x="2774402" y="792415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6" y="1265358"/>
                  </a:lnTo>
                  <a:lnTo>
                    <a:pt x="2930968" y="1315205"/>
                  </a:lnTo>
                  <a:lnTo>
                    <a:pt x="2935304" y="1365354"/>
                  </a:lnTo>
                  <a:lnTo>
                    <a:pt x="2937918" y="1415764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7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2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0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8"/>
                  </a:lnTo>
                  <a:lnTo>
                    <a:pt x="2539834" y="2470972"/>
                  </a:lnTo>
                  <a:lnTo>
                    <a:pt x="2508416" y="2503298"/>
                  </a:lnTo>
                  <a:lnTo>
                    <a:pt x="2476024" y="2534651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4"/>
                  </a:lnTo>
                  <a:lnTo>
                    <a:pt x="1517900" y="2932010"/>
                  </a:lnTo>
                  <a:lnTo>
                    <a:pt x="1469397" y="2932794"/>
                  </a:lnTo>
                  <a:lnTo>
                    <a:pt x="1420894" y="2932010"/>
                  </a:lnTo>
                  <a:lnTo>
                    <a:pt x="1372784" y="2929674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1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8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2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4349005" y="1961953"/>
            <a:ext cx="35877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3" dirty="0"/>
              <a:t>LLM</a:t>
            </a:r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852088" y="1349997"/>
            <a:ext cx="2846705" cy="2683427"/>
          </a:xfrm>
          <a:prstGeom prst="rect">
            <a:avLst/>
          </a:prstGeom>
          <a:solidFill>
            <a:srgbClr val="D8D1E8"/>
          </a:solidFill>
          <a:ln w="9524">
            <a:solidFill>
              <a:srgbClr val="595959"/>
            </a:solidFill>
          </a:ln>
        </p:spPr>
        <p:txBody>
          <a:bodyPr vert="horz" wrap="square" lIns="0" tIns="84455" rIns="0" bIns="0" rtlCol="0">
            <a:spAutoFit/>
          </a:bodyPr>
          <a:lstStyle/>
          <a:p>
            <a:pPr marL="90488" marR="374650">
              <a:spcBef>
                <a:spcPts val="665"/>
              </a:spcBef>
            </a:pP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Q:</a:t>
            </a:r>
            <a:r>
              <a:rPr sz="1200" b="1" spc="-13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Yes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or</a:t>
            </a:r>
            <a:r>
              <a:rPr sz="1200" b="1" spc="-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no: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Would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a</a:t>
            </a:r>
            <a:r>
              <a:rPr sz="1200" b="1" spc="-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10" dirty="0">
                <a:solidFill>
                  <a:srgbClr val="9E9E9E"/>
                </a:solidFill>
                <a:latin typeface="Courier New"/>
                <a:cs typeface="Courier New"/>
              </a:rPr>
              <a:t>pear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sink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9E9E9E"/>
                </a:solidFill>
                <a:latin typeface="Courier New"/>
                <a:cs typeface="Courier New"/>
              </a:rPr>
              <a:t>in</a:t>
            </a:r>
            <a:r>
              <a:rPr sz="1200"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sz="1200" b="1" spc="-5" dirty="0">
                <a:solidFill>
                  <a:srgbClr val="9E9E9E"/>
                </a:solidFill>
                <a:latin typeface="Courier New"/>
                <a:cs typeface="Courier New"/>
              </a:rPr>
              <a:t>water?</a:t>
            </a:r>
            <a:endParaRPr sz="1200">
              <a:latin typeface="Courier New"/>
              <a:cs typeface="Courier New"/>
            </a:endParaRPr>
          </a:p>
          <a:p>
            <a:pPr marL="90488"/>
            <a:r>
              <a:rPr sz="1200" b="1" spc="-13" dirty="0">
                <a:solidFill>
                  <a:srgbClr val="9E9E9E"/>
                </a:solidFill>
                <a:latin typeface="Courier New"/>
                <a:cs typeface="Courier New"/>
              </a:rPr>
              <a:t>...</a:t>
            </a:r>
            <a:endParaRPr sz="1200">
              <a:latin typeface="Courier New"/>
              <a:cs typeface="Courier New"/>
            </a:endParaRPr>
          </a:p>
          <a:p>
            <a:pPr marL="90488"/>
            <a:r>
              <a:rPr sz="1200" b="1" spc="-13" dirty="0">
                <a:latin typeface="Courier New"/>
                <a:cs typeface="Courier New"/>
              </a:rPr>
              <a:t>...</a:t>
            </a:r>
            <a:endParaRPr sz="1200">
              <a:latin typeface="Courier New"/>
              <a:cs typeface="Courier New"/>
            </a:endParaRPr>
          </a:p>
          <a:p>
            <a:pPr marL="90488"/>
            <a:r>
              <a:rPr sz="1200" b="1" dirty="0">
                <a:solidFill>
                  <a:srgbClr val="757575"/>
                </a:solidFill>
                <a:latin typeface="Courier New"/>
                <a:cs typeface="Courier New"/>
              </a:rPr>
              <a:t>So</a:t>
            </a:r>
            <a:r>
              <a:rPr sz="1200" b="1" spc="-10" dirty="0">
                <a:solidFill>
                  <a:srgbClr val="757575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757575"/>
                </a:solidFill>
                <a:latin typeface="Courier New"/>
                <a:cs typeface="Courier New"/>
              </a:rPr>
              <a:t>the</a:t>
            </a:r>
            <a:r>
              <a:rPr sz="1200" b="1" spc="-8" dirty="0">
                <a:solidFill>
                  <a:srgbClr val="757575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757575"/>
                </a:solidFill>
                <a:latin typeface="Courier New"/>
                <a:cs typeface="Courier New"/>
              </a:rPr>
              <a:t>answer</a:t>
            </a:r>
            <a:r>
              <a:rPr sz="1200" b="1" spc="-8" dirty="0">
                <a:solidFill>
                  <a:srgbClr val="757575"/>
                </a:solidFill>
                <a:latin typeface="Courier New"/>
                <a:cs typeface="Courier New"/>
              </a:rPr>
              <a:t> </a:t>
            </a:r>
            <a:r>
              <a:rPr sz="1200" b="1" dirty="0">
                <a:solidFill>
                  <a:srgbClr val="757575"/>
                </a:solidFill>
                <a:latin typeface="Courier New"/>
                <a:cs typeface="Courier New"/>
              </a:rPr>
              <a:t>is</a:t>
            </a:r>
            <a:r>
              <a:rPr sz="1200" b="1" spc="-8" dirty="0">
                <a:solidFill>
                  <a:srgbClr val="757575"/>
                </a:solidFill>
                <a:latin typeface="Courier New"/>
                <a:cs typeface="Courier New"/>
              </a:rPr>
              <a:t> </a:t>
            </a:r>
            <a:r>
              <a:rPr sz="1200" b="1" spc="-13" dirty="0">
                <a:solidFill>
                  <a:srgbClr val="757575"/>
                </a:solidFill>
                <a:latin typeface="Courier New"/>
                <a:cs typeface="Courier New"/>
              </a:rPr>
              <a:t>no.</a:t>
            </a:r>
            <a:endParaRPr sz="1200">
              <a:latin typeface="Courier New"/>
              <a:cs typeface="Courier New"/>
            </a:endParaRPr>
          </a:p>
          <a:p>
            <a:pPr>
              <a:spcBef>
                <a:spcPts val="80"/>
              </a:spcBef>
            </a:pPr>
            <a:endParaRPr sz="1200">
              <a:latin typeface="Courier New"/>
              <a:cs typeface="Courier New"/>
            </a:endParaRPr>
          </a:p>
          <a:p>
            <a:pPr marL="90488" marR="100330"/>
            <a:r>
              <a:rPr sz="1200" b="1" dirty="0">
                <a:latin typeface="Courier New"/>
                <a:cs typeface="Courier New"/>
              </a:rPr>
              <a:t>The</a:t>
            </a:r>
            <a:r>
              <a:rPr sz="1200" b="1" spc="-15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density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of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gold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is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spc="-10" dirty="0">
                <a:latin typeface="Courier New"/>
                <a:cs typeface="Courier New"/>
              </a:rPr>
              <a:t>19.3 </a:t>
            </a:r>
            <a:r>
              <a:rPr sz="1200" b="1" dirty="0">
                <a:latin typeface="Courier New"/>
                <a:cs typeface="Courier New"/>
              </a:rPr>
              <a:t>g/cm^3,</a:t>
            </a:r>
            <a:r>
              <a:rPr sz="1200" b="1" spc="-1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which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is</a:t>
            </a:r>
            <a:r>
              <a:rPr sz="1200" b="1" spc="-13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much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spc="-5" dirty="0">
                <a:latin typeface="Courier New"/>
                <a:cs typeface="Courier New"/>
              </a:rPr>
              <a:t>greater </a:t>
            </a:r>
            <a:r>
              <a:rPr sz="1200" b="1" dirty="0">
                <a:latin typeface="Courier New"/>
                <a:cs typeface="Courier New"/>
              </a:rPr>
              <a:t>than</a:t>
            </a:r>
            <a:r>
              <a:rPr sz="1200" b="1" spc="-15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the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density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of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spc="-5" dirty="0">
                <a:latin typeface="Courier New"/>
                <a:cs typeface="Courier New"/>
              </a:rPr>
              <a:t>water.</a:t>
            </a:r>
            <a:endParaRPr sz="1200">
              <a:latin typeface="Courier New"/>
              <a:cs typeface="Courier New"/>
            </a:endParaRPr>
          </a:p>
          <a:p>
            <a:pPr marL="90488" marR="191770"/>
            <a:r>
              <a:rPr sz="1200" b="1" dirty="0">
                <a:latin typeface="Courier New"/>
                <a:cs typeface="Courier New"/>
              </a:rPr>
              <a:t>Therefore,</a:t>
            </a:r>
            <a:r>
              <a:rPr sz="1200" b="1" spc="-13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a</a:t>
            </a:r>
            <a:r>
              <a:rPr sz="1200" b="1" spc="-13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gold</a:t>
            </a:r>
            <a:r>
              <a:rPr sz="1200" b="1" spc="-13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ring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spc="-5" dirty="0">
                <a:latin typeface="Courier New"/>
                <a:cs typeface="Courier New"/>
              </a:rPr>
              <a:t>would </a:t>
            </a:r>
            <a:r>
              <a:rPr sz="1200" b="1" dirty="0">
                <a:latin typeface="Courier New"/>
                <a:cs typeface="Courier New"/>
              </a:rPr>
              <a:t>sink</a:t>
            </a:r>
            <a:r>
              <a:rPr sz="1200" b="1" spc="-15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to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the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bottom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of</a:t>
            </a:r>
            <a:r>
              <a:rPr sz="1200" b="1" spc="-8" dirty="0">
                <a:latin typeface="Courier New"/>
                <a:cs typeface="Courier New"/>
              </a:rPr>
              <a:t> </a:t>
            </a:r>
            <a:r>
              <a:rPr sz="1200" b="1" spc="-25" dirty="0">
                <a:latin typeface="Courier New"/>
                <a:cs typeface="Courier New"/>
              </a:rPr>
              <a:t>a </a:t>
            </a:r>
            <a:r>
              <a:rPr sz="1200" b="1" dirty="0">
                <a:latin typeface="Courier New"/>
                <a:cs typeface="Courier New"/>
              </a:rPr>
              <a:t>swimming</a:t>
            </a:r>
            <a:r>
              <a:rPr sz="1200" b="1" spc="-18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pool.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So</a:t>
            </a:r>
            <a:r>
              <a:rPr sz="1200" b="1" spc="-13" dirty="0">
                <a:latin typeface="Courier New"/>
                <a:cs typeface="Courier New"/>
              </a:rPr>
              <a:t> </a:t>
            </a:r>
            <a:r>
              <a:rPr sz="1200" b="1" dirty="0">
                <a:latin typeface="Courier New"/>
                <a:cs typeface="Courier New"/>
              </a:rPr>
              <a:t>the</a:t>
            </a:r>
            <a:r>
              <a:rPr sz="1200" b="1" spc="-10" dirty="0">
                <a:latin typeface="Courier New"/>
                <a:cs typeface="Courier New"/>
              </a:rPr>
              <a:t> </a:t>
            </a:r>
            <a:r>
              <a:rPr sz="1200" b="1" spc="-5" dirty="0">
                <a:latin typeface="Courier New"/>
                <a:cs typeface="Courier New"/>
              </a:rPr>
              <a:t>answer </a:t>
            </a:r>
            <a:r>
              <a:rPr sz="1200" b="1" dirty="0">
                <a:latin typeface="Courier New"/>
                <a:cs typeface="Courier New"/>
              </a:rPr>
              <a:t>is</a:t>
            </a:r>
            <a:r>
              <a:rPr sz="1200" b="1" spc="-5" dirty="0">
                <a:latin typeface="Courier New"/>
                <a:cs typeface="Courier New"/>
              </a:rPr>
              <a:t> </a:t>
            </a:r>
            <a:r>
              <a:rPr sz="1200" b="1" spc="-10" dirty="0">
                <a:latin typeface="Courier New"/>
                <a:cs typeface="Courier New"/>
              </a:rPr>
              <a:t>yes.</a:t>
            </a:r>
            <a:endParaRPr sz="1200">
              <a:latin typeface="Courier New"/>
              <a:cs typeface="Courier New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365687" y="1586059"/>
            <a:ext cx="3256915" cy="1363980"/>
            <a:chOff x="731373" y="3172118"/>
            <a:chExt cx="6513830" cy="2727960"/>
          </a:xfrm>
        </p:grpSpPr>
        <p:sp>
          <p:nvSpPr>
            <p:cNvPr id="15" name="object 15"/>
            <p:cNvSpPr/>
            <p:nvPr/>
          </p:nvSpPr>
          <p:spPr>
            <a:xfrm>
              <a:off x="6331537" y="3254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6" name="object 1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33685" y="3172118"/>
              <a:ext cx="210999" cy="163949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740898" y="3898392"/>
              <a:ext cx="5693410" cy="1991995"/>
            </a:xfrm>
            <a:custGeom>
              <a:avLst/>
              <a:gdLst/>
              <a:ahLst/>
              <a:cxnLst/>
              <a:rect l="l" t="t" r="r" b="b"/>
              <a:pathLst>
                <a:path w="5693410" h="1991995">
                  <a:moveTo>
                    <a:pt x="0" y="101749"/>
                  </a:moveTo>
                  <a:lnTo>
                    <a:pt x="7996" y="62142"/>
                  </a:lnTo>
                  <a:lnTo>
                    <a:pt x="29802" y="29799"/>
                  </a:lnTo>
                  <a:lnTo>
                    <a:pt x="62145" y="7995"/>
                  </a:lnTo>
                  <a:lnTo>
                    <a:pt x="101752" y="0"/>
                  </a:lnTo>
                  <a:lnTo>
                    <a:pt x="5591638" y="0"/>
                  </a:lnTo>
                  <a:lnTo>
                    <a:pt x="5630576" y="7746"/>
                  </a:lnTo>
                  <a:lnTo>
                    <a:pt x="5663588" y="29799"/>
                  </a:lnTo>
                  <a:lnTo>
                    <a:pt x="5685641" y="62812"/>
                  </a:lnTo>
                  <a:lnTo>
                    <a:pt x="5693388" y="101749"/>
                  </a:lnTo>
                  <a:lnTo>
                    <a:pt x="5693388" y="1890246"/>
                  </a:lnTo>
                  <a:lnTo>
                    <a:pt x="5685393" y="1929853"/>
                  </a:lnTo>
                  <a:lnTo>
                    <a:pt x="5663588" y="1962196"/>
                  </a:lnTo>
                  <a:lnTo>
                    <a:pt x="5631246" y="1984000"/>
                  </a:lnTo>
                  <a:lnTo>
                    <a:pt x="5591638" y="1991995"/>
                  </a:lnTo>
                  <a:lnTo>
                    <a:pt x="101752" y="1991995"/>
                  </a:lnTo>
                  <a:lnTo>
                    <a:pt x="62145" y="1984000"/>
                  </a:lnTo>
                  <a:lnTo>
                    <a:pt x="29802" y="1962196"/>
                  </a:lnTo>
                  <a:lnTo>
                    <a:pt x="7996" y="1929853"/>
                  </a:lnTo>
                  <a:lnTo>
                    <a:pt x="0" y="1890246"/>
                  </a:lnTo>
                  <a:lnTo>
                    <a:pt x="0" y="101749"/>
                  </a:lnTo>
                  <a:close/>
                </a:path>
              </a:pathLst>
            </a:custGeom>
            <a:ln w="19049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18" name="object 18"/>
          <p:cNvGrpSpPr/>
          <p:nvPr/>
        </p:nvGrpSpPr>
        <p:grpSpPr>
          <a:xfrm>
            <a:off x="5323252" y="1586059"/>
            <a:ext cx="456883" cy="82233"/>
            <a:chOff x="10646503" y="3172118"/>
            <a:chExt cx="913765" cy="164465"/>
          </a:xfrm>
        </p:grpSpPr>
        <p:sp>
          <p:nvSpPr>
            <p:cNvPr id="19" name="object 19"/>
            <p:cNvSpPr/>
            <p:nvPr/>
          </p:nvSpPr>
          <p:spPr>
            <a:xfrm>
              <a:off x="10646503" y="3254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0" name="object 2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348652" y="3172118"/>
              <a:ext cx="210999" cy="163949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454737" y="1112451"/>
            <a:ext cx="57372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endParaRPr sz="1300">
              <a:latin typeface="Lato"/>
              <a:cs typeface="Lato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433829" y="4292626"/>
            <a:ext cx="5443855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6350">
              <a:spcBef>
                <a:spcPts val="35"/>
              </a:spcBef>
            </a:pPr>
            <a:r>
              <a:rPr sz="1000" dirty="0">
                <a:latin typeface="Lato"/>
                <a:cs typeface="Lato"/>
              </a:rPr>
              <a:t>Source: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spc="-13" dirty="0">
                <a:latin typeface="Lato"/>
                <a:cs typeface="Lato"/>
              </a:rPr>
              <a:t>Wei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et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al.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spc="-10" dirty="0">
                <a:latin typeface="Lato"/>
                <a:cs typeface="Lato"/>
              </a:rPr>
              <a:t>2022,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spc="-13" dirty="0">
                <a:latin typeface="Lato"/>
                <a:cs typeface="Lato"/>
              </a:rPr>
              <a:t>“Chain-</a:t>
            </a:r>
            <a:r>
              <a:rPr sz="1000" spc="-45" dirty="0">
                <a:latin typeface="Lato"/>
                <a:cs typeface="Lato"/>
              </a:rPr>
              <a:t>of-</a:t>
            </a:r>
            <a:r>
              <a:rPr sz="1000" spc="-10" dirty="0">
                <a:latin typeface="Lato"/>
                <a:cs typeface="Lato"/>
              </a:rPr>
              <a:t>Thought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Prompting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Elicits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Reasoning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in</a:t>
            </a:r>
            <a:r>
              <a:rPr sz="1000" spc="-38" dirty="0">
                <a:latin typeface="Lato"/>
                <a:cs typeface="Lato"/>
              </a:rPr>
              <a:t> </a:t>
            </a:r>
            <a:r>
              <a:rPr sz="1000" dirty="0">
                <a:latin typeface="Lato"/>
                <a:cs typeface="Lato"/>
              </a:rPr>
              <a:t>Large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spc="-10" dirty="0">
                <a:latin typeface="Lato"/>
                <a:cs typeface="Lato"/>
              </a:rPr>
              <a:t>Language</a:t>
            </a:r>
            <a:r>
              <a:rPr sz="1000" spc="-40" dirty="0">
                <a:latin typeface="Lato"/>
                <a:cs typeface="Lato"/>
              </a:rPr>
              <a:t> </a:t>
            </a:r>
            <a:r>
              <a:rPr sz="1000" spc="-5" dirty="0">
                <a:latin typeface="Lato"/>
                <a:cs typeface="Lato"/>
              </a:rPr>
              <a:t>Models”</a:t>
            </a:r>
            <a:endParaRPr sz="1000">
              <a:latin typeface="Lato"/>
              <a:cs typeface="Lato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936238" y="1112461"/>
            <a:ext cx="878205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Completion</a:t>
            </a:r>
            <a:endParaRPr sz="1300">
              <a:latin typeface="Lato"/>
              <a:cs typeface="Lato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849029" y="1112475"/>
            <a:ext cx="48736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Model</a:t>
            </a:r>
            <a:endParaRPr sz="1300"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68871" y="1998468"/>
            <a:ext cx="5007293" cy="1127232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20955" marR="2540" indent="-14923">
              <a:spcBef>
                <a:spcPts val="50"/>
              </a:spcBef>
            </a:pPr>
            <a:r>
              <a:rPr sz="3600" dirty="0"/>
              <a:t>Generative</a:t>
            </a:r>
            <a:r>
              <a:rPr sz="3600" spc="-198" dirty="0"/>
              <a:t> </a:t>
            </a:r>
            <a:r>
              <a:rPr sz="3600" spc="-5" dirty="0"/>
              <a:t>configuration </a:t>
            </a:r>
            <a:r>
              <a:rPr sz="3600" dirty="0"/>
              <a:t>parameters</a:t>
            </a:r>
            <a:r>
              <a:rPr sz="3600" spc="-113" dirty="0"/>
              <a:t> </a:t>
            </a:r>
            <a:r>
              <a:rPr sz="3600" dirty="0"/>
              <a:t>for</a:t>
            </a:r>
            <a:r>
              <a:rPr sz="3600" spc="-110" dirty="0"/>
              <a:t> </a:t>
            </a:r>
            <a:r>
              <a:rPr sz="3600" spc="-5" dirty="0"/>
              <a:t>inference</a:t>
            </a:r>
            <a:endParaRPr sz="3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746990" y="1073742"/>
            <a:ext cx="4205923" cy="3082290"/>
            <a:chOff x="3493980" y="2147483"/>
            <a:chExt cx="8411845" cy="6164580"/>
          </a:xfrm>
        </p:grpSpPr>
        <p:sp>
          <p:nvSpPr>
            <p:cNvPr id="3" name="object 3"/>
            <p:cNvSpPr/>
            <p:nvPr/>
          </p:nvSpPr>
          <p:spPr>
            <a:xfrm>
              <a:off x="3498743" y="2152245"/>
              <a:ext cx="8402320" cy="6155055"/>
            </a:xfrm>
            <a:custGeom>
              <a:avLst/>
              <a:gdLst/>
              <a:ahLst/>
              <a:cxnLst/>
              <a:rect l="l" t="t" r="r" b="b"/>
              <a:pathLst>
                <a:path w="8402320" h="6155055">
                  <a:moveTo>
                    <a:pt x="0" y="119464"/>
                  </a:moveTo>
                  <a:lnTo>
                    <a:pt x="9386" y="72963"/>
                  </a:lnTo>
                  <a:lnTo>
                    <a:pt x="34987" y="34989"/>
                  </a:lnTo>
                  <a:lnTo>
                    <a:pt x="72963" y="9387"/>
                  </a:lnTo>
                  <a:lnTo>
                    <a:pt x="119474" y="0"/>
                  </a:lnTo>
                  <a:lnTo>
                    <a:pt x="8282308" y="0"/>
                  </a:lnTo>
                  <a:lnTo>
                    <a:pt x="8328033" y="9093"/>
                  </a:lnTo>
                  <a:lnTo>
                    <a:pt x="8366783" y="34989"/>
                  </a:lnTo>
                  <a:lnTo>
                    <a:pt x="8392692" y="73747"/>
                  </a:lnTo>
                  <a:lnTo>
                    <a:pt x="8401783" y="119464"/>
                  </a:lnTo>
                  <a:lnTo>
                    <a:pt x="8401783" y="6035312"/>
                  </a:lnTo>
                  <a:lnTo>
                    <a:pt x="8392396" y="6081824"/>
                  </a:lnTo>
                  <a:lnTo>
                    <a:pt x="8366795" y="6119800"/>
                  </a:lnTo>
                  <a:lnTo>
                    <a:pt x="8328819" y="6145400"/>
                  </a:lnTo>
                  <a:lnTo>
                    <a:pt x="8282308" y="6154787"/>
                  </a:lnTo>
                  <a:lnTo>
                    <a:pt x="119474" y="6154787"/>
                  </a:lnTo>
                  <a:lnTo>
                    <a:pt x="72963" y="6145400"/>
                  </a:lnTo>
                  <a:lnTo>
                    <a:pt x="34987" y="6119800"/>
                  </a:lnTo>
                  <a:lnTo>
                    <a:pt x="9386" y="6081824"/>
                  </a:lnTo>
                  <a:lnTo>
                    <a:pt x="0" y="6035312"/>
                  </a:lnTo>
                  <a:lnTo>
                    <a:pt x="0" y="119464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" name="object 4"/>
            <p:cNvSpPr/>
            <p:nvPr/>
          </p:nvSpPr>
          <p:spPr>
            <a:xfrm>
              <a:off x="8008034" y="2261920"/>
              <a:ext cx="3770629" cy="5909945"/>
            </a:xfrm>
            <a:custGeom>
              <a:avLst/>
              <a:gdLst/>
              <a:ahLst/>
              <a:cxnLst/>
              <a:rect l="l" t="t" r="r" b="b"/>
              <a:pathLst>
                <a:path w="3770629" h="5909945">
                  <a:moveTo>
                    <a:pt x="3697217" y="5909388"/>
                  </a:moveTo>
                  <a:lnTo>
                    <a:pt x="73174" y="5909388"/>
                  </a:lnTo>
                  <a:lnTo>
                    <a:pt x="44697" y="5903635"/>
                  </a:lnTo>
                  <a:lnTo>
                    <a:pt x="21437" y="5887950"/>
                  </a:lnTo>
                  <a:lnTo>
                    <a:pt x="5752" y="5864690"/>
                  </a:lnTo>
                  <a:lnTo>
                    <a:pt x="0" y="5836213"/>
                  </a:lnTo>
                  <a:lnTo>
                    <a:pt x="0" y="73182"/>
                  </a:lnTo>
                  <a:lnTo>
                    <a:pt x="5752" y="44696"/>
                  </a:lnTo>
                  <a:lnTo>
                    <a:pt x="21437" y="21434"/>
                  </a:lnTo>
                  <a:lnTo>
                    <a:pt x="44697" y="5751"/>
                  </a:lnTo>
                  <a:lnTo>
                    <a:pt x="73174" y="0"/>
                  </a:lnTo>
                  <a:lnTo>
                    <a:pt x="3697217" y="0"/>
                  </a:lnTo>
                  <a:lnTo>
                    <a:pt x="3737819" y="12295"/>
                  </a:lnTo>
                  <a:lnTo>
                    <a:pt x="3764826" y="45175"/>
                  </a:lnTo>
                  <a:lnTo>
                    <a:pt x="3770392" y="73182"/>
                  </a:lnTo>
                  <a:lnTo>
                    <a:pt x="3770392" y="5836213"/>
                  </a:lnTo>
                  <a:lnTo>
                    <a:pt x="3764640" y="5864690"/>
                  </a:lnTo>
                  <a:lnTo>
                    <a:pt x="3748954" y="5887950"/>
                  </a:lnTo>
                  <a:lnTo>
                    <a:pt x="3725694" y="5903635"/>
                  </a:lnTo>
                  <a:lnTo>
                    <a:pt x="3697217" y="590938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" name="object 5"/>
            <p:cNvSpPr/>
            <p:nvPr/>
          </p:nvSpPr>
          <p:spPr>
            <a:xfrm>
              <a:off x="8008034" y="2261920"/>
              <a:ext cx="3770629" cy="5909945"/>
            </a:xfrm>
            <a:custGeom>
              <a:avLst/>
              <a:gdLst/>
              <a:ahLst/>
              <a:cxnLst/>
              <a:rect l="l" t="t" r="r" b="b"/>
              <a:pathLst>
                <a:path w="3770629" h="5909945">
                  <a:moveTo>
                    <a:pt x="0" y="73182"/>
                  </a:moveTo>
                  <a:lnTo>
                    <a:pt x="5752" y="44696"/>
                  </a:lnTo>
                  <a:lnTo>
                    <a:pt x="21437" y="21434"/>
                  </a:lnTo>
                  <a:lnTo>
                    <a:pt x="44697" y="5751"/>
                  </a:lnTo>
                  <a:lnTo>
                    <a:pt x="73174" y="0"/>
                  </a:lnTo>
                  <a:lnTo>
                    <a:pt x="3697217" y="0"/>
                  </a:lnTo>
                  <a:lnTo>
                    <a:pt x="3737819" y="12295"/>
                  </a:lnTo>
                  <a:lnTo>
                    <a:pt x="3764826" y="45175"/>
                  </a:lnTo>
                  <a:lnTo>
                    <a:pt x="3770392" y="73182"/>
                  </a:lnTo>
                  <a:lnTo>
                    <a:pt x="3770392" y="5836213"/>
                  </a:lnTo>
                  <a:lnTo>
                    <a:pt x="3764640" y="5864690"/>
                  </a:lnTo>
                  <a:lnTo>
                    <a:pt x="3748954" y="5887950"/>
                  </a:lnTo>
                  <a:lnTo>
                    <a:pt x="3725694" y="5903635"/>
                  </a:lnTo>
                  <a:lnTo>
                    <a:pt x="3697217" y="5909388"/>
                  </a:lnTo>
                  <a:lnTo>
                    <a:pt x="73174" y="5909388"/>
                  </a:lnTo>
                  <a:lnTo>
                    <a:pt x="44697" y="5903635"/>
                  </a:lnTo>
                  <a:lnTo>
                    <a:pt x="21437" y="5887950"/>
                  </a:lnTo>
                  <a:lnTo>
                    <a:pt x="5752" y="5864690"/>
                  </a:lnTo>
                  <a:lnTo>
                    <a:pt x="0" y="5836213"/>
                  </a:lnTo>
                  <a:lnTo>
                    <a:pt x="0" y="73182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8253683" y="4607941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8253683" y="4607940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" name="object 8"/>
            <p:cNvSpPr/>
            <p:nvPr/>
          </p:nvSpPr>
          <p:spPr>
            <a:xfrm>
              <a:off x="9056682" y="4517341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5"/>
                  </a:lnTo>
                  <a:lnTo>
                    <a:pt x="230422" y="24901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9056681" y="4517340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8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4260300" cy="881010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Generative</a:t>
            </a:r>
            <a:r>
              <a:rPr spc="-163" dirty="0"/>
              <a:t> </a:t>
            </a:r>
            <a:r>
              <a:rPr spc="-10" dirty="0"/>
              <a:t>configuration</a:t>
            </a:r>
            <a:r>
              <a:rPr spc="-158" dirty="0"/>
              <a:t> </a:t>
            </a:r>
            <a:r>
              <a:rPr spc="-75" dirty="0"/>
              <a:t>-</a:t>
            </a:r>
            <a:r>
              <a:rPr spc="-158" dirty="0"/>
              <a:t> </a:t>
            </a:r>
            <a:r>
              <a:rPr dirty="0"/>
              <a:t>inference</a:t>
            </a:r>
            <a:r>
              <a:rPr spc="-158" dirty="0"/>
              <a:t> </a:t>
            </a:r>
            <a:r>
              <a:rPr spc="-5" dirty="0"/>
              <a:t>parameters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5326289" y="1971521"/>
            <a:ext cx="45212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25</a:t>
            </a:r>
            <a:endParaRPr sz="1200"/>
          </a:p>
        </p:txBody>
      </p:sp>
      <p:grpSp>
        <p:nvGrpSpPr>
          <p:cNvPr id="12" name="object 12"/>
          <p:cNvGrpSpPr/>
          <p:nvPr/>
        </p:nvGrpSpPr>
        <p:grpSpPr>
          <a:xfrm>
            <a:off x="1812915" y="1128613"/>
            <a:ext cx="3968115" cy="2959735"/>
            <a:chOff x="3625830" y="2257225"/>
            <a:chExt cx="7936230" cy="5919470"/>
          </a:xfrm>
        </p:grpSpPr>
        <p:sp>
          <p:nvSpPr>
            <p:cNvPr id="13" name="object 13"/>
            <p:cNvSpPr/>
            <p:nvPr/>
          </p:nvSpPr>
          <p:spPr>
            <a:xfrm>
              <a:off x="8253683" y="562368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8253683" y="562368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8447083" y="553308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5"/>
                  </a:lnTo>
                  <a:lnTo>
                    <a:pt x="230422" y="24901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8447082" y="5533088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8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3630592" y="2261987"/>
              <a:ext cx="4217035" cy="5909945"/>
            </a:xfrm>
            <a:custGeom>
              <a:avLst/>
              <a:gdLst/>
              <a:ahLst/>
              <a:cxnLst/>
              <a:rect l="l" t="t" r="r" b="b"/>
              <a:pathLst>
                <a:path w="4217034" h="5909945">
                  <a:moveTo>
                    <a:pt x="4134941" y="5909395"/>
                  </a:moveTo>
                  <a:lnTo>
                    <a:pt x="81849" y="5909395"/>
                  </a:lnTo>
                  <a:lnTo>
                    <a:pt x="49992" y="5902962"/>
                  </a:lnTo>
                  <a:lnTo>
                    <a:pt x="23974" y="5885420"/>
                  </a:lnTo>
                  <a:lnTo>
                    <a:pt x="6432" y="5859403"/>
                  </a:lnTo>
                  <a:lnTo>
                    <a:pt x="0" y="5827545"/>
                  </a:lnTo>
                  <a:lnTo>
                    <a:pt x="0" y="81847"/>
                  </a:lnTo>
                  <a:lnTo>
                    <a:pt x="6432" y="49988"/>
                  </a:lnTo>
                  <a:lnTo>
                    <a:pt x="23974" y="23972"/>
                  </a:lnTo>
                  <a:lnTo>
                    <a:pt x="49992" y="6432"/>
                  </a:lnTo>
                  <a:lnTo>
                    <a:pt x="81849" y="0"/>
                  </a:lnTo>
                  <a:lnTo>
                    <a:pt x="4134941" y="0"/>
                  </a:lnTo>
                  <a:lnTo>
                    <a:pt x="4180349" y="13750"/>
                  </a:lnTo>
                  <a:lnTo>
                    <a:pt x="4210560" y="50525"/>
                  </a:lnTo>
                  <a:lnTo>
                    <a:pt x="4216791" y="81847"/>
                  </a:lnTo>
                  <a:lnTo>
                    <a:pt x="4216791" y="5827545"/>
                  </a:lnTo>
                  <a:lnTo>
                    <a:pt x="4210358" y="5859403"/>
                  </a:lnTo>
                  <a:lnTo>
                    <a:pt x="4192816" y="5885420"/>
                  </a:lnTo>
                  <a:lnTo>
                    <a:pt x="4166799" y="5902962"/>
                  </a:lnTo>
                  <a:lnTo>
                    <a:pt x="4134941" y="5909395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3630592" y="2261987"/>
              <a:ext cx="4217035" cy="5909945"/>
            </a:xfrm>
            <a:custGeom>
              <a:avLst/>
              <a:gdLst/>
              <a:ahLst/>
              <a:cxnLst/>
              <a:rect l="l" t="t" r="r" b="b"/>
              <a:pathLst>
                <a:path w="4217034" h="5909945">
                  <a:moveTo>
                    <a:pt x="0" y="81847"/>
                  </a:moveTo>
                  <a:lnTo>
                    <a:pt x="6432" y="49988"/>
                  </a:lnTo>
                  <a:lnTo>
                    <a:pt x="23974" y="23972"/>
                  </a:lnTo>
                  <a:lnTo>
                    <a:pt x="49992" y="6432"/>
                  </a:lnTo>
                  <a:lnTo>
                    <a:pt x="81849" y="0"/>
                  </a:lnTo>
                  <a:lnTo>
                    <a:pt x="4134941" y="0"/>
                  </a:lnTo>
                  <a:lnTo>
                    <a:pt x="4180349" y="13750"/>
                  </a:lnTo>
                  <a:lnTo>
                    <a:pt x="4210560" y="50525"/>
                  </a:lnTo>
                  <a:lnTo>
                    <a:pt x="4216791" y="81847"/>
                  </a:lnTo>
                  <a:lnTo>
                    <a:pt x="4216791" y="5827545"/>
                  </a:lnTo>
                  <a:lnTo>
                    <a:pt x="4210358" y="5859403"/>
                  </a:lnTo>
                  <a:lnTo>
                    <a:pt x="4192816" y="5885420"/>
                  </a:lnTo>
                  <a:lnTo>
                    <a:pt x="4166799" y="5902962"/>
                  </a:lnTo>
                  <a:lnTo>
                    <a:pt x="4134941" y="5909395"/>
                  </a:lnTo>
                  <a:lnTo>
                    <a:pt x="81849" y="5909395"/>
                  </a:lnTo>
                  <a:lnTo>
                    <a:pt x="49992" y="5902962"/>
                  </a:lnTo>
                  <a:lnTo>
                    <a:pt x="23974" y="5885420"/>
                  </a:lnTo>
                  <a:lnTo>
                    <a:pt x="6432" y="5859403"/>
                  </a:lnTo>
                  <a:lnTo>
                    <a:pt x="0" y="5827545"/>
                  </a:lnTo>
                  <a:lnTo>
                    <a:pt x="0" y="81847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5332714" y="2479395"/>
            <a:ext cx="44577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25" dirty="0"/>
              <a:t>1</a:t>
            </a:r>
            <a:endParaRPr sz="1200"/>
          </a:p>
        </p:txBody>
      </p:sp>
      <p:sp>
        <p:nvSpPr>
          <p:cNvPr id="20" name="object 20"/>
          <p:cNvSpPr txBox="1"/>
          <p:nvPr/>
        </p:nvSpPr>
        <p:spPr>
          <a:xfrm>
            <a:off x="1911419" y="1221020"/>
            <a:ext cx="1731327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dirty="0">
                <a:solidFill>
                  <a:srgbClr val="757575"/>
                </a:solidFill>
              </a:rPr>
              <a:t>Enter</a:t>
            </a:r>
            <a:r>
              <a:rPr sz="1200" spc="-38" dirty="0">
                <a:solidFill>
                  <a:srgbClr val="757575"/>
                </a:solidFill>
              </a:rPr>
              <a:t> </a:t>
            </a:r>
            <a:r>
              <a:rPr sz="1200" dirty="0">
                <a:solidFill>
                  <a:srgbClr val="757575"/>
                </a:solidFill>
              </a:rPr>
              <a:t>your</a:t>
            </a:r>
            <a:r>
              <a:rPr sz="1200" spc="-38" dirty="0">
                <a:solidFill>
                  <a:srgbClr val="757575"/>
                </a:solidFill>
              </a:rPr>
              <a:t> </a:t>
            </a:r>
            <a:r>
              <a:rPr sz="1200" dirty="0">
                <a:solidFill>
                  <a:srgbClr val="757575"/>
                </a:solidFill>
              </a:rPr>
              <a:t>prompt</a:t>
            </a:r>
            <a:r>
              <a:rPr sz="1200" spc="-35" dirty="0">
                <a:solidFill>
                  <a:srgbClr val="757575"/>
                </a:solidFill>
              </a:rPr>
              <a:t> </a:t>
            </a:r>
            <a:r>
              <a:rPr sz="1200" spc="-5" dirty="0">
                <a:solidFill>
                  <a:srgbClr val="757575"/>
                </a:solidFill>
              </a:rPr>
              <a:t>here…</a:t>
            </a:r>
            <a:endParaRPr sz="1200"/>
          </a:p>
        </p:txBody>
      </p:sp>
      <p:sp>
        <p:nvSpPr>
          <p:cNvPr id="21" name="object 21"/>
          <p:cNvSpPr/>
          <p:nvPr/>
        </p:nvSpPr>
        <p:spPr>
          <a:xfrm>
            <a:off x="6054163" y="1152323"/>
            <a:ext cx="415290" cy="3001328"/>
          </a:xfrm>
          <a:custGeom>
            <a:avLst/>
            <a:gdLst/>
            <a:ahLst/>
            <a:cxnLst/>
            <a:rect l="l" t="t" r="r" b="b"/>
            <a:pathLst>
              <a:path w="830579" h="6002655">
                <a:moveTo>
                  <a:pt x="0" y="0"/>
                </a:moveTo>
                <a:lnTo>
                  <a:pt x="46851" y="2650"/>
                </a:lnTo>
                <a:lnTo>
                  <a:pt x="92743" y="10488"/>
                </a:lnTo>
                <a:lnTo>
                  <a:pt x="137269" y="23346"/>
                </a:lnTo>
                <a:lnTo>
                  <a:pt x="180023" y="41056"/>
                </a:lnTo>
                <a:lnTo>
                  <a:pt x="220600" y="63448"/>
                </a:lnTo>
                <a:lnTo>
                  <a:pt x="258594" y="90356"/>
                </a:lnTo>
                <a:lnTo>
                  <a:pt x="293599" y="121609"/>
                </a:lnTo>
                <a:lnTo>
                  <a:pt x="324847" y="156610"/>
                </a:lnTo>
                <a:lnTo>
                  <a:pt x="351751" y="194601"/>
                </a:lnTo>
                <a:lnTo>
                  <a:pt x="374142" y="235177"/>
                </a:lnTo>
                <a:lnTo>
                  <a:pt x="391851" y="277930"/>
                </a:lnTo>
                <a:lnTo>
                  <a:pt x="404709" y="322455"/>
                </a:lnTo>
                <a:lnTo>
                  <a:pt x="412548" y="368347"/>
                </a:lnTo>
                <a:lnTo>
                  <a:pt x="415199" y="415199"/>
                </a:lnTo>
                <a:lnTo>
                  <a:pt x="415199" y="2585994"/>
                </a:lnTo>
                <a:lnTo>
                  <a:pt x="417992" y="2634414"/>
                </a:lnTo>
                <a:lnTo>
                  <a:pt x="426165" y="2681193"/>
                </a:lnTo>
                <a:lnTo>
                  <a:pt x="439405" y="2726020"/>
                </a:lnTo>
                <a:lnTo>
                  <a:pt x="457401" y="2768585"/>
                </a:lnTo>
                <a:lnTo>
                  <a:pt x="479842" y="2808574"/>
                </a:lnTo>
                <a:lnTo>
                  <a:pt x="506416" y="2845677"/>
                </a:lnTo>
                <a:lnTo>
                  <a:pt x="536811" y="2879581"/>
                </a:lnTo>
                <a:lnTo>
                  <a:pt x="570716" y="2909976"/>
                </a:lnTo>
                <a:lnTo>
                  <a:pt x="607818" y="2936550"/>
                </a:lnTo>
                <a:lnTo>
                  <a:pt x="647808" y="2958991"/>
                </a:lnTo>
                <a:lnTo>
                  <a:pt x="690372" y="2976987"/>
                </a:lnTo>
                <a:lnTo>
                  <a:pt x="735199" y="2990227"/>
                </a:lnTo>
                <a:lnTo>
                  <a:pt x="781978" y="2998400"/>
                </a:lnTo>
                <a:lnTo>
                  <a:pt x="830398" y="3001193"/>
                </a:lnTo>
                <a:lnTo>
                  <a:pt x="781978" y="3003987"/>
                </a:lnTo>
                <a:lnTo>
                  <a:pt x="735199" y="3012160"/>
                </a:lnTo>
                <a:lnTo>
                  <a:pt x="690372" y="3025400"/>
                </a:lnTo>
                <a:lnTo>
                  <a:pt x="647808" y="3043396"/>
                </a:lnTo>
                <a:lnTo>
                  <a:pt x="607818" y="3065837"/>
                </a:lnTo>
                <a:lnTo>
                  <a:pt x="570716" y="3092411"/>
                </a:lnTo>
                <a:lnTo>
                  <a:pt x="536811" y="3122806"/>
                </a:lnTo>
                <a:lnTo>
                  <a:pt x="506416" y="3156710"/>
                </a:lnTo>
                <a:lnTo>
                  <a:pt x="479842" y="3193813"/>
                </a:lnTo>
                <a:lnTo>
                  <a:pt x="457401" y="3233802"/>
                </a:lnTo>
                <a:lnTo>
                  <a:pt x="439405" y="3276366"/>
                </a:lnTo>
                <a:lnTo>
                  <a:pt x="426165" y="3321194"/>
                </a:lnTo>
                <a:lnTo>
                  <a:pt x="417992" y="3367973"/>
                </a:lnTo>
                <a:lnTo>
                  <a:pt x="415199" y="3416393"/>
                </a:lnTo>
                <a:lnTo>
                  <a:pt x="415199" y="5587188"/>
                </a:lnTo>
                <a:lnTo>
                  <a:pt x="412405" y="5635608"/>
                </a:lnTo>
                <a:lnTo>
                  <a:pt x="404233" y="5682387"/>
                </a:lnTo>
                <a:lnTo>
                  <a:pt x="390992" y="5727214"/>
                </a:lnTo>
                <a:lnTo>
                  <a:pt x="372996" y="5769779"/>
                </a:lnTo>
                <a:lnTo>
                  <a:pt x="350555" y="5809768"/>
                </a:lnTo>
                <a:lnTo>
                  <a:pt x="323981" y="5846871"/>
                </a:lnTo>
                <a:lnTo>
                  <a:pt x="293586" y="5880775"/>
                </a:lnTo>
                <a:lnTo>
                  <a:pt x="259682" y="5911170"/>
                </a:lnTo>
                <a:lnTo>
                  <a:pt x="222579" y="5937744"/>
                </a:lnTo>
                <a:lnTo>
                  <a:pt x="182590" y="5960185"/>
                </a:lnTo>
                <a:lnTo>
                  <a:pt x="140026" y="5978181"/>
                </a:lnTo>
                <a:lnTo>
                  <a:pt x="95198" y="5991421"/>
                </a:lnTo>
                <a:lnTo>
                  <a:pt x="48419" y="5999594"/>
                </a:lnTo>
                <a:lnTo>
                  <a:pt x="0" y="6002387"/>
                </a:lnTo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22" name="object 22"/>
          <p:cNvSpPr txBox="1"/>
          <p:nvPr/>
        </p:nvSpPr>
        <p:spPr>
          <a:xfrm>
            <a:off x="6553505" y="2393496"/>
            <a:ext cx="1052513" cy="65274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pc="-5" dirty="0">
                <a:latin typeface="Lato"/>
                <a:cs typeface="Lato"/>
              </a:rPr>
              <a:t>Inference configuration parameters</a:t>
            </a:r>
            <a:endParaRPr>
              <a:latin typeface="Lato"/>
              <a:cs typeface="Lato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5023715" y="3789168"/>
            <a:ext cx="763905" cy="214948"/>
          </a:xfrm>
          <a:custGeom>
            <a:avLst/>
            <a:gdLst/>
            <a:ahLst/>
            <a:cxnLst/>
            <a:rect l="l" t="t" r="r" b="b"/>
            <a:pathLst>
              <a:path w="1527809" h="429895">
                <a:moveTo>
                  <a:pt x="0" y="71599"/>
                </a:moveTo>
                <a:lnTo>
                  <a:pt x="5625" y="43727"/>
                </a:lnTo>
                <a:lnTo>
                  <a:pt x="20968" y="20968"/>
                </a:lnTo>
                <a:lnTo>
                  <a:pt x="43727" y="5625"/>
                </a:lnTo>
                <a:lnTo>
                  <a:pt x="71599" y="0"/>
                </a:lnTo>
                <a:lnTo>
                  <a:pt x="1455997" y="0"/>
                </a:lnTo>
                <a:lnTo>
                  <a:pt x="1495720" y="12033"/>
                </a:lnTo>
                <a:lnTo>
                  <a:pt x="1522143" y="44196"/>
                </a:lnTo>
                <a:lnTo>
                  <a:pt x="1527596" y="71599"/>
                </a:lnTo>
                <a:lnTo>
                  <a:pt x="1527596" y="357999"/>
                </a:lnTo>
                <a:lnTo>
                  <a:pt x="1521971" y="385871"/>
                </a:lnTo>
                <a:lnTo>
                  <a:pt x="1506628" y="408630"/>
                </a:lnTo>
                <a:lnTo>
                  <a:pt x="1483869" y="423973"/>
                </a:lnTo>
                <a:lnTo>
                  <a:pt x="1455997" y="429599"/>
                </a:lnTo>
                <a:lnTo>
                  <a:pt x="71599" y="429599"/>
                </a:lnTo>
                <a:lnTo>
                  <a:pt x="43727" y="423973"/>
                </a:lnTo>
                <a:lnTo>
                  <a:pt x="20968" y="408630"/>
                </a:lnTo>
                <a:lnTo>
                  <a:pt x="5625" y="385871"/>
                </a:lnTo>
                <a:lnTo>
                  <a:pt x="0" y="357999"/>
                </a:lnTo>
                <a:lnTo>
                  <a:pt x="0" y="71599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24" name="object 24"/>
          <p:cNvSpPr txBox="1"/>
          <p:nvPr/>
        </p:nvSpPr>
        <p:spPr>
          <a:xfrm>
            <a:off x="5162097" y="3793634"/>
            <a:ext cx="486410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spc="-5" dirty="0"/>
              <a:t>Submit</a:t>
            </a:r>
            <a:endParaRPr sz="1200"/>
          </a:p>
        </p:txBody>
      </p:sp>
      <p:grpSp>
        <p:nvGrpSpPr>
          <p:cNvPr id="25" name="object 25"/>
          <p:cNvGrpSpPr/>
          <p:nvPr/>
        </p:nvGrpSpPr>
        <p:grpSpPr>
          <a:xfrm>
            <a:off x="4124460" y="3500874"/>
            <a:ext cx="1656398" cy="153035"/>
            <a:chOff x="8248920" y="7001748"/>
            <a:chExt cx="3312795" cy="306070"/>
          </a:xfrm>
        </p:grpSpPr>
        <p:sp>
          <p:nvSpPr>
            <p:cNvPr id="26" name="object 26"/>
            <p:cNvSpPr/>
            <p:nvPr/>
          </p:nvSpPr>
          <p:spPr>
            <a:xfrm>
              <a:off x="8253683" y="7097111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8253683" y="7097110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10275879" y="7006511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1"/>
                  </a:lnTo>
                  <a:lnTo>
                    <a:pt x="230422" y="24890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10275878" y="7006511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7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30" name="object 30"/>
          <p:cNvSpPr txBox="1"/>
          <p:nvPr/>
        </p:nvSpPr>
        <p:spPr>
          <a:xfrm>
            <a:off x="4065179" y="1796796"/>
            <a:ext cx="1789430" cy="1619995"/>
          </a:xfrm>
          <a:prstGeom prst="rect">
            <a:avLst/>
          </a:prstGeom>
          <a:ln w="38099">
            <a:solidFill>
              <a:srgbClr val="FF00FF"/>
            </a:solidFill>
          </a:ln>
        </p:spPr>
        <p:txBody>
          <a:bodyPr vert="horz" wrap="square" lIns="0" tIns="1588" rIns="0" bIns="0" rtlCol="0">
            <a:spAutoFit/>
          </a:bodyPr>
          <a:lstStyle/>
          <a:p>
            <a:pPr>
              <a:spcBef>
                <a:spcPts val="13"/>
              </a:spcBef>
            </a:pPr>
            <a:endParaRPr sz="1200">
              <a:latin typeface="Times New Roman"/>
              <a:cs typeface="Times New Roman"/>
            </a:endParaRPr>
          </a:p>
          <a:p>
            <a:pPr marL="42545"/>
            <a:r>
              <a:rPr sz="1200" dirty="0">
                <a:latin typeface="Lato"/>
                <a:cs typeface="Lato"/>
              </a:rPr>
              <a:t>Sample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10" dirty="0">
                <a:latin typeface="Lato"/>
                <a:cs typeface="Lato"/>
              </a:rPr>
              <a:t>top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25" dirty="0">
                <a:latin typeface="Lato"/>
                <a:cs typeface="Lato"/>
              </a:rPr>
              <a:t>K</a:t>
            </a:r>
            <a:endParaRPr sz="1200">
              <a:latin typeface="Lato"/>
              <a:cs typeface="Lato"/>
            </a:endParaRPr>
          </a:p>
          <a:p>
            <a:pPr>
              <a:spcBef>
                <a:spcPts val="1118"/>
              </a:spcBef>
            </a:pPr>
            <a:endParaRPr sz="1200">
              <a:latin typeface="Lato"/>
              <a:cs typeface="Lato"/>
            </a:endParaRPr>
          </a:p>
          <a:p>
            <a:pPr marL="42545">
              <a:spcBef>
                <a:spcPts val="3"/>
              </a:spcBef>
            </a:pPr>
            <a:r>
              <a:rPr sz="1200" dirty="0">
                <a:latin typeface="Lato"/>
                <a:cs typeface="Lato"/>
              </a:rPr>
              <a:t>Sample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10" dirty="0">
                <a:latin typeface="Lato"/>
                <a:cs typeface="Lato"/>
              </a:rPr>
              <a:t>top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25" dirty="0">
                <a:latin typeface="Lato"/>
                <a:cs typeface="Lato"/>
              </a:rPr>
              <a:t>P</a:t>
            </a:r>
            <a:endParaRPr sz="1200">
              <a:latin typeface="Lato"/>
              <a:cs typeface="Lato"/>
            </a:endParaRPr>
          </a:p>
          <a:p>
            <a:pPr>
              <a:lnSpc>
                <a:spcPct val="100000"/>
              </a:lnSpc>
            </a:pPr>
            <a:endParaRPr sz="1200">
              <a:latin typeface="Lato"/>
              <a:cs typeface="Lato"/>
            </a:endParaRPr>
          </a:p>
          <a:p>
            <a:pPr>
              <a:lnSpc>
                <a:spcPct val="100000"/>
              </a:lnSpc>
            </a:pPr>
            <a:endParaRPr sz="1200">
              <a:latin typeface="Lato"/>
              <a:cs typeface="Lato"/>
            </a:endParaRPr>
          </a:p>
          <a:p>
            <a:pPr>
              <a:spcBef>
                <a:spcPts val="40"/>
              </a:spcBef>
            </a:pPr>
            <a:endParaRPr sz="1200">
              <a:latin typeface="Lato"/>
              <a:cs typeface="Lato"/>
            </a:endParaRPr>
          </a:p>
          <a:p>
            <a:pPr marL="42545"/>
            <a:r>
              <a:rPr sz="1200" spc="-5" dirty="0">
                <a:latin typeface="Lato"/>
                <a:cs typeface="Lato"/>
              </a:rPr>
              <a:t>Temperature</a:t>
            </a:r>
            <a:endParaRPr sz="1200">
              <a:latin typeface="Lato"/>
              <a:cs typeface="Lato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332714" y="3210444"/>
            <a:ext cx="446088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0.8</a:t>
            </a:r>
            <a:endParaRPr sz="1200"/>
          </a:p>
        </p:txBody>
      </p:sp>
      <p:grpSp>
        <p:nvGrpSpPr>
          <p:cNvPr id="32" name="object 32"/>
          <p:cNvGrpSpPr/>
          <p:nvPr/>
        </p:nvGrpSpPr>
        <p:grpSpPr>
          <a:xfrm>
            <a:off x="4124460" y="1500578"/>
            <a:ext cx="1656398" cy="153035"/>
            <a:chOff x="8248920" y="3001156"/>
            <a:chExt cx="3312795" cy="306070"/>
          </a:xfrm>
        </p:grpSpPr>
        <p:sp>
          <p:nvSpPr>
            <p:cNvPr id="33" name="object 33"/>
            <p:cNvSpPr/>
            <p:nvPr/>
          </p:nvSpPr>
          <p:spPr>
            <a:xfrm>
              <a:off x="8253683" y="309651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69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8253683" y="309651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69">
                  <a:moveTo>
                    <a:pt x="0" y="57599"/>
                  </a:move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11190277" y="300591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1"/>
                  </a:lnTo>
                  <a:lnTo>
                    <a:pt x="230422" y="24890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11190277" y="300591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7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4063242" y="1111008"/>
            <a:ext cx="1789430" cy="292709"/>
          </a:xfrm>
          <a:prstGeom prst="rect">
            <a:avLst/>
          </a:prstGeom>
          <a:ln w="38099">
            <a:solidFill>
              <a:srgbClr val="FF00FF"/>
            </a:solidFill>
          </a:ln>
        </p:spPr>
        <p:txBody>
          <a:bodyPr vert="horz" wrap="square" lIns="0" tIns="106998" rIns="0" bIns="0" rtlCol="0">
            <a:spAutoFit/>
          </a:bodyPr>
          <a:lstStyle/>
          <a:p>
            <a:pPr marL="44768">
              <a:spcBef>
                <a:spcPts val="843"/>
              </a:spcBef>
            </a:pPr>
            <a:r>
              <a:rPr sz="1200" dirty="0">
                <a:latin typeface="Lato"/>
                <a:cs typeface="Lato"/>
              </a:rPr>
              <a:t>Max</a:t>
            </a:r>
            <a:r>
              <a:rPr sz="1200" spc="-75" dirty="0">
                <a:latin typeface="Lato"/>
                <a:cs typeface="Lato"/>
              </a:rPr>
              <a:t> </a:t>
            </a:r>
            <a:r>
              <a:rPr sz="1200" spc="-18" dirty="0">
                <a:latin typeface="Lato"/>
                <a:cs typeface="Lato"/>
              </a:rPr>
              <a:t>new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5" dirty="0">
                <a:latin typeface="Lato"/>
                <a:cs typeface="Lato"/>
              </a:rPr>
              <a:t>tokens</a:t>
            </a:r>
            <a:endParaRPr sz="1200">
              <a:latin typeface="Lato"/>
              <a:cs typeface="Lato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332714" y="1215808"/>
            <a:ext cx="44577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200</a:t>
            </a:r>
            <a:endParaRPr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4260300" cy="881010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Generative</a:t>
            </a:r>
            <a:r>
              <a:rPr spc="-160" dirty="0"/>
              <a:t> </a:t>
            </a:r>
            <a:r>
              <a:rPr spc="-10" dirty="0"/>
              <a:t>configuration</a:t>
            </a:r>
            <a:r>
              <a:rPr spc="-160" dirty="0"/>
              <a:t> </a:t>
            </a:r>
            <a:r>
              <a:rPr spc="-75" dirty="0"/>
              <a:t>-</a:t>
            </a:r>
            <a:r>
              <a:rPr spc="-160" dirty="0"/>
              <a:t> </a:t>
            </a:r>
            <a:r>
              <a:rPr dirty="0"/>
              <a:t>max</a:t>
            </a:r>
            <a:r>
              <a:rPr spc="-160" dirty="0"/>
              <a:t> </a:t>
            </a:r>
            <a:r>
              <a:rPr spc="-38" dirty="0"/>
              <a:t>new</a:t>
            </a:r>
            <a:r>
              <a:rPr spc="-160" dirty="0"/>
              <a:t> </a:t>
            </a:r>
            <a:r>
              <a:rPr spc="-5" dirty="0"/>
              <a:t>tokens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489401" y="1274287"/>
            <a:ext cx="1275080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dirty="0">
                <a:latin typeface="Lato"/>
                <a:cs typeface="Lato"/>
              </a:rPr>
              <a:t>Max</a:t>
            </a:r>
            <a:r>
              <a:rPr spc="-88" dirty="0">
                <a:latin typeface="Lato"/>
                <a:cs typeface="Lato"/>
              </a:rPr>
              <a:t> </a:t>
            </a:r>
            <a:r>
              <a:rPr spc="-20" dirty="0">
                <a:latin typeface="Lato"/>
                <a:cs typeface="Lato"/>
              </a:rPr>
              <a:t>new</a:t>
            </a:r>
            <a:r>
              <a:rPr spc="-85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tokens</a:t>
            </a:r>
            <a:endParaRPr>
              <a:latin typeface="Lato"/>
              <a:cs typeface="Lato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746990" y="1073742"/>
            <a:ext cx="4205923" cy="3082290"/>
            <a:chOff x="3493980" y="2147483"/>
            <a:chExt cx="8411845" cy="6164580"/>
          </a:xfrm>
        </p:grpSpPr>
        <p:sp>
          <p:nvSpPr>
            <p:cNvPr id="5" name="object 5"/>
            <p:cNvSpPr/>
            <p:nvPr/>
          </p:nvSpPr>
          <p:spPr>
            <a:xfrm>
              <a:off x="3498743" y="2152245"/>
              <a:ext cx="8402320" cy="6155055"/>
            </a:xfrm>
            <a:custGeom>
              <a:avLst/>
              <a:gdLst/>
              <a:ahLst/>
              <a:cxnLst/>
              <a:rect l="l" t="t" r="r" b="b"/>
              <a:pathLst>
                <a:path w="8402320" h="6155055">
                  <a:moveTo>
                    <a:pt x="0" y="119464"/>
                  </a:moveTo>
                  <a:lnTo>
                    <a:pt x="9386" y="72963"/>
                  </a:lnTo>
                  <a:lnTo>
                    <a:pt x="34987" y="34989"/>
                  </a:lnTo>
                  <a:lnTo>
                    <a:pt x="72963" y="9387"/>
                  </a:lnTo>
                  <a:lnTo>
                    <a:pt x="119474" y="0"/>
                  </a:lnTo>
                  <a:lnTo>
                    <a:pt x="8282308" y="0"/>
                  </a:lnTo>
                  <a:lnTo>
                    <a:pt x="8328033" y="9093"/>
                  </a:lnTo>
                  <a:lnTo>
                    <a:pt x="8366783" y="34989"/>
                  </a:lnTo>
                  <a:lnTo>
                    <a:pt x="8392692" y="73747"/>
                  </a:lnTo>
                  <a:lnTo>
                    <a:pt x="8401783" y="119464"/>
                  </a:lnTo>
                  <a:lnTo>
                    <a:pt x="8401783" y="6035312"/>
                  </a:lnTo>
                  <a:lnTo>
                    <a:pt x="8392396" y="6081824"/>
                  </a:lnTo>
                  <a:lnTo>
                    <a:pt x="8366795" y="6119800"/>
                  </a:lnTo>
                  <a:lnTo>
                    <a:pt x="8328819" y="6145400"/>
                  </a:lnTo>
                  <a:lnTo>
                    <a:pt x="8282308" y="6154787"/>
                  </a:lnTo>
                  <a:lnTo>
                    <a:pt x="119474" y="6154787"/>
                  </a:lnTo>
                  <a:lnTo>
                    <a:pt x="72963" y="6145400"/>
                  </a:lnTo>
                  <a:lnTo>
                    <a:pt x="34987" y="6119800"/>
                  </a:lnTo>
                  <a:lnTo>
                    <a:pt x="9386" y="6081824"/>
                  </a:lnTo>
                  <a:lnTo>
                    <a:pt x="0" y="6035312"/>
                  </a:lnTo>
                  <a:lnTo>
                    <a:pt x="0" y="119464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8008034" y="2261920"/>
              <a:ext cx="3770629" cy="5909945"/>
            </a:xfrm>
            <a:custGeom>
              <a:avLst/>
              <a:gdLst/>
              <a:ahLst/>
              <a:cxnLst/>
              <a:rect l="l" t="t" r="r" b="b"/>
              <a:pathLst>
                <a:path w="3770629" h="5909945">
                  <a:moveTo>
                    <a:pt x="3697217" y="5909388"/>
                  </a:moveTo>
                  <a:lnTo>
                    <a:pt x="73174" y="5909388"/>
                  </a:lnTo>
                  <a:lnTo>
                    <a:pt x="44697" y="5903635"/>
                  </a:lnTo>
                  <a:lnTo>
                    <a:pt x="21437" y="5887950"/>
                  </a:lnTo>
                  <a:lnTo>
                    <a:pt x="5752" y="5864690"/>
                  </a:lnTo>
                  <a:lnTo>
                    <a:pt x="0" y="5836213"/>
                  </a:lnTo>
                  <a:lnTo>
                    <a:pt x="0" y="73182"/>
                  </a:lnTo>
                  <a:lnTo>
                    <a:pt x="5752" y="44696"/>
                  </a:lnTo>
                  <a:lnTo>
                    <a:pt x="21437" y="21434"/>
                  </a:lnTo>
                  <a:lnTo>
                    <a:pt x="44697" y="5751"/>
                  </a:lnTo>
                  <a:lnTo>
                    <a:pt x="73174" y="0"/>
                  </a:lnTo>
                  <a:lnTo>
                    <a:pt x="3697217" y="0"/>
                  </a:lnTo>
                  <a:lnTo>
                    <a:pt x="3737819" y="12295"/>
                  </a:lnTo>
                  <a:lnTo>
                    <a:pt x="3764826" y="45175"/>
                  </a:lnTo>
                  <a:lnTo>
                    <a:pt x="3770392" y="73182"/>
                  </a:lnTo>
                  <a:lnTo>
                    <a:pt x="3770392" y="5836213"/>
                  </a:lnTo>
                  <a:lnTo>
                    <a:pt x="3764640" y="5864690"/>
                  </a:lnTo>
                  <a:lnTo>
                    <a:pt x="3748954" y="5887950"/>
                  </a:lnTo>
                  <a:lnTo>
                    <a:pt x="3725694" y="5903635"/>
                  </a:lnTo>
                  <a:lnTo>
                    <a:pt x="3697217" y="590938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8008034" y="2261920"/>
              <a:ext cx="3770629" cy="5909945"/>
            </a:xfrm>
            <a:custGeom>
              <a:avLst/>
              <a:gdLst/>
              <a:ahLst/>
              <a:cxnLst/>
              <a:rect l="l" t="t" r="r" b="b"/>
              <a:pathLst>
                <a:path w="3770629" h="5909945">
                  <a:moveTo>
                    <a:pt x="0" y="73182"/>
                  </a:moveTo>
                  <a:lnTo>
                    <a:pt x="5752" y="44696"/>
                  </a:lnTo>
                  <a:lnTo>
                    <a:pt x="21437" y="21434"/>
                  </a:lnTo>
                  <a:lnTo>
                    <a:pt x="44697" y="5751"/>
                  </a:lnTo>
                  <a:lnTo>
                    <a:pt x="73174" y="0"/>
                  </a:lnTo>
                  <a:lnTo>
                    <a:pt x="3697217" y="0"/>
                  </a:lnTo>
                  <a:lnTo>
                    <a:pt x="3737819" y="12295"/>
                  </a:lnTo>
                  <a:lnTo>
                    <a:pt x="3764826" y="45175"/>
                  </a:lnTo>
                  <a:lnTo>
                    <a:pt x="3770392" y="73182"/>
                  </a:lnTo>
                  <a:lnTo>
                    <a:pt x="3770392" y="5836213"/>
                  </a:lnTo>
                  <a:lnTo>
                    <a:pt x="3764640" y="5864690"/>
                  </a:lnTo>
                  <a:lnTo>
                    <a:pt x="3748954" y="5887950"/>
                  </a:lnTo>
                  <a:lnTo>
                    <a:pt x="3725694" y="5903635"/>
                  </a:lnTo>
                  <a:lnTo>
                    <a:pt x="3697217" y="5909388"/>
                  </a:lnTo>
                  <a:lnTo>
                    <a:pt x="73174" y="5909388"/>
                  </a:lnTo>
                  <a:lnTo>
                    <a:pt x="44697" y="5903635"/>
                  </a:lnTo>
                  <a:lnTo>
                    <a:pt x="21437" y="5887950"/>
                  </a:lnTo>
                  <a:lnTo>
                    <a:pt x="5752" y="5864690"/>
                  </a:lnTo>
                  <a:lnTo>
                    <a:pt x="0" y="5836213"/>
                  </a:lnTo>
                  <a:lnTo>
                    <a:pt x="0" y="73182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" name="object 8"/>
            <p:cNvSpPr/>
            <p:nvPr/>
          </p:nvSpPr>
          <p:spPr>
            <a:xfrm>
              <a:off x="8253683" y="4607941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8253683" y="4607940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9056682" y="4517341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5"/>
                  </a:lnTo>
                  <a:lnTo>
                    <a:pt x="230422" y="24901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9056681" y="4517340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8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4101679" y="1967402"/>
            <a:ext cx="887413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dirty="0">
                <a:latin typeface="Lato"/>
                <a:cs typeface="Lato"/>
              </a:rPr>
              <a:t>Sample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10" dirty="0">
                <a:latin typeface="Lato"/>
                <a:cs typeface="Lato"/>
              </a:rPr>
              <a:t>top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25" dirty="0">
                <a:latin typeface="Lato"/>
                <a:cs typeface="Lato"/>
              </a:rPr>
              <a:t>K</a:t>
            </a:r>
            <a:endParaRPr sz="1200">
              <a:latin typeface="Lato"/>
              <a:cs typeface="Lat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326289" y="1971521"/>
            <a:ext cx="45212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25</a:t>
            </a:r>
            <a:endParaRPr sz="1200"/>
          </a:p>
        </p:txBody>
      </p:sp>
      <p:grpSp>
        <p:nvGrpSpPr>
          <p:cNvPr id="14" name="object 14"/>
          <p:cNvGrpSpPr/>
          <p:nvPr/>
        </p:nvGrpSpPr>
        <p:grpSpPr>
          <a:xfrm>
            <a:off x="1812915" y="1128613"/>
            <a:ext cx="3968115" cy="2959735"/>
            <a:chOff x="3625830" y="2257225"/>
            <a:chExt cx="7936230" cy="5919470"/>
          </a:xfrm>
        </p:grpSpPr>
        <p:sp>
          <p:nvSpPr>
            <p:cNvPr id="15" name="object 15"/>
            <p:cNvSpPr/>
            <p:nvPr/>
          </p:nvSpPr>
          <p:spPr>
            <a:xfrm>
              <a:off x="8253683" y="562368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8253683" y="562368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8447083" y="553308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5"/>
                  </a:lnTo>
                  <a:lnTo>
                    <a:pt x="230422" y="24901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8447082" y="5533088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8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9" name="object 19"/>
            <p:cNvSpPr/>
            <p:nvPr/>
          </p:nvSpPr>
          <p:spPr>
            <a:xfrm>
              <a:off x="3630592" y="2261987"/>
              <a:ext cx="4217035" cy="5909945"/>
            </a:xfrm>
            <a:custGeom>
              <a:avLst/>
              <a:gdLst/>
              <a:ahLst/>
              <a:cxnLst/>
              <a:rect l="l" t="t" r="r" b="b"/>
              <a:pathLst>
                <a:path w="4217034" h="5909945">
                  <a:moveTo>
                    <a:pt x="4134941" y="5909395"/>
                  </a:moveTo>
                  <a:lnTo>
                    <a:pt x="81849" y="5909395"/>
                  </a:lnTo>
                  <a:lnTo>
                    <a:pt x="49992" y="5902962"/>
                  </a:lnTo>
                  <a:lnTo>
                    <a:pt x="23974" y="5885420"/>
                  </a:lnTo>
                  <a:lnTo>
                    <a:pt x="6432" y="5859403"/>
                  </a:lnTo>
                  <a:lnTo>
                    <a:pt x="0" y="5827545"/>
                  </a:lnTo>
                  <a:lnTo>
                    <a:pt x="0" y="81847"/>
                  </a:lnTo>
                  <a:lnTo>
                    <a:pt x="6432" y="49988"/>
                  </a:lnTo>
                  <a:lnTo>
                    <a:pt x="23974" y="23972"/>
                  </a:lnTo>
                  <a:lnTo>
                    <a:pt x="49992" y="6432"/>
                  </a:lnTo>
                  <a:lnTo>
                    <a:pt x="81849" y="0"/>
                  </a:lnTo>
                  <a:lnTo>
                    <a:pt x="4134941" y="0"/>
                  </a:lnTo>
                  <a:lnTo>
                    <a:pt x="4180349" y="13750"/>
                  </a:lnTo>
                  <a:lnTo>
                    <a:pt x="4210560" y="50525"/>
                  </a:lnTo>
                  <a:lnTo>
                    <a:pt x="4216791" y="81847"/>
                  </a:lnTo>
                  <a:lnTo>
                    <a:pt x="4216791" y="5827545"/>
                  </a:lnTo>
                  <a:lnTo>
                    <a:pt x="4210358" y="5859403"/>
                  </a:lnTo>
                  <a:lnTo>
                    <a:pt x="4192816" y="5885420"/>
                  </a:lnTo>
                  <a:lnTo>
                    <a:pt x="4166799" y="5902962"/>
                  </a:lnTo>
                  <a:lnTo>
                    <a:pt x="4134941" y="5909395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3630592" y="2261987"/>
              <a:ext cx="4217035" cy="5909945"/>
            </a:xfrm>
            <a:custGeom>
              <a:avLst/>
              <a:gdLst/>
              <a:ahLst/>
              <a:cxnLst/>
              <a:rect l="l" t="t" r="r" b="b"/>
              <a:pathLst>
                <a:path w="4217034" h="5909945">
                  <a:moveTo>
                    <a:pt x="0" y="81847"/>
                  </a:moveTo>
                  <a:lnTo>
                    <a:pt x="6432" y="49988"/>
                  </a:lnTo>
                  <a:lnTo>
                    <a:pt x="23974" y="23972"/>
                  </a:lnTo>
                  <a:lnTo>
                    <a:pt x="49992" y="6432"/>
                  </a:lnTo>
                  <a:lnTo>
                    <a:pt x="81849" y="0"/>
                  </a:lnTo>
                  <a:lnTo>
                    <a:pt x="4134941" y="0"/>
                  </a:lnTo>
                  <a:lnTo>
                    <a:pt x="4180349" y="13750"/>
                  </a:lnTo>
                  <a:lnTo>
                    <a:pt x="4210560" y="50525"/>
                  </a:lnTo>
                  <a:lnTo>
                    <a:pt x="4216791" y="81847"/>
                  </a:lnTo>
                  <a:lnTo>
                    <a:pt x="4216791" y="5827545"/>
                  </a:lnTo>
                  <a:lnTo>
                    <a:pt x="4210358" y="5859403"/>
                  </a:lnTo>
                  <a:lnTo>
                    <a:pt x="4192816" y="5885420"/>
                  </a:lnTo>
                  <a:lnTo>
                    <a:pt x="4166799" y="5902962"/>
                  </a:lnTo>
                  <a:lnTo>
                    <a:pt x="4134941" y="5909395"/>
                  </a:lnTo>
                  <a:lnTo>
                    <a:pt x="81849" y="5909395"/>
                  </a:lnTo>
                  <a:lnTo>
                    <a:pt x="49992" y="5902962"/>
                  </a:lnTo>
                  <a:lnTo>
                    <a:pt x="23974" y="5885420"/>
                  </a:lnTo>
                  <a:lnTo>
                    <a:pt x="6432" y="5859403"/>
                  </a:lnTo>
                  <a:lnTo>
                    <a:pt x="0" y="5827545"/>
                  </a:lnTo>
                  <a:lnTo>
                    <a:pt x="0" y="81847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4101679" y="2475274"/>
            <a:ext cx="876618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dirty="0">
                <a:latin typeface="Lato"/>
                <a:cs typeface="Lato"/>
              </a:rPr>
              <a:t>Sample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10" dirty="0">
                <a:latin typeface="Lato"/>
                <a:cs typeface="Lato"/>
              </a:rPr>
              <a:t>top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25" dirty="0">
                <a:latin typeface="Lato"/>
                <a:cs typeface="Lato"/>
              </a:rPr>
              <a:t>P</a:t>
            </a:r>
            <a:endParaRPr sz="1200">
              <a:latin typeface="Lato"/>
              <a:cs typeface="Lato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332714" y="2479395"/>
            <a:ext cx="44577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25" dirty="0"/>
              <a:t>1</a:t>
            </a:r>
            <a:endParaRPr sz="1200"/>
          </a:p>
        </p:txBody>
      </p:sp>
      <p:sp>
        <p:nvSpPr>
          <p:cNvPr id="23" name="object 23"/>
          <p:cNvSpPr txBox="1"/>
          <p:nvPr/>
        </p:nvSpPr>
        <p:spPr>
          <a:xfrm>
            <a:off x="1911419" y="1221020"/>
            <a:ext cx="1731327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dirty="0">
                <a:solidFill>
                  <a:srgbClr val="757575"/>
                </a:solidFill>
              </a:rPr>
              <a:t>Enter</a:t>
            </a:r>
            <a:r>
              <a:rPr sz="1200" spc="-38" dirty="0">
                <a:solidFill>
                  <a:srgbClr val="757575"/>
                </a:solidFill>
              </a:rPr>
              <a:t> </a:t>
            </a:r>
            <a:r>
              <a:rPr sz="1200" dirty="0">
                <a:solidFill>
                  <a:srgbClr val="757575"/>
                </a:solidFill>
              </a:rPr>
              <a:t>your</a:t>
            </a:r>
            <a:r>
              <a:rPr sz="1200" spc="-38" dirty="0">
                <a:solidFill>
                  <a:srgbClr val="757575"/>
                </a:solidFill>
              </a:rPr>
              <a:t> </a:t>
            </a:r>
            <a:r>
              <a:rPr sz="1200" dirty="0">
                <a:solidFill>
                  <a:srgbClr val="757575"/>
                </a:solidFill>
              </a:rPr>
              <a:t>prompt</a:t>
            </a:r>
            <a:r>
              <a:rPr sz="1200" spc="-35" dirty="0">
                <a:solidFill>
                  <a:srgbClr val="757575"/>
                </a:solidFill>
              </a:rPr>
              <a:t> </a:t>
            </a:r>
            <a:r>
              <a:rPr sz="1200" spc="-5" dirty="0">
                <a:solidFill>
                  <a:srgbClr val="757575"/>
                </a:solidFill>
              </a:rPr>
              <a:t>here…</a:t>
            </a:r>
            <a:endParaRPr sz="1200"/>
          </a:p>
        </p:txBody>
      </p:sp>
      <p:sp>
        <p:nvSpPr>
          <p:cNvPr id="24" name="object 24"/>
          <p:cNvSpPr/>
          <p:nvPr/>
        </p:nvSpPr>
        <p:spPr>
          <a:xfrm>
            <a:off x="5023715" y="3789168"/>
            <a:ext cx="763905" cy="214948"/>
          </a:xfrm>
          <a:custGeom>
            <a:avLst/>
            <a:gdLst/>
            <a:ahLst/>
            <a:cxnLst/>
            <a:rect l="l" t="t" r="r" b="b"/>
            <a:pathLst>
              <a:path w="1527809" h="429895">
                <a:moveTo>
                  <a:pt x="0" y="71599"/>
                </a:moveTo>
                <a:lnTo>
                  <a:pt x="5625" y="43727"/>
                </a:lnTo>
                <a:lnTo>
                  <a:pt x="20968" y="20968"/>
                </a:lnTo>
                <a:lnTo>
                  <a:pt x="43727" y="5625"/>
                </a:lnTo>
                <a:lnTo>
                  <a:pt x="71599" y="0"/>
                </a:lnTo>
                <a:lnTo>
                  <a:pt x="1455997" y="0"/>
                </a:lnTo>
                <a:lnTo>
                  <a:pt x="1495720" y="12033"/>
                </a:lnTo>
                <a:lnTo>
                  <a:pt x="1522143" y="44196"/>
                </a:lnTo>
                <a:lnTo>
                  <a:pt x="1527596" y="71599"/>
                </a:lnTo>
                <a:lnTo>
                  <a:pt x="1527596" y="357999"/>
                </a:lnTo>
                <a:lnTo>
                  <a:pt x="1521971" y="385871"/>
                </a:lnTo>
                <a:lnTo>
                  <a:pt x="1506628" y="408630"/>
                </a:lnTo>
                <a:lnTo>
                  <a:pt x="1483869" y="423973"/>
                </a:lnTo>
                <a:lnTo>
                  <a:pt x="1455997" y="429599"/>
                </a:lnTo>
                <a:lnTo>
                  <a:pt x="71599" y="429599"/>
                </a:lnTo>
                <a:lnTo>
                  <a:pt x="43727" y="423973"/>
                </a:lnTo>
                <a:lnTo>
                  <a:pt x="20968" y="408630"/>
                </a:lnTo>
                <a:lnTo>
                  <a:pt x="5625" y="385871"/>
                </a:lnTo>
                <a:lnTo>
                  <a:pt x="0" y="357999"/>
                </a:lnTo>
                <a:lnTo>
                  <a:pt x="0" y="71599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25" name="object 25"/>
          <p:cNvSpPr txBox="1"/>
          <p:nvPr/>
        </p:nvSpPr>
        <p:spPr>
          <a:xfrm>
            <a:off x="5162097" y="3793634"/>
            <a:ext cx="486410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spc="-5" dirty="0"/>
              <a:t>Submit</a:t>
            </a:r>
            <a:endParaRPr sz="1200"/>
          </a:p>
        </p:txBody>
      </p:sp>
      <p:grpSp>
        <p:nvGrpSpPr>
          <p:cNvPr id="26" name="object 26"/>
          <p:cNvGrpSpPr/>
          <p:nvPr/>
        </p:nvGrpSpPr>
        <p:grpSpPr>
          <a:xfrm>
            <a:off x="4124460" y="1500578"/>
            <a:ext cx="1656398" cy="2153285"/>
            <a:chOff x="8248920" y="3001156"/>
            <a:chExt cx="3312795" cy="4306570"/>
          </a:xfrm>
        </p:grpSpPr>
        <p:sp>
          <p:nvSpPr>
            <p:cNvPr id="27" name="object 27"/>
            <p:cNvSpPr/>
            <p:nvPr/>
          </p:nvSpPr>
          <p:spPr>
            <a:xfrm>
              <a:off x="8253683" y="7097111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8253683" y="7097110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10275879" y="7006511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1"/>
                  </a:lnTo>
                  <a:lnTo>
                    <a:pt x="230422" y="24890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10275878" y="7006510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7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8253683" y="309651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69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8253683" y="309651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69">
                  <a:moveTo>
                    <a:pt x="0" y="57599"/>
                  </a:move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11190277" y="300591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1"/>
                  </a:lnTo>
                  <a:lnTo>
                    <a:pt x="230422" y="24890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11190277" y="300591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7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35" name="object 35"/>
          <p:cNvSpPr txBox="1"/>
          <p:nvPr/>
        </p:nvSpPr>
        <p:spPr>
          <a:xfrm>
            <a:off x="4101679" y="3211979"/>
            <a:ext cx="874395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spc="-5" dirty="0">
                <a:latin typeface="Lato"/>
                <a:cs typeface="Lato"/>
              </a:rPr>
              <a:t>Temperature</a:t>
            </a:r>
            <a:endParaRPr sz="1200">
              <a:latin typeface="Lato"/>
              <a:cs typeface="Lato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5332714" y="3210444"/>
            <a:ext cx="446088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0.8</a:t>
            </a:r>
            <a:endParaRPr sz="1200"/>
          </a:p>
        </p:txBody>
      </p:sp>
      <p:sp>
        <p:nvSpPr>
          <p:cNvPr id="37" name="object 37"/>
          <p:cNvSpPr txBox="1"/>
          <p:nvPr/>
        </p:nvSpPr>
        <p:spPr>
          <a:xfrm>
            <a:off x="4063242" y="1111008"/>
            <a:ext cx="1789430" cy="292709"/>
          </a:xfrm>
          <a:prstGeom prst="rect">
            <a:avLst/>
          </a:prstGeom>
          <a:ln w="38099">
            <a:solidFill>
              <a:srgbClr val="FF00FF"/>
            </a:solidFill>
          </a:ln>
        </p:spPr>
        <p:txBody>
          <a:bodyPr vert="horz" wrap="square" lIns="0" tIns="106998" rIns="0" bIns="0" rtlCol="0">
            <a:spAutoFit/>
          </a:bodyPr>
          <a:lstStyle/>
          <a:p>
            <a:pPr marL="44768">
              <a:spcBef>
                <a:spcPts val="843"/>
              </a:spcBef>
            </a:pPr>
            <a:r>
              <a:rPr sz="1200" dirty="0">
                <a:latin typeface="Lato"/>
                <a:cs typeface="Lato"/>
              </a:rPr>
              <a:t>Max</a:t>
            </a:r>
            <a:r>
              <a:rPr sz="1200" spc="-75" dirty="0">
                <a:latin typeface="Lato"/>
                <a:cs typeface="Lato"/>
              </a:rPr>
              <a:t> </a:t>
            </a:r>
            <a:r>
              <a:rPr sz="1200" spc="-18" dirty="0">
                <a:latin typeface="Lato"/>
                <a:cs typeface="Lato"/>
              </a:rPr>
              <a:t>new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5" dirty="0">
                <a:latin typeface="Lato"/>
                <a:cs typeface="Lato"/>
              </a:rPr>
              <a:t>tokens</a:t>
            </a:r>
            <a:endParaRPr sz="1200">
              <a:latin typeface="Lato"/>
              <a:cs typeface="Lato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332714" y="1215808"/>
            <a:ext cx="44577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200</a:t>
            </a:r>
            <a:endParaRPr sz="1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90878" y="1173716"/>
            <a:ext cx="6817995" cy="577533"/>
            <a:chOff x="2981756" y="2347432"/>
            <a:chExt cx="13635990" cy="1155065"/>
          </a:xfrm>
        </p:grpSpPr>
        <p:sp>
          <p:nvSpPr>
            <p:cNvPr id="3" name="object 3"/>
            <p:cNvSpPr/>
            <p:nvPr/>
          </p:nvSpPr>
          <p:spPr>
            <a:xfrm>
              <a:off x="2986519" y="2352195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39">
                  <a:moveTo>
                    <a:pt x="13625972" y="1145397"/>
                  </a:moveTo>
                  <a:lnTo>
                    <a:pt x="0" y="1145397"/>
                  </a:lnTo>
                  <a:lnTo>
                    <a:pt x="0" y="0"/>
                  </a:lnTo>
                  <a:lnTo>
                    <a:pt x="13625972" y="0"/>
                  </a:lnTo>
                  <a:lnTo>
                    <a:pt x="13625972" y="1145397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" name="object 4"/>
            <p:cNvSpPr/>
            <p:nvPr/>
          </p:nvSpPr>
          <p:spPr>
            <a:xfrm>
              <a:off x="2986519" y="2352195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39">
                  <a:moveTo>
                    <a:pt x="0" y="0"/>
                  </a:moveTo>
                  <a:lnTo>
                    <a:pt x="13625972" y="0"/>
                  </a:lnTo>
                  <a:lnTo>
                    <a:pt x="13625972" y="1145397"/>
                  </a:lnTo>
                  <a:lnTo>
                    <a:pt x="0" y="1145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" name="object 5"/>
            <p:cNvSpPr/>
            <p:nvPr/>
          </p:nvSpPr>
          <p:spPr>
            <a:xfrm>
              <a:off x="3307243" y="2828894"/>
              <a:ext cx="6209030" cy="192405"/>
            </a:xfrm>
            <a:custGeom>
              <a:avLst/>
              <a:gdLst/>
              <a:ahLst/>
              <a:cxnLst/>
              <a:rect l="l" t="t" r="r" b="b"/>
              <a:pathLst>
                <a:path w="6209030" h="192405">
                  <a:moveTo>
                    <a:pt x="6176787" y="191999"/>
                  </a:moveTo>
                  <a:lnTo>
                    <a:pt x="31999" y="191999"/>
                  </a:lnTo>
                  <a:lnTo>
                    <a:pt x="19543" y="189485"/>
                  </a:lnTo>
                  <a:lnTo>
                    <a:pt x="9371" y="182627"/>
                  </a:lnTo>
                  <a:lnTo>
                    <a:pt x="2514" y="172456"/>
                  </a:lnTo>
                  <a:lnTo>
                    <a:pt x="0" y="159999"/>
                  </a:lnTo>
                  <a:lnTo>
                    <a:pt x="0" y="31999"/>
                  </a:ln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6185287" y="0"/>
                  </a:lnTo>
                  <a:lnTo>
                    <a:pt x="6193412" y="3374"/>
                  </a:lnTo>
                  <a:lnTo>
                    <a:pt x="6205412" y="15374"/>
                  </a:lnTo>
                  <a:lnTo>
                    <a:pt x="6208787" y="23524"/>
                  </a:lnTo>
                  <a:lnTo>
                    <a:pt x="6208787" y="159999"/>
                  </a:lnTo>
                  <a:lnTo>
                    <a:pt x="6206273" y="172456"/>
                  </a:lnTo>
                  <a:lnTo>
                    <a:pt x="6199415" y="182627"/>
                  </a:lnTo>
                  <a:lnTo>
                    <a:pt x="6189244" y="189485"/>
                  </a:lnTo>
                  <a:lnTo>
                    <a:pt x="6176787" y="1919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3307243" y="2828894"/>
              <a:ext cx="6209030" cy="192405"/>
            </a:xfrm>
            <a:custGeom>
              <a:avLst/>
              <a:gdLst/>
              <a:ahLst/>
              <a:cxnLst/>
              <a:rect l="l" t="t" r="r" b="b"/>
              <a:pathLst>
                <a:path w="6209030" h="192405">
                  <a:moveTo>
                    <a:pt x="0" y="31999"/>
                  </a:move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6176787" y="0"/>
                  </a:lnTo>
                  <a:lnTo>
                    <a:pt x="6185287" y="0"/>
                  </a:lnTo>
                  <a:lnTo>
                    <a:pt x="6193412" y="3374"/>
                  </a:lnTo>
                  <a:lnTo>
                    <a:pt x="6199412" y="9374"/>
                  </a:lnTo>
                  <a:lnTo>
                    <a:pt x="6205412" y="15374"/>
                  </a:lnTo>
                  <a:lnTo>
                    <a:pt x="6208787" y="23524"/>
                  </a:lnTo>
                  <a:lnTo>
                    <a:pt x="6208787" y="31999"/>
                  </a:lnTo>
                  <a:lnTo>
                    <a:pt x="6208787" y="159999"/>
                  </a:lnTo>
                  <a:lnTo>
                    <a:pt x="6206273" y="172456"/>
                  </a:lnTo>
                  <a:lnTo>
                    <a:pt x="6199415" y="182627"/>
                  </a:lnTo>
                  <a:lnTo>
                    <a:pt x="6189244" y="189485"/>
                  </a:lnTo>
                  <a:lnTo>
                    <a:pt x="6176787" y="191999"/>
                  </a:lnTo>
                  <a:lnTo>
                    <a:pt x="31999" y="191999"/>
                  </a:lnTo>
                  <a:lnTo>
                    <a:pt x="19543" y="189485"/>
                  </a:lnTo>
                  <a:lnTo>
                    <a:pt x="9371" y="182627"/>
                  </a:lnTo>
                  <a:lnTo>
                    <a:pt x="2514" y="172456"/>
                  </a:lnTo>
                  <a:lnTo>
                    <a:pt x="0" y="159999"/>
                  </a:lnTo>
                  <a:lnTo>
                    <a:pt x="0" y="319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6813232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Generative</a:t>
            </a:r>
            <a:r>
              <a:rPr spc="-170" dirty="0"/>
              <a:t> </a:t>
            </a:r>
            <a:r>
              <a:rPr spc="-28" dirty="0"/>
              <a:t>config</a:t>
            </a:r>
            <a:r>
              <a:rPr spc="-170" dirty="0"/>
              <a:t> </a:t>
            </a:r>
            <a:r>
              <a:rPr spc="-75" dirty="0"/>
              <a:t>-</a:t>
            </a:r>
            <a:r>
              <a:rPr spc="-168" dirty="0"/>
              <a:t> </a:t>
            </a:r>
            <a:r>
              <a:rPr dirty="0"/>
              <a:t>max</a:t>
            </a:r>
            <a:r>
              <a:rPr spc="-170" dirty="0"/>
              <a:t> </a:t>
            </a:r>
            <a:r>
              <a:rPr spc="-38" dirty="0"/>
              <a:t>new</a:t>
            </a:r>
            <a:r>
              <a:rPr spc="-170" dirty="0"/>
              <a:t> </a:t>
            </a:r>
            <a:r>
              <a:rPr spc="-5" dirty="0"/>
              <a:t>tokens</a:t>
            </a:r>
          </a:p>
        </p:txBody>
      </p:sp>
      <p:grpSp>
        <p:nvGrpSpPr>
          <p:cNvPr id="8" name="object 8"/>
          <p:cNvGrpSpPr/>
          <p:nvPr/>
        </p:nvGrpSpPr>
        <p:grpSpPr>
          <a:xfrm>
            <a:off x="-4763" y="1964146"/>
            <a:ext cx="891540" cy="961073"/>
            <a:chOff x="-9525" y="3928291"/>
            <a:chExt cx="1783080" cy="1922145"/>
          </a:xfrm>
        </p:grpSpPr>
        <p:sp>
          <p:nvSpPr>
            <p:cNvPr id="9" name="object 9"/>
            <p:cNvSpPr/>
            <p:nvPr/>
          </p:nvSpPr>
          <p:spPr>
            <a:xfrm>
              <a:off x="0" y="3937816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1902596"/>
                  </a:moveTo>
                  <a:lnTo>
                    <a:pt x="0" y="1902596"/>
                  </a:lnTo>
                  <a:lnTo>
                    <a:pt x="0" y="0"/>
                  </a:lnTo>
                  <a:lnTo>
                    <a:pt x="683521" y="0"/>
                  </a:ln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close/>
                </a:path>
              </a:pathLst>
            </a:custGeom>
            <a:solidFill>
              <a:srgbClr val="FFE1B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937816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0"/>
                  </a:move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lnTo>
                    <a:pt x="0" y="1902596"/>
                  </a:lnTo>
                </a:path>
                <a:path w="841375" h="1903095">
                  <a:moveTo>
                    <a:pt x="0" y="0"/>
                  </a:moveTo>
                  <a:lnTo>
                    <a:pt x="683521" y="0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1017480" y="4107466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1287597"/>
                  </a:move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close/>
                </a:path>
              </a:pathLst>
            </a:custGeom>
            <a:solidFill>
              <a:srgbClr val="CCE6C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1017480" y="4107466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0"/>
                  </a:move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close/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567063" y="2159663"/>
            <a:ext cx="266740" cy="432118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6350">
              <a:lnSpc>
                <a:spcPts val="1045"/>
              </a:lnSpc>
            </a:pPr>
            <a:r>
              <a:rPr sz="900" spc="-5" dirty="0"/>
              <a:t>Softmax</a:t>
            </a:r>
            <a:endParaRPr sz="900"/>
          </a:p>
          <a:p>
            <a:pPr marL="56832">
              <a:spcBef>
                <a:spcPts val="8"/>
              </a:spcBef>
            </a:pPr>
            <a:r>
              <a:rPr sz="900" spc="-5" dirty="0"/>
              <a:t>output</a:t>
            </a:r>
            <a:endParaRPr sz="900"/>
          </a:p>
        </p:txBody>
      </p:sp>
      <p:sp>
        <p:nvSpPr>
          <p:cNvPr id="18" name="object 18"/>
          <p:cNvSpPr txBox="1"/>
          <p:nvPr/>
        </p:nvSpPr>
        <p:spPr>
          <a:xfrm>
            <a:off x="1517252" y="904311"/>
            <a:ext cx="171418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20" dirty="0">
                <a:solidFill>
                  <a:srgbClr val="FF00FF"/>
                </a:solidFill>
                <a:latin typeface="Lato"/>
                <a:cs typeface="Lato"/>
              </a:rPr>
              <a:t>max_new_tokens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dirty="0">
                <a:solidFill>
                  <a:srgbClr val="FF00FF"/>
                </a:solidFill>
                <a:latin typeface="Lato"/>
                <a:cs typeface="Lato"/>
              </a:rPr>
              <a:t>=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spc="-13" dirty="0">
                <a:solidFill>
                  <a:srgbClr val="FF00FF"/>
                </a:solidFill>
                <a:latin typeface="Lato"/>
                <a:cs typeface="Lato"/>
              </a:rPr>
              <a:t>100</a:t>
            </a:r>
            <a:endParaRPr sz="1300">
              <a:latin typeface="Lato"/>
              <a:cs typeface="Lato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1490878" y="2154652"/>
            <a:ext cx="6817995" cy="577533"/>
            <a:chOff x="2981756" y="4309303"/>
            <a:chExt cx="13635990" cy="1155065"/>
          </a:xfrm>
        </p:grpSpPr>
        <p:sp>
          <p:nvSpPr>
            <p:cNvPr id="20" name="object 20"/>
            <p:cNvSpPr/>
            <p:nvPr/>
          </p:nvSpPr>
          <p:spPr>
            <a:xfrm>
              <a:off x="2986519" y="4314066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39">
                  <a:moveTo>
                    <a:pt x="13625972" y="1145397"/>
                  </a:moveTo>
                  <a:lnTo>
                    <a:pt x="0" y="1145397"/>
                  </a:lnTo>
                  <a:lnTo>
                    <a:pt x="0" y="0"/>
                  </a:lnTo>
                  <a:lnTo>
                    <a:pt x="13625972" y="0"/>
                  </a:lnTo>
                  <a:lnTo>
                    <a:pt x="13625972" y="1145397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2986519" y="4314066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39">
                  <a:moveTo>
                    <a:pt x="0" y="0"/>
                  </a:moveTo>
                  <a:lnTo>
                    <a:pt x="13625972" y="0"/>
                  </a:lnTo>
                  <a:lnTo>
                    <a:pt x="13625972" y="1145397"/>
                  </a:lnTo>
                  <a:lnTo>
                    <a:pt x="0" y="1145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3307243" y="4790740"/>
              <a:ext cx="9237980" cy="192405"/>
            </a:xfrm>
            <a:custGeom>
              <a:avLst/>
              <a:gdLst/>
              <a:ahLst/>
              <a:cxnLst/>
              <a:rect l="l" t="t" r="r" b="b"/>
              <a:pathLst>
                <a:path w="9237980" h="192404">
                  <a:moveTo>
                    <a:pt x="9205581" y="191999"/>
                  </a:moveTo>
                  <a:lnTo>
                    <a:pt x="31999" y="191999"/>
                  </a:lnTo>
                  <a:lnTo>
                    <a:pt x="19543" y="189485"/>
                  </a:lnTo>
                  <a:lnTo>
                    <a:pt x="9371" y="182627"/>
                  </a:lnTo>
                  <a:lnTo>
                    <a:pt x="2514" y="172456"/>
                  </a:lnTo>
                  <a:lnTo>
                    <a:pt x="0" y="159999"/>
                  </a:lnTo>
                  <a:lnTo>
                    <a:pt x="0" y="31999"/>
                  </a:ln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9214081" y="0"/>
                  </a:lnTo>
                  <a:lnTo>
                    <a:pt x="9222206" y="3374"/>
                  </a:lnTo>
                  <a:lnTo>
                    <a:pt x="9234206" y="15374"/>
                  </a:lnTo>
                  <a:lnTo>
                    <a:pt x="9237581" y="23524"/>
                  </a:lnTo>
                  <a:lnTo>
                    <a:pt x="9237581" y="159999"/>
                  </a:lnTo>
                  <a:lnTo>
                    <a:pt x="9235066" y="172456"/>
                  </a:lnTo>
                  <a:lnTo>
                    <a:pt x="9228209" y="182627"/>
                  </a:lnTo>
                  <a:lnTo>
                    <a:pt x="9218038" y="189485"/>
                  </a:lnTo>
                  <a:lnTo>
                    <a:pt x="9205581" y="1919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3307243" y="4790740"/>
              <a:ext cx="9237980" cy="192405"/>
            </a:xfrm>
            <a:custGeom>
              <a:avLst/>
              <a:gdLst/>
              <a:ahLst/>
              <a:cxnLst/>
              <a:rect l="l" t="t" r="r" b="b"/>
              <a:pathLst>
                <a:path w="9237980" h="192404">
                  <a:moveTo>
                    <a:pt x="0" y="31999"/>
                  </a:move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9205581" y="0"/>
                  </a:lnTo>
                  <a:lnTo>
                    <a:pt x="9214081" y="0"/>
                  </a:lnTo>
                  <a:lnTo>
                    <a:pt x="9222206" y="3374"/>
                  </a:lnTo>
                  <a:lnTo>
                    <a:pt x="9228206" y="9374"/>
                  </a:lnTo>
                  <a:lnTo>
                    <a:pt x="9234206" y="15374"/>
                  </a:lnTo>
                  <a:lnTo>
                    <a:pt x="9237581" y="23524"/>
                  </a:lnTo>
                  <a:lnTo>
                    <a:pt x="9237581" y="31999"/>
                  </a:lnTo>
                  <a:lnTo>
                    <a:pt x="9237581" y="159999"/>
                  </a:lnTo>
                  <a:lnTo>
                    <a:pt x="9235066" y="172456"/>
                  </a:lnTo>
                  <a:lnTo>
                    <a:pt x="9228209" y="182627"/>
                  </a:lnTo>
                  <a:lnTo>
                    <a:pt x="9218038" y="189485"/>
                  </a:lnTo>
                  <a:lnTo>
                    <a:pt x="9205581" y="191999"/>
                  </a:lnTo>
                  <a:lnTo>
                    <a:pt x="31999" y="191999"/>
                  </a:lnTo>
                  <a:lnTo>
                    <a:pt x="19543" y="189485"/>
                  </a:lnTo>
                  <a:lnTo>
                    <a:pt x="9371" y="182627"/>
                  </a:lnTo>
                  <a:lnTo>
                    <a:pt x="2514" y="172456"/>
                  </a:lnTo>
                  <a:lnTo>
                    <a:pt x="0" y="159999"/>
                  </a:lnTo>
                  <a:lnTo>
                    <a:pt x="0" y="319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1577397" y="1911506"/>
            <a:ext cx="171418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20" dirty="0">
                <a:solidFill>
                  <a:srgbClr val="FF00FF"/>
                </a:solidFill>
                <a:latin typeface="Lato"/>
                <a:cs typeface="Lato"/>
              </a:rPr>
              <a:t>max_new_tokens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dirty="0">
                <a:solidFill>
                  <a:srgbClr val="FF00FF"/>
                </a:solidFill>
                <a:latin typeface="Lato"/>
                <a:cs typeface="Lato"/>
              </a:rPr>
              <a:t>=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spc="-13" dirty="0">
                <a:solidFill>
                  <a:srgbClr val="FF00FF"/>
                </a:solidFill>
                <a:latin typeface="Lato"/>
                <a:cs typeface="Lato"/>
              </a:rPr>
              <a:t>150</a:t>
            </a:r>
            <a:endParaRPr sz="1300">
              <a:latin typeface="Lato"/>
              <a:cs typeface="Lato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1490891" y="3135625"/>
            <a:ext cx="6817995" cy="577533"/>
            <a:chOff x="2981781" y="6271249"/>
            <a:chExt cx="13635990" cy="1155065"/>
          </a:xfrm>
        </p:grpSpPr>
        <p:sp>
          <p:nvSpPr>
            <p:cNvPr id="26" name="object 26"/>
            <p:cNvSpPr/>
            <p:nvPr/>
          </p:nvSpPr>
          <p:spPr>
            <a:xfrm>
              <a:off x="2986544" y="6276012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40">
                  <a:moveTo>
                    <a:pt x="13625972" y="1145397"/>
                  </a:moveTo>
                  <a:lnTo>
                    <a:pt x="0" y="1145397"/>
                  </a:lnTo>
                  <a:lnTo>
                    <a:pt x="0" y="0"/>
                  </a:lnTo>
                  <a:lnTo>
                    <a:pt x="13625972" y="0"/>
                  </a:lnTo>
                  <a:lnTo>
                    <a:pt x="13625972" y="1145397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2986544" y="6276012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40">
                  <a:moveTo>
                    <a:pt x="0" y="0"/>
                  </a:moveTo>
                  <a:lnTo>
                    <a:pt x="13625972" y="0"/>
                  </a:lnTo>
                  <a:lnTo>
                    <a:pt x="13625972" y="1145397"/>
                  </a:lnTo>
                  <a:lnTo>
                    <a:pt x="0" y="1145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3307243" y="6752711"/>
              <a:ext cx="12550140" cy="192405"/>
            </a:xfrm>
            <a:custGeom>
              <a:avLst/>
              <a:gdLst/>
              <a:ahLst/>
              <a:cxnLst/>
              <a:rect l="l" t="t" r="r" b="b"/>
              <a:pathLst>
                <a:path w="12550140" h="192404">
                  <a:moveTo>
                    <a:pt x="12517574" y="191999"/>
                  </a:moveTo>
                  <a:lnTo>
                    <a:pt x="31999" y="191999"/>
                  </a:lnTo>
                  <a:lnTo>
                    <a:pt x="19543" y="189481"/>
                  </a:lnTo>
                  <a:lnTo>
                    <a:pt x="9371" y="182618"/>
                  </a:lnTo>
                  <a:lnTo>
                    <a:pt x="2514" y="172445"/>
                  </a:lnTo>
                  <a:lnTo>
                    <a:pt x="0" y="159999"/>
                  </a:lnTo>
                  <a:lnTo>
                    <a:pt x="0" y="31999"/>
                  </a:ln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12526049" y="0"/>
                  </a:lnTo>
                  <a:lnTo>
                    <a:pt x="12534199" y="3349"/>
                  </a:lnTo>
                  <a:lnTo>
                    <a:pt x="12546199" y="15349"/>
                  </a:lnTo>
                  <a:lnTo>
                    <a:pt x="12549574" y="23499"/>
                  </a:lnTo>
                  <a:lnTo>
                    <a:pt x="12549574" y="159999"/>
                  </a:lnTo>
                  <a:lnTo>
                    <a:pt x="12547060" y="172445"/>
                  </a:lnTo>
                  <a:lnTo>
                    <a:pt x="12540202" y="182618"/>
                  </a:lnTo>
                  <a:lnTo>
                    <a:pt x="12530031" y="189481"/>
                  </a:lnTo>
                  <a:lnTo>
                    <a:pt x="12517574" y="1919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3307243" y="6752711"/>
              <a:ext cx="12550140" cy="192405"/>
            </a:xfrm>
            <a:custGeom>
              <a:avLst/>
              <a:gdLst/>
              <a:ahLst/>
              <a:cxnLst/>
              <a:rect l="l" t="t" r="r" b="b"/>
              <a:pathLst>
                <a:path w="12550140" h="192404">
                  <a:moveTo>
                    <a:pt x="0" y="31999"/>
                  </a:move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12517574" y="0"/>
                  </a:lnTo>
                  <a:lnTo>
                    <a:pt x="12526049" y="0"/>
                  </a:lnTo>
                  <a:lnTo>
                    <a:pt x="12534199" y="3349"/>
                  </a:lnTo>
                  <a:lnTo>
                    <a:pt x="12540199" y="9349"/>
                  </a:lnTo>
                  <a:lnTo>
                    <a:pt x="12546199" y="15349"/>
                  </a:lnTo>
                  <a:lnTo>
                    <a:pt x="12549574" y="23499"/>
                  </a:lnTo>
                  <a:lnTo>
                    <a:pt x="12549574" y="31999"/>
                  </a:lnTo>
                  <a:lnTo>
                    <a:pt x="12549574" y="159999"/>
                  </a:lnTo>
                  <a:lnTo>
                    <a:pt x="12547060" y="172445"/>
                  </a:lnTo>
                  <a:lnTo>
                    <a:pt x="12540202" y="182618"/>
                  </a:lnTo>
                  <a:lnTo>
                    <a:pt x="12530031" y="189481"/>
                  </a:lnTo>
                  <a:lnTo>
                    <a:pt x="12517574" y="191999"/>
                  </a:lnTo>
                  <a:lnTo>
                    <a:pt x="31999" y="191999"/>
                  </a:lnTo>
                  <a:lnTo>
                    <a:pt x="19543" y="189481"/>
                  </a:lnTo>
                  <a:lnTo>
                    <a:pt x="9371" y="182618"/>
                  </a:lnTo>
                  <a:lnTo>
                    <a:pt x="2514" y="172445"/>
                  </a:lnTo>
                  <a:lnTo>
                    <a:pt x="0" y="159999"/>
                  </a:lnTo>
                  <a:lnTo>
                    <a:pt x="0" y="319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12782674" y="6752711"/>
              <a:ext cx="288925" cy="192405"/>
            </a:xfrm>
            <a:custGeom>
              <a:avLst/>
              <a:gdLst/>
              <a:ahLst/>
              <a:cxnLst/>
              <a:rect l="l" t="t" r="r" b="b"/>
              <a:pathLst>
                <a:path w="288925" h="192404">
                  <a:moveTo>
                    <a:pt x="288599" y="191999"/>
                  </a:moveTo>
                  <a:lnTo>
                    <a:pt x="0" y="191999"/>
                  </a:lnTo>
                  <a:lnTo>
                    <a:pt x="0" y="0"/>
                  </a:lnTo>
                  <a:lnTo>
                    <a:pt x="288599" y="0"/>
                  </a:lnTo>
                  <a:lnTo>
                    <a:pt x="288599" y="191999"/>
                  </a:lnTo>
                  <a:close/>
                </a:path>
              </a:pathLst>
            </a:custGeom>
            <a:solidFill>
              <a:srgbClr val="FF00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12782674" y="6752711"/>
              <a:ext cx="288925" cy="192405"/>
            </a:xfrm>
            <a:custGeom>
              <a:avLst/>
              <a:gdLst/>
              <a:ahLst/>
              <a:cxnLst/>
              <a:rect l="l" t="t" r="r" b="b"/>
              <a:pathLst>
                <a:path w="288925" h="192404">
                  <a:moveTo>
                    <a:pt x="0" y="0"/>
                  </a:moveTo>
                  <a:lnTo>
                    <a:pt x="288599" y="0"/>
                  </a:lnTo>
                  <a:lnTo>
                    <a:pt x="288599" y="191999"/>
                  </a:lnTo>
                  <a:lnTo>
                    <a:pt x="0" y="1919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13071273" y="6752711"/>
              <a:ext cx="2786380" cy="192405"/>
            </a:xfrm>
            <a:custGeom>
              <a:avLst/>
              <a:gdLst/>
              <a:ahLst/>
              <a:cxnLst/>
              <a:rect l="l" t="t" r="r" b="b"/>
              <a:pathLst>
                <a:path w="2786380" h="192404">
                  <a:moveTo>
                    <a:pt x="2785794" y="191999"/>
                  </a:moveTo>
                  <a:lnTo>
                    <a:pt x="0" y="191999"/>
                  </a:lnTo>
                  <a:lnTo>
                    <a:pt x="0" y="0"/>
                  </a:lnTo>
                  <a:lnTo>
                    <a:pt x="2785794" y="0"/>
                  </a:lnTo>
                  <a:lnTo>
                    <a:pt x="2785794" y="191999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13071273" y="6752711"/>
              <a:ext cx="2786380" cy="192405"/>
            </a:xfrm>
            <a:custGeom>
              <a:avLst/>
              <a:gdLst/>
              <a:ahLst/>
              <a:cxnLst/>
              <a:rect l="l" t="t" r="r" b="b"/>
              <a:pathLst>
                <a:path w="2786380" h="192404">
                  <a:moveTo>
                    <a:pt x="0" y="0"/>
                  </a:moveTo>
                  <a:lnTo>
                    <a:pt x="2785794" y="0"/>
                  </a:lnTo>
                  <a:lnTo>
                    <a:pt x="2785794" y="191999"/>
                  </a:lnTo>
                  <a:lnTo>
                    <a:pt x="0" y="1919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34" name="object 34"/>
          <p:cNvSpPr txBox="1"/>
          <p:nvPr/>
        </p:nvSpPr>
        <p:spPr>
          <a:xfrm>
            <a:off x="1577407" y="2901976"/>
            <a:ext cx="171418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20" dirty="0">
                <a:solidFill>
                  <a:srgbClr val="FF00FF"/>
                </a:solidFill>
                <a:latin typeface="Lato"/>
                <a:cs typeface="Lato"/>
              </a:rPr>
              <a:t>max_new_tokens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dirty="0">
                <a:solidFill>
                  <a:srgbClr val="FF00FF"/>
                </a:solidFill>
                <a:latin typeface="Lato"/>
                <a:cs typeface="Lato"/>
              </a:rPr>
              <a:t>=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spc="-13" dirty="0">
                <a:solidFill>
                  <a:srgbClr val="FF00FF"/>
                </a:solidFill>
                <a:latin typeface="Lato"/>
                <a:cs typeface="Lato"/>
              </a:rPr>
              <a:t>200</a:t>
            </a:r>
            <a:endParaRPr sz="1300"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90878" y="2154652"/>
            <a:ext cx="6817995" cy="577533"/>
            <a:chOff x="2981756" y="4309303"/>
            <a:chExt cx="13635990" cy="1155065"/>
          </a:xfrm>
        </p:grpSpPr>
        <p:sp>
          <p:nvSpPr>
            <p:cNvPr id="3" name="object 3"/>
            <p:cNvSpPr/>
            <p:nvPr/>
          </p:nvSpPr>
          <p:spPr>
            <a:xfrm>
              <a:off x="2986519" y="4314066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39">
                  <a:moveTo>
                    <a:pt x="13625972" y="1145397"/>
                  </a:moveTo>
                  <a:lnTo>
                    <a:pt x="0" y="1145397"/>
                  </a:lnTo>
                  <a:lnTo>
                    <a:pt x="0" y="0"/>
                  </a:lnTo>
                  <a:lnTo>
                    <a:pt x="13625972" y="0"/>
                  </a:lnTo>
                  <a:lnTo>
                    <a:pt x="13625972" y="1145397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" name="object 4"/>
            <p:cNvSpPr/>
            <p:nvPr/>
          </p:nvSpPr>
          <p:spPr>
            <a:xfrm>
              <a:off x="2986519" y="4314066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39">
                  <a:moveTo>
                    <a:pt x="0" y="0"/>
                  </a:moveTo>
                  <a:lnTo>
                    <a:pt x="13625972" y="0"/>
                  </a:lnTo>
                  <a:lnTo>
                    <a:pt x="13625972" y="1145397"/>
                  </a:lnTo>
                  <a:lnTo>
                    <a:pt x="0" y="1145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1490878" y="1173716"/>
            <a:ext cx="6817995" cy="577533"/>
            <a:chOff x="2981756" y="2347432"/>
            <a:chExt cx="13635990" cy="1155065"/>
          </a:xfrm>
        </p:grpSpPr>
        <p:sp>
          <p:nvSpPr>
            <p:cNvPr id="6" name="object 6"/>
            <p:cNvSpPr/>
            <p:nvPr/>
          </p:nvSpPr>
          <p:spPr>
            <a:xfrm>
              <a:off x="2986519" y="2352195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39">
                  <a:moveTo>
                    <a:pt x="13625972" y="1145397"/>
                  </a:moveTo>
                  <a:lnTo>
                    <a:pt x="0" y="1145397"/>
                  </a:lnTo>
                  <a:lnTo>
                    <a:pt x="0" y="0"/>
                  </a:lnTo>
                  <a:lnTo>
                    <a:pt x="13625972" y="0"/>
                  </a:lnTo>
                  <a:lnTo>
                    <a:pt x="13625972" y="1145397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2986519" y="2352195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39">
                  <a:moveTo>
                    <a:pt x="0" y="0"/>
                  </a:moveTo>
                  <a:lnTo>
                    <a:pt x="13625972" y="0"/>
                  </a:lnTo>
                  <a:lnTo>
                    <a:pt x="13625972" y="1145397"/>
                  </a:lnTo>
                  <a:lnTo>
                    <a:pt x="0" y="1145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" name="object 8"/>
            <p:cNvSpPr/>
            <p:nvPr/>
          </p:nvSpPr>
          <p:spPr>
            <a:xfrm>
              <a:off x="3307243" y="2828894"/>
              <a:ext cx="6209030" cy="192405"/>
            </a:xfrm>
            <a:custGeom>
              <a:avLst/>
              <a:gdLst/>
              <a:ahLst/>
              <a:cxnLst/>
              <a:rect l="l" t="t" r="r" b="b"/>
              <a:pathLst>
                <a:path w="6209030" h="192405">
                  <a:moveTo>
                    <a:pt x="6176787" y="191999"/>
                  </a:moveTo>
                  <a:lnTo>
                    <a:pt x="31999" y="191999"/>
                  </a:lnTo>
                  <a:lnTo>
                    <a:pt x="19543" y="189485"/>
                  </a:lnTo>
                  <a:lnTo>
                    <a:pt x="9371" y="182627"/>
                  </a:lnTo>
                  <a:lnTo>
                    <a:pt x="2514" y="172456"/>
                  </a:lnTo>
                  <a:lnTo>
                    <a:pt x="0" y="159999"/>
                  </a:lnTo>
                  <a:lnTo>
                    <a:pt x="0" y="31999"/>
                  </a:ln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6185287" y="0"/>
                  </a:lnTo>
                  <a:lnTo>
                    <a:pt x="6193412" y="3374"/>
                  </a:lnTo>
                  <a:lnTo>
                    <a:pt x="6205412" y="15374"/>
                  </a:lnTo>
                  <a:lnTo>
                    <a:pt x="6208787" y="23524"/>
                  </a:lnTo>
                  <a:lnTo>
                    <a:pt x="6208787" y="159999"/>
                  </a:lnTo>
                  <a:lnTo>
                    <a:pt x="6206273" y="172456"/>
                  </a:lnTo>
                  <a:lnTo>
                    <a:pt x="6199415" y="182627"/>
                  </a:lnTo>
                  <a:lnTo>
                    <a:pt x="6189244" y="189485"/>
                  </a:lnTo>
                  <a:lnTo>
                    <a:pt x="6176787" y="1919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3307243" y="2828894"/>
              <a:ext cx="6209030" cy="192405"/>
            </a:xfrm>
            <a:custGeom>
              <a:avLst/>
              <a:gdLst/>
              <a:ahLst/>
              <a:cxnLst/>
              <a:rect l="l" t="t" r="r" b="b"/>
              <a:pathLst>
                <a:path w="6209030" h="192405">
                  <a:moveTo>
                    <a:pt x="0" y="31999"/>
                  </a:move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6176787" y="0"/>
                  </a:lnTo>
                  <a:lnTo>
                    <a:pt x="6185287" y="0"/>
                  </a:lnTo>
                  <a:lnTo>
                    <a:pt x="6193412" y="3374"/>
                  </a:lnTo>
                  <a:lnTo>
                    <a:pt x="6199412" y="9374"/>
                  </a:lnTo>
                  <a:lnTo>
                    <a:pt x="6205412" y="15374"/>
                  </a:lnTo>
                  <a:lnTo>
                    <a:pt x="6208787" y="23524"/>
                  </a:lnTo>
                  <a:lnTo>
                    <a:pt x="6208787" y="31999"/>
                  </a:lnTo>
                  <a:lnTo>
                    <a:pt x="6208787" y="159999"/>
                  </a:lnTo>
                  <a:lnTo>
                    <a:pt x="6206273" y="172456"/>
                  </a:lnTo>
                  <a:lnTo>
                    <a:pt x="6199415" y="182627"/>
                  </a:lnTo>
                  <a:lnTo>
                    <a:pt x="6189244" y="189485"/>
                  </a:lnTo>
                  <a:lnTo>
                    <a:pt x="6176787" y="191999"/>
                  </a:lnTo>
                  <a:lnTo>
                    <a:pt x="31999" y="191999"/>
                  </a:lnTo>
                  <a:lnTo>
                    <a:pt x="19543" y="189485"/>
                  </a:lnTo>
                  <a:lnTo>
                    <a:pt x="9371" y="182627"/>
                  </a:lnTo>
                  <a:lnTo>
                    <a:pt x="2514" y="172456"/>
                  </a:lnTo>
                  <a:lnTo>
                    <a:pt x="0" y="159999"/>
                  </a:lnTo>
                  <a:lnTo>
                    <a:pt x="0" y="319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55849" y="222513"/>
            <a:ext cx="7943121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Generative</a:t>
            </a:r>
            <a:r>
              <a:rPr spc="-170" dirty="0"/>
              <a:t> </a:t>
            </a:r>
            <a:r>
              <a:rPr spc="-28" dirty="0"/>
              <a:t>config</a:t>
            </a:r>
            <a:r>
              <a:rPr spc="-170" dirty="0"/>
              <a:t> </a:t>
            </a:r>
            <a:r>
              <a:rPr spc="-75" dirty="0"/>
              <a:t>-</a:t>
            </a:r>
            <a:r>
              <a:rPr spc="-168" dirty="0"/>
              <a:t> </a:t>
            </a:r>
            <a:r>
              <a:rPr dirty="0"/>
              <a:t>max</a:t>
            </a:r>
            <a:r>
              <a:rPr spc="-170" dirty="0"/>
              <a:t> </a:t>
            </a:r>
            <a:r>
              <a:rPr spc="-38" dirty="0"/>
              <a:t>new</a:t>
            </a:r>
            <a:r>
              <a:rPr spc="-170" dirty="0"/>
              <a:t> </a:t>
            </a:r>
            <a:r>
              <a:rPr spc="-5" dirty="0"/>
              <a:t>tokens</a:t>
            </a:r>
          </a:p>
        </p:txBody>
      </p:sp>
      <p:grpSp>
        <p:nvGrpSpPr>
          <p:cNvPr id="11" name="object 11"/>
          <p:cNvGrpSpPr/>
          <p:nvPr/>
        </p:nvGrpSpPr>
        <p:grpSpPr>
          <a:xfrm>
            <a:off x="1651240" y="2392989"/>
            <a:ext cx="4623753" cy="100965"/>
            <a:chOff x="3302480" y="4785978"/>
            <a:chExt cx="9247505" cy="201930"/>
          </a:xfrm>
        </p:grpSpPr>
        <p:sp>
          <p:nvSpPr>
            <p:cNvPr id="12" name="object 12"/>
            <p:cNvSpPr/>
            <p:nvPr/>
          </p:nvSpPr>
          <p:spPr>
            <a:xfrm>
              <a:off x="3307243" y="4790740"/>
              <a:ext cx="9237980" cy="192405"/>
            </a:xfrm>
            <a:custGeom>
              <a:avLst/>
              <a:gdLst/>
              <a:ahLst/>
              <a:cxnLst/>
              <a:rect l="l" t="t" r="r" b="b"/>
              <a:pathLst>
                <a:path w="9237980" h="192404">
                  <a:moveTo>
                    <a:pt x="9205581" y="191999"/>
                  </a:moveTo>
                  <a:lnTo>
                    <a:pt x="31999" y="191999"/>
                  </a:lnTo>
                  <a:lnTo>
                    <a:pt x="19543" y="189485"/>
                  </a:lnTo>
                  <a:lnTo>
                    <a:pt x="9371" y="182627"/>
                  </a:lnTo>
                  <a:lnTo>
                    <a:pt x="2514" y="172456"/>
                  </a:lnTo>
                  <a:lnTo>
                    <a:pt x="0" y="159999"/>
                  </a:lnTo>
                  <a:lnTo>
                    <a:pt x="0" y="31999"/>
                  </a:ln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9214081" y="0"/>
                  </a:lnTo>
                  <a:lnTo>
                    <a:pt x="9222206" y="3374"/>
                  </a:lnTo>
                  <a:lnTo>
                    <a:pt x="9234206" y="15374"/>
                  </a:lnTo>
                  <a:lnTo>
                    <a:pt x="9237581" y="23524"/>
                  </a:lnTo>
                  <a:lnTo>
                    <a:pt x="9237581" y="159999"/>
                  </a:lnTo>
                  <a:lnTo>
                    <a:pt x="9235066" y="172456"/>
                  </a:lnTo>
                  <a:lnTo>
                    <a:pt x="9228209" y="182627"/>
                  </a:lnTo>
                  <a:lnTo>
                    <a:pt x="9218038" y="189485"/>
                  </a:lnTo>
                  <a:lnTo>
                    <a:pt x="9205581" y="1919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3" name="object 13"/>
            <p:cNvSpPr/>
            <p:nvPr/>
          </p:nvSpPr>
          <p:spPr>
            <a:xfrm>
              <a:off x="3307243" y="4790740"/>
              <a:ext cx="9237980" cy="192405"/>
            </a:xfrm>
            <a:custGeom>
              <a:avLst/>
              <a:gdLst/>
              <a:ahLst/>
              <a:cxnLst/>
              <a:rect l="l" t="t" r="r" b="b"/>
              <a:pathLst>
                <a:path w="9237980" h="192404">
                  <a:moveTo>
                    <a:pt x="0" y="31999"/>
                  </a:move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9205581" y="0"/>
                  </a:lnTo>
                  <a:lnTo>
                    <a:pt x="9214081" y="0"/>
                  </a:lnTo>
                  <a:lnTo>
                    <a:pt x="9222206" y="3374"/>
                  </a:lnTo>
                  <a:lnTo>
                    <a:pt x="9228206" y="9374"/>
                  </a:lnTo>
                  <a:lnTo>
                    <a:pt x="9234206" y="15374"/>
                  </a:lnTo>
                  <a:lnTo>
                    <a:pt x="9237581" y="23524"/>
                  </a:lnTo>
                  <a:lnTo>
                    <a:pt x="9237581" y="31999"/>
                  </a:lnTo>
                  <a:lnTo>
                    <a:pt x="9237581" y="159999"/>
                  </a:lnTo>
                  <a:lnTo>
                    <a:pt x="9235066" y="172456"/>
                  </a:lnTo>
                  <a:lnTo>
                    <a:pt x="9228209" y="182627"/>
                  </a:lnTo>
                  <a:lnTo>
                    <a:pt x="9218038" y="189485"/>
                  </a:lnTo>
                  <a:lnTo>
                    <a:pt x="9205581" y="191999"/>
                  </a:lnTo>
                  <a:lnTo>
                    <a:pt x="31999" y="191999"/>
                  </a:lnTo>
                  <a:lnTo>
                    <a:pt x="19543" y="189485"/>
                  </a:lnTo>
                  <a:lnTo>
                    <a:pt x="9371" y="182627"/>
                  </a:lnTo>
                  <a:lnTo>
                    <a:pt x="2514" y="172456"/>
                  </a:lnTo>
                  <a:lnTo>
                    <a:pt x="0" y="159999"/>
                  </a:lnTo>
                  <a:lnTo>
                    <a:pt x="0" y="319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14" name="object 14"/>
          <p:cNvGrpSpPr/>
          <p:nvPr/>
        </p:nvGrpSpPr>
        <p:grpSpPr>
          <a:xfrm>
            <a:off x="-4763" y="1964146"/>
            <a:ext cx="891540" cy="961073"/>
            <a:chOff x="-9525" y="3928291"/>
            <a:chExt cx="1783080" cy="1922145"/>
          </a:xfrm>
        </p:grpSpPr>
        <p:sp>
          <p:nvSpPr>
            <p:cNvPr id="15" name="object 15"/>
            <p:cNvSpPr/>
            <p:nvPr/>
          </p:nvSpPr>
          <p:spPr>
            <a:xfrm>
              <a:off x="0" y="3937816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1902596"/>
                  </a:moveTo>
                  <a:lnTo>
                    <a:pt x="0" y="1902596"/>
                  </a:lnTo>
                  <a:lnTo>
                    <a:pt x="0" y="0"/>
                  </a:lnTo>
                  <a:lnTo>
                    <a:pt x="683521" y="0"/>
                  </a:ln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close/>
                </a:path>
              </a:pathLst>
            </a:custGeom>
            <a:solidFill>
              <a:srgbClr val="FFE1B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0" y="3937816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0"/>
                  </a:move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lnTo>
                    <a:pt x="0" y="1902596"/>
                  </a:lnTo>
                </a:path>
                <a:path w="841375" h="1903095">
                  <a:moveTo>
                    <a:pt x="0" y="0"/>
                  </a:moveTo>
                  <a:lnTo>
                    <a:pt x="683521" y="0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1017480" y="4107466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1287597"/>
                  </a:move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close/>
                </a:path>
              </a:pathLst>
            </a:custGeom>
            <a:solidFill>
              <a:srgbClr val="CCE6C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1017480" y="4107466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0"/>
                  </a:move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close/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567063" y="2159663"/>
            <a:ext cx="266740" cy="432118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6350">
              <a:lnSpc>
                <a:spcPts val="1045"/>
              </a:lnSpc>
            </a:pPr>
            <a:r>
              <a:rPr sz="900" spc="-5" dirty="0"/>
              <a:t>Softmax</a:t>
            </a:r>
            <a:endParaRPr sz="900"/>
          </a:p>
          <a:p>
            <a:pPr marL="56832">
              <a:spcBef>
                <a:spcPts val="8"/>
              </a:spcBef>
            </a:pPr>
            <a:r>
              <a:rPr sz="900" spc="-5" dirty="0"/>
              <a:t>output</a:t>
            </a:r>
            <a:endParaRPr sz="900"/>
          </a:p>
        </p:txBody>
      </p:sp>
      <p:sp>
        <p:nvSpPr>
          <p:cNvPr id="24" name="object 24"/>
          <p:cNvSpPr txBox="1"/>
          <p:nvPr/>
        </p:nvSpPr>
        <p:spPr>
          <a:xfrm>
            <a:off x="1517252" y="904311"/>
            <a:ext cx="171418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20" dirty="0">
                <a:solidFill>
                  <a:srgbClr val="FF00FF"/>
                </a:solidFill>
                <a:latin typeface="Lato"/>
                <a:cs typeface="Lato"/>
              </a:rPr>
              <a:t>max_new_tokens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dirty="0">
                <a:solidFill>
                  <a:srgbClr val="FF00FF"/>
                </a:solidFill>
                <a:latin typeface="Lato"/>
                <a:cs typeface="Lato"/>
              </a:rPr>
              <a:t>=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spc="-13" dirty="0">
                <a:solidFill>
                  <a:srgbClr val="FF00FF"/>
                </a:solidFill>
                <a:latin typeface="Lato"/>
                <a:cs typeface="Lato"/>
              </a:rPr>
              <a:t>100</a:t>
            </a:r>
            <a:endParaRPr sz="1300">
              <a:latin typeface="Lato"/>
              <a:cs typeface="Lato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1490891" y="3135625"/>
            <a:ext cx="6817995" cy="1012507"/>
            <a:chOff x="2981781" y="6271249"/>
            <a:chExt cx="13635990" cy="2025014"/>
          </a:xfrm>
        </p:grpSpPr>
        <p:sp>
          <p:nvSpPr>
            <p:cNvPr id="26" name="object 26"/>
            <p:cNvSpPr/>
            <p:nvPr/>
          </p:nvSpPr>
          <p:spPr>
            <a:xfrm>
              <a:off x="2986544" y="6276012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40">
                  <a:moveTo>
                    <a:pt x="13625972" y="1145397"/>
                  </a:moveTo>
                  <a:lnTo>
                    <a:pt x="0" y="1145397"/>
                  </a:lnTo>
                  <a:lnTo>
                    <a:pt x="0" y="0"/>
                  </a:lnTo>
                  <a:lnTo>
                    <a:pt x="13625972" y="0"/>
                  </a:lnTo>
                  <a:lnTo>
                    <a:pt x="13625972" y="1145397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2986544" y="6276012"/>
              <a:ext cx="13626465" cy="1145540"/>
            </a:xfrm>
            <a:custGeom>
              <a:avLst/>
              <a:gdLst/>
              <a:ahLst/>
              <a:cxnLst/>
              <a:rect l="l" t="t" r="r" b="b"/>
              <a:pathLst>
                <a:path w="13626465" h="1145540">
                  <a:moveTo>
                    <a:pt x="0" y="0"/>
                  </a:moveTo>
                  <a:lnTo>
                    <a:pt x="13625972" y="0"/>
                  </a:lnTo>
                  <a:lnTo>
                    <a:pt x="13625972" y="1145397"/>
                  </a:lnTo>
                  <a:lnTo>
                    <a:pt x="0" y="1145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3307243" y="6752711"/>
              <a:ext cx="12550140" cy="192405"/>
            </a:xfrm>
            <a:custGeom>
              <a:avLst/>
              <a:gdLst/>
              <a:ahLst/>
              <a:cxnLst/>
              <a:rect l="l" t="t" r="r" b="b"/>
              <a:pathLst>
                <a:path w="12550140" h="192404">
                  <a:moveTo>
                    <a:pt x="12517574" y="191999"/>
                  </a:moveTo>
                  <a:lnTo>
                    <a:pt x="31999" y="191999"/>
                  </a:lnTo>
                  <a:lnTo>
                    <a:pt x="19543" y="189481"/>
                  </a:lnTo>
                  <a:lnTo>
                    <a:pt x="9371" y="182618"/>
                  </a:lnTo>
                  <a:lnTo>
                    <a:pt x="2514" y="172445"/>
                  </a:lnTo>
                  <a:lnTo>
                    <a:pt x="0" y="159999"/>
                  </a:lnTo>
                  <a:lnTo>
                    <a:pt x="0" y="31999"/>
                  </a:ln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12526049" y="0"/>
                  </a:lnTo>
                  <a:lnTo>
                    <a:pt x="12534199" y="3349"/>
                  </a:lnTo>
                  <a:lnTo>
                    <a:pt x="12546199" y="15349"/>
                  </a:lnTo>
                  <a:lnTo>
                    <a:pt x="12549574" y="23499"/>
                  </a:lnTo>
                  <a:lnTo>
                    <a:pt x="12549574" y="159999"/>
                  </a:lnTo>
                  <a:lnTo>
                    <a:pt x="12547060" y="172445"/>
                  </a:lnTo>
                  <a:lnTo>
                    <a:pt x="12540202" y="182618"/>
                  </a:lnTo>
                  <a:lnTo>
                    <a:pt x="12530031" y="189481"/>
                  </a:lnTo>
                  <a:lnTo>
                    <a:pt x="12517574" y="1919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3307243" y="6752711"/>
              <a:ext cx="12550140" cy="192405"/>
            </a:xfrm>
            <a:custGeom>
              <a:avLst/>
              <a:gdLst/>
              <a:ahLst/>
              <a:cxnLst/>
              <a:rect l="l" t="t" r="r" b="b"/>
              <a:pathLst>
                <a:path w="12550140" h="192404">
                  <a:moveTo>
                    <a:pt x="0" y="31999"/>
                  </a:moveTo>
                  <a:lnTo>
                    <a:pt x="2514" y="19543"/>
                  </a:lnTo>
                  <a:lnTo>
                    <a:pt x="9371" y="9371"/>
                  </a:lnTo>
                  <a:lnTo>
                    <a:pt x="19543" y="2514"/>
                  </a:lnTo>
                  <a:lnTo>
                    <a:pt x="31999" y="0"/>
                  </a:lnTo>
                  <a:lnTo>
                    <a:pt x="12517574" y="0"/>
                  </a:lnTo>
                  <a:lnTo>
                    <a:pt x="12526049" y="0"/>
                  </a:lnTo>
                  <a:lnTo>
                    <a:pt x="12534199" y="3349"/>
                  </a:lnTo>
                  <a:lnTo>
                    <a:pt x="12540199" y="9349"/>
                  </a:lnTo>
                  <a:lnTo>
                    <a:pt x="12546199" y="15349"/>
                  </a:lnTo>
                  <a:lnTo>
                    <a:pt x="12549574" y="23499"/>
                  </a:lnTo>
                  <a:lnTo>
                    <a:pt x="12549574" y="31999"/>
                  </a:lnTo>
                  <a:lnTo>
                    <a:pt x="12549574" y="159999"/>
                  </a:lnTo>
                  <a:lnTo>
                    <a:pt x="12547060" y="172445"/>
                  </a:lnTo>
                  <a:lnTo>
                    <a:pt x="12540202" y="182618"/>
                  </a:lnTo>
                  <a:lnTo>
                    <a:pt x="12530031" y="189481"/>
                  </a:lnTo>
                  <a:lnTo>
                    <a:pt x="12517574" y="191999"/>
                  </a:lnTo>
                  <a:lnTo>
                    <a:pt x="31999" y="191999"/>
                  </a:lnTo>
                  <a:lnTo>
                    <a:pt x="19543" y="189481"/>
                  </a:lnTo>
                  <a:lnTo>
                    <a:pt x="9371" y="182618"/>
                  </a:lnTo>
                  <a:lnTo>
                    <a:pt x="2514" y="172445"/>
                  </a:lnTo>
                  <a:lnTo>
                    <a:pt x="0" y="159999"/>
                  </a:lnTo>
                  <a:lnTo>
                    <a:pt x="0" y="319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12782674" y="6752711"/>
              <a:ext cx="288925" cy="192405"/>
            </a:xfrm>
            <a:custGeom>
              <a:avLst/>
              <a:gdLst/>
              <a:ahLst/>
              <a:cxnLst/>
              <a:rect l="l" t="t" r="r" b="b"/>
              <a:pathLst>
                <a:path w="288925" h="192404">
                  <a:moveTo>
                    <a:pt x="288599" y="191999"/>
                  </a:moveTo>
                  <a:lnTo>
                    <a:pt x="0" y="191999"/>
                  </a:lnTo>
                  <a:lnTo>
                    <a:pt x="0" y="0"/>
                  </a:lnTo>
                  <a:lnTo>
                    <a:pt x="288599" y="0"/>
                  </a:lnTo>
                  <a:lnTo>
                    <a:pt x="288599" y="191999"/>
                  </a:lnTo>
                  <a:close/>
                </a:path>
              </a:pathLst>
            </a:custGeom>
            <a:solidFill>
              <a:srgbClr val="FF00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12782674" y="6752711"/>
              <a:ext cx="288925" cy="192405"/>
            </a:xfrm>
            <a:custGeom>
              <a:avLst/>
              <a:gdLst/>
              <a:ahLst/>
              <a:cxnLst/>
              <a:rect l="l" t="t" r="r" b="b"/>
              <a:pathLst>
                <a:path w="288925" h="192404">
                  <a:moveTo>
                    <a:pt x="0" y="0"/>
                  </a:moveTo>
                  <a:lnTo>
                    <a:pt x="288599" y="0"/>
                  </a:lnTo>
                  <a:lnTo>
                    <a:pt x="288599" y="191999"/>
                  </a:lnTo>
                  <a:lnTo>
                    <a:pt x="0" y="1919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13071273" y="6752711"/>
              <a:ext cx="2786380" cy="192405"/>
            </a:xfrm>
            <a:custGeom>
              <a:avLst/>
              <a:gdLst/>
              <a:ahLst/>
              <a:cxnLst/>
              <a:rect l="l" t="t" r="r" b="b"/>
              <a:pathLst>
                <a:path w="2786380" h="192404">
                  <a:moveTo>
                    <a:pt x="2785794" y="191999"/>
                  </a:moveTo>
                  <a:lnTo>
                    <a:pt x="0" y="191999"/>
                  </a:lnTo>
                  <a:lnTo>
                    <a:pt x="0" y="0"/>
                  </a:lnTo>
                  <a:lnTo>
                    <a:pt x="2785794" y="0"/>
                  </a:lnTo>
                  <a:lnTo>
                    <a:pt x="2785794" y="191999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13071273" y="6752711"/>
              <a:ext cx="2786380" cy="192405"/>
            </a:xfrm>
            <a:custGeom>
              <a:avLst/>
              <a:gdLst/>
              <a:ahLst/>
              <a:cxnLst/>
              <a:rect l="l" t="t" r="r" b="b"/>
              <a:pathLst>
                <a:path w="2786380" h="192404">
                  <a:moveTo>
                    <a:pt x="0" y="0"/>
                  </a:moveTo>
                  <a:lnTo>
                    <a:pt x="2785794" y="0"/>
                  </a:lnTo>
                  <a:lnTo>
                    <a:pt x="2785794" y="191999"/>
                  </a:lnTo>
                  <a:lnTo>
                    <a:pt x="0" y="1919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11549076" y="7115485"/>
              <a:ext cx="1363345" cy="1166495"/>
            </a:xfrm>
            <a:custGeom>
              <a:avLst/>
              <a:gdLst/>
              <a:ahLst/>
              <a:cxnLst/>
              <a:rect l="l" t="t" r="r" b="b"/>
              <a:pathLst>
                <a:path w="1363345" h="1166495">
                  <a:moveTo>
                    <a:pt x="0" y="1165972"/>
                  </a:moveTo>
                  <a:lnTo>
                    <a:pt x="49201" y="1164844"/>
                  </a:lnTo>
                  <a:lnTo>
                    <a:pt x="98346" y="1161497"/>
                  </a:lnTo>
                  <a:lnTo>
                    <a:pt x="147380" y="1155985"/>
                  </a:lnTo>
                  <a:lnTo>
                    <a:pt x="196247" y="1148362"/>
                  </a:lnTo>
                  <a:lnTo>
                    <a:pt x="244890" y="1138682"/>
                  </a:lnTo>
                  <a:lnTo>
                    <a:pt x="293254" y="1126998"/>
                  </a:lnTo>
                  <a:lnTo>
                    <a:pt x="341284" y="1113367"/>
                  </a:lnTo>
                  <a:lnTo>
                    <a:pt x="388923" y="1097840"/>
                  </a:lnTo>
                  <a:lnTo>
                    <a:pt x="436116" y="1080474"/>
                  </a:lnTo>
                  <a:lnTo>
                    <a:pt x="482806" y="1061321"/>
                  </a:lnTo>
                  <a:lnTo>
                    <a:pt x="528938" y="1040435"/>
                  </a:lnTo>
                  <a:lnTo>
                    <a:pt x="574457" y="1017872"/>
                  </a:lnTo>
                  <a:lnTo>
                    <a:pt x="619306" y="993685"/>
                  </a:lnTo>
                  <a:lnTo>
                    <a:pt x="663430" y="967928"/>
                  </a:lnTo>
                  <a:lnTo>
                    <a:pt x="706772" y="940656"/>
                  </a:lnTo>
                  <a:lnTo>
                    <a:pt x="749278" y="911921"/>
                  </a:lnTo>
                  <a:lnTo>
                    <a:pt x="790890" y="881780"/>
                  </a:lnTo>
                  <a:lnTo>
                    <a:pt x="831555" y="850285"/>
                  </a:lnTo>
                  <a:lnTo>
                    <a:pt x="871214" y="817491"/>
                  </a:lnTo>
                  <a:lnTo>
                    <a:pt x="909814" y="783453"/>
                  </a:lnTo>
                  <a:lnTo>
                    <a:pt x="947298" y="748223"/>
                  </a:lnTo>
                  <a:lnTo>
                    <a:pt x="981985" y="713534"/>
                  </a:lnTo>
                  <a:lnTo>
                    <a:pt x="1015557" y="677856"/>
                  </a:lnTo>
                  <a:lnTo>
                    <a:pt x="1047965" y="641237"/>
                  </a:lnTo>
                  <a:lnTo>
                    <a:pt x="1079160" y="603724"/>
                  </a:lnTo>
                  <a:lnTo>
                    <a:pt x="1109093" y="565363"/>
                  </a:lnTo>
                  <a:lnTo>
                    <a:pt x="1137718" y="526202"/>
                  </a:lnTo>
                  <a:lnTo>
                    <a:pt x="1164983" y="486286"/>
                  </a:lnTo>
                  <a:lnTo>
                    <a:pt x="1190843" y="445664"/>
                  </a:lnTo>
                  <a:lnTo>
                    <a:pt x="1215247" y="404381"/>
                  </a:lnTo>
                  <a:lnTo>
                    <a:pt x="1238148" y="362486"/>
                  </a:lnTo>
                  <a:lnTo>
                    <a:pt x="1259497" y="320024"/>
                  </a:lnTo>
                  <a:lnTo>
                    <a:pt x="1281122" y="272727"/>
                  </a:lnTo>
                  <a:lnTo>
                    <a:pt x="1300744" y="224868"/>
                  </a:lnTo>
                  <a:lnTo>
                    <a:pt x="1318299" y="176507"/>
                  </a:lnTo>
                  <a:lnTo>
                    <a:pt x="1333722" y="127705"/>
                  </a:lnTo>
                  <a:lnTo>
                    <a:pt x="1346947" y="78524"/>
                  </a:lnTo>
                  <a:lnTo>
                    <a:pt x="1357297" y="32136"/>
                  </a:lnTo>
                  <a:lnTo>
                    <a:pt x="1363072" y="1074"/>
                  </a:lnTo>
                  <a:lnTo>
                    <a:pt x="1363247" y="0"/>
                  </a:lnTo>
                </a:path>
              </a:pathLst>
            </a:custGeom>
            <a:ln w="2857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35" name="object 3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851011" y="6971998"/>
              <a:ext cx="122624" cy="161799"/>
            </a:xfrm>
            <a:prstGeom prst="rect">
              <a:avLst/>
            </a:prstGeom>
          </p:spPr>
        </p:pic>
      </p:grpSp>
      <p:sp>
        <p:nvSpPr>
          <p:cNvPr id="36" name="object 36"/>
          <p:cNvSpPr txBox="1"/>
          <p:nvPr/>
        </p:nvSpPr>
        <p:spPr>
          <a:xfrm>
            <a:off x="1577407" y="2901976"/>
            <a:ext cx="171418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20" dirty="0">
                <a:solidFill>
                  <a:srgbClr val="FF00FF"/>
                </a:solidFill>
                <a:latin typeface="Lato"/>
                <a:cs typeface="Lato"/>
              </a:rPr>
              <a:t>max_new_tokens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dirty="0">
                <a:solidFill>
                  <a:srgbClr val="FF00FF"/>
                </a:solidFill>
                <a:latin typeface="Lato"/>
                <a:cs typeface="Lato"/>
              </a:rPr>
              <a:t>=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spc="-13" dirty="0">
                <a:solidFill>
                  <a:srgbClr val="FF00FF"/>
                </a:solidFill>
                <a:latin typeface="Lato"/>
                <a:cs typeface="Lato"/>
              </a:rPr>
              <a:t>200</a:t>
            </a:r>
            <a:endParaRPr sz="1300">
              <a:latin typeface="Lato"/>
              <a:cs typeface="Lato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1577397" y="1911506"/>
            <a:ext cx="171418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20" dirty="0">
                <a:solidFill>
                  <a:srgbClr val="FF00FF"/>
                </a:solidFill>
                <a:latin typeface="Lato"/>
                <a:cs typeface="Lato"/>
              </a:rPr>
              <a:t>max_new_tokens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dirty="0">
                <a:solidFill>
                  <a:srgbClr val="FF00FF"/>
                </a:solidFill>
                <a:latin typeface="Lato"/>
                <a:cs typeface="Lato"/>
              </a:rPr>
              <a:t>=</a:t>
            </a:r>
            <a:r>
              <a:rPr sz="1300" b="1" spc="-43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spc="-13" dirty="0">
                <a:solidFill>
                  <a:srgbClr val="FF00FF"/>
                </a:solidFill>
                <a:latin typeface="Lato"/>
                <a:cs typeface="Lato"/>
              </a:rPr>
              <a:t>150</a:t>
            </a:r>
            <a:endParaRPr sz="1300">
              <a:latin typeface="Lato"/>
              <a:cs typeface="Lato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880435" y="4025890"/>
            <a:ext cx="809625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10" dirty="0">
                <a:solidFill>
                  <a:srgbClr val="FF0000"/>
                </a:solidFill>
                <a:latin typeface="Lato"/>
                <a:cs typeface="Lato"/>
              </a:rPr>
              <a:t>Stop</a:t>
            </a:r>
            <a:r>
              <a:rPr sz="1300" b="1" spc="-65" dirty="0">
                <a:solidFill>
                  <a:srgbClr val="FF0000"/>
                </a:solidFill>
                <a:latin typeface="Lato"/>
                <a:cs typeface="Lato"/>
              </a:rPr>
              <a:t> </a:t>
            </a:r>
            <a:r>
              <a:rPr sz="1300" b="1" spc="-10" dirty="0">
                <a:solidFill>
                  <a:srgbClr val="FF0000"/>
                </a:solidFill>
                <a:latin typeface="Lato"/>
                <a:cs typeface="Lato"/>
              </a:rPr>
              <a:t>token</a:t>
            </a:r>
            <a:endParaRPr sz="1300"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15632" y="1998468"/>
            <a:ext cx="4712970" cy="1681229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 marR="2540" indent="759460" algn="ctr">
              <a:spcBef>
                <a:spcPts val="50"/>
              </a:spcBef>
            </a:pPr>
            <a:r>
              <a:rPr sz="3600" dirty="0"/>
              <a:t>Generative</a:t>
            </a:r>
            <a:r>
              <a:rPr sz="3600" spc="-213" dirty="0"/>
              <a:t> </a:t>
            </a:r>
            <a:r>
              <a:rPr sz="3600" spc="50" dirty="0"/>
              <a:t>AI</a:t>
            </a:r>
            <a:r>
              <a:rPr sz="3600" spc="-210" dirty="0"/>
              <a:t> </a:t>
            </a:r>
            <a:r>
              <a:rPr sz="3600" spc="-25" dirty="0"/>
              <a:t>&amp; </a:t>
            </a:r>
            <a:r>
              <a:rPr sz="3600" dirty="0"/>
              <a:t>Large</a:t>
            </a:r>
            <a:r>
              <a:rPr sz="3600" spc="-170" dirty="0"/>
              <a:t> </a:t>
            </a:r>
            <a:r>
              <a:rPr sz="3600" spc="-23" dirty="0"/>
              <a:t>Language</a:t>
            </a:r>
            <a:r>
              <a:rPr sz="3600" spc="-170" dirty="0"/>
              <a:t> </a:t>
            </a:r>
            <a:r>
              <a:rPr sz="3600" spc="-5" dirty="0"/>
              <a:t>Models</a:t>
            </a:r>
            <a:br>
              <a:rPr lang="en-PT" sz="3600" spc="-5" dirty="0"/>
            </a:br>
            <a:r>
              <a:rPr lang="en-PT" sz="3600" spc="-5" dirty="0"/>
              <a:t>II</a:t>
            </a:r>
            <a:endParaRPr sz="3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25429" y="2822788"/>
            <a:ext cx="1840548" cy="1778318"/>
          </a:xfrm>
          <a:custGeom>
            <a:avLst/>
            <a:gdLst/>
            <a:ahLst/>
            <a:cxnLst/>
            <a:rect l="l" t="t" r="r" b="b"/>
            <a:pathLst>
              <a:path w="3681095" h="3556634">
                <a:moveTo>
                  <a:pt x="0" y="0"/>
                </a:moveTo>
                <a:lnTo>
                  <a:pt x="3680992" y="0"/>
                </a:lnTo>
                <a:lnTo>
                  <a:pt x="3680992" y="3556492"/>
                </a:lnTo>
                <a:lnTo>
                  <a:pt x="0" y="3556492"/>
                </a:lnTo>
                <a:lnTo>
                  <a:pt x="0" y="0"/>
                </a:lnTo>
                <a:close/>
              </a:path>
            </a:pathLst>
          </a:custGeom>
          <a:ln w="28574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grpSp>
        <p:nvGrpSpPr>
          <p:cNvPr id="3" name="object 3"/>
          <p:cNvGrpSpPr/>
          <p:nvPr/>
        </p:nvGrpSpPr>
        <p:grpSpPr>
          <a:xfrm>
            <a:off x="370795" y="1436190"/>
            <a:ext cx="430213" cy="961073"/>
            <a:chOff x="-9524" y="2709094"/>
            <a:chExt cx="860425" cy="1922145"/>
          </a:xfrm>
        </p:grpSpPr>
        <p:sp>
          <p:nvSpPr>
            <p:cNvPr id="4" name="object 4"/>
            <p:cNvSpPr/>
            <p:nvPr/>
          </p:nvSpPr>
          <p:spPr>
            <a:xfrm>
              <a:off x="0" y="2718619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1902596"/>
                  </a:moveTo>
                  <a:lnTo>
                    <a:pt x="0" y="1902596"/>
                  </a:lnTo>
                  <a:lnTo>
                    <a:pt x="0" y="0"/>
                  </a:lnTo>
                  <a:lnTo>
                    <a:pt x="683521" y="0"/>
                  </a:ln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close/>
                </a:path>
              </a:pathLst>
            </a:custGeom>
            <a:solidFill>
              <a:srgbClr val="FFE1B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718619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0"/>
                  </a:move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lnTo>
                    <a:pt x="0" y="1902596"/>
                  </a:lnTo>
                </a:path>
                <a:path w="841375" h="1903095">
                  <a:moveTo>
                    <a:pt x="0" y="0"/>
                  </a:moveTo>
                  <a:lnTo>
                    <a:pt x="683521" y="0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879535" y="1521015"/>
            <a:ext cx="382905" cy="653415"/>
            <a:chOff x="1007955" y="2878744"/>
            <a:chExt cx="765810" cy="1306830"/>
          </a:xfrm>
        </p:grpSpPr>
        <p:sp>
          <p:nvSpPr>
            <p:cNvPr id="7" name="object 7"/>
            <p:cNvSpPr/>
            <p:nvPr/>
          </p:nvSpPr>
          <p:spPr>
            <a:xfrm>
              <a:off x="1017480" y="2888269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1287597"/>
                  </a:move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close/>
                </a:path>
              </a:pathLst>
            </a:custGeom>
            <a:solidFill>
              <a:srgbClr val="CCE6C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" name="object 8"/>
            <p:cNvSpPr/>
            <p:nvPr/>
          </p:nvSpPr>
          <p:spPr>
            <a:xfrm>
              <a:off x="1017480" y="2888269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0"/>
                  </a:move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close/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942620" y="1631707"/>
            <a:ext cx="266740" cy="432118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6350">
              <a:lnSpc>
                <a:spcPts val="1045"/>
              </a:lnSpc>
            </a:pPr>
            <a:r>
              <a:rPr sz="900" spc="-5" dirty="0"/>
              <a:t>Softmax</a:t>
            </a:r>
            <a:endParaRPr sz="900"/>
          </a:p>
          <a:p>
            <a:pPr marL="56832">
              <a:spcBef>
                <a:spcPts val="8"/>
              </a:spcBef>
            </a:pPr>
            <a:r>
              <a:rPr sz="900" spc="-5" dirty="0"/>
              <a:t>output</a:t>
            </a:r>
            <a:endParaRPr sz="900"/>
          </a:p>
        </p:txBody>
      </p:sp>
      <p:sp>
        <p:nvSpPr>
          <p:cNvPr id="15" name="object 15"/>
          <p:cNvSpPr txBox="1"/>
          <p:nvPr/>
        </p:nvSpPr>
        <p:spPr>
          <a:xfrm>
            <a:off x="2618327" y="966997"/>
            <a:ext cx="736918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7780">
              <a:spcBef>
                <a:spcPts val="50"/>
              </a:spcBef>
            </a:pPr>
            <a:r>
              <a:rPr spc="-10" dirty="0"/>
              <a:t>cake</a:t>
            </a:r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545678" y="1272416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17" name="object 17"/>
          <p:cNvSpPr txBox="1"/>
          <p:nvPr/>
        </p:nvSpPr>
        <p:spPr>
          <a:xfrm>
            <a:off x="2618327" y="1336595"/>
            <a:ext cx="736918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7780">
              <a:spcBef>
                <a:spcPts val="50"/>
              </a:spcBef>
            </a:pPr>
            <a:r>
              <a:rPr spc="-5" dirty="0"/>
              <a:t>donut</a:t>
            </a:r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545678" y="1642015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19" name="object 19"/>
          <p:cNvSpPr txBox="1"/>
          <p:nvPr/>
        </p:nvSpPr>
        <p:spPr>
          <a:xfrm>
            <a:off x="2618327" y="1706197"/>
            <a:ext cx="736918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7780">
              <a:spcBef>
                <a:spcPts val="50"/>
              </a:spcBef>
            </a:pPr>
            <a:r>
              <a:rPr spc="-5" dirty="0"/>
              <a:t>banana</a:t>
            </a:r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545678" y="2011614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21" name="object 21"/>
          <p:cNvSpPr txBox="1"/>
          <p:nvPr/>
        </p:nvSpPr>
        <p:spPr>
          <a:xfrm>
            <a:off x="2618327" y="2075795"/>
            <a:ext cx="736918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7780">
              <a:spcBef>
                <a:spcPts val="50"/>
              </a:spcBef>
            </a:pPr>
            <a:r>
              <a:rPr spc="-5" dirty="0"/>
              <a:t>apple</a:t>
            </a:r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545678" y="2381213"/>
            <a:ext cx="811848" cy="179388"/>
          </a:xfrm>
          <a:custGeom>
            <a:avLst/>
            <a:gdLst/>
            <a:ahLst/>
            <a:cxnLst/>
            <a:rect l="l" t="t" r="r" b="b"/>
            <a:pathLst>
              <a:path w="1623695" h="358775">
                <a:moveTo>
                  <a:pt x="0" y="0"/>
                </a:moveTo>
                <a:lnTo>
                  <a:pt x="1623596" y="0"/>
                </a:lnTo>
                <a:lnTo>
                  <a:pt x="1623596" y="358199"/>
                </a:lnTo>
                <a:lnTo>
                  <a:pt x="0" y="358199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23" name="object 23"/>
          <p:cNvSpPr txBox="1"/>
          <p:nvPr/>
        </p:nvSpPr>
        <p:spPr>
          <a:xfrm>
            <a:off x="2618327" y="2350143"/>
            <a:ext cx="736918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7780">
              <a:spcBef>
                <a:spcPts val="50"/>
              </a:spcBef>
            </a:pPr>
            <a:r>
              <a:rPr spc="-25" dirty="0"/>
              <a:t>…</a:t>
            </a:r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733879" y="902816"/>
            <a:ext cx="811848" cy="286617"/>
          </a:xfrm>
          <a:prstGeom prst="rect">
            <a:avLst/>
          </a:prstGeom>
          <a:solidFill>
            <a:srgbClr val="D8E9D3"/>
          </a:solidFill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488">
              <a:spcBef>
                <a:spcPts val="555"/>
              </a:spcBef>
            </a:pPr>
            <a:r>
              <a:rPr spc="-10" dirty="0"/>
              <a:t>0.20</a:t>
            </a:r>
            <a:endParaRPr/>
          </a:p>
        </p:txBody>
      </p:sp>
      <p:grpSp>
        <p:nvGrpSpPr>
          <p:cNvPr id="25" name="object 25"/>
          <p:cNvGrpSpPr/>
          <p:nvPr/>
        </p:nvGrpSpPr>
        <p:grpSpPr>
          <a:xfrm>
            <a:off x="1731498" y="1270034"/>
            <a:ext cx="816610" cy="374650"/>
            <a:chOff x="2711881" y="2376782"/>
            <a:chExt cx="1633220" cy="749300"/>
          </a:xfrm>
        </p:grpSpPr>
        <p:sp>
          <p:nvSpPr>
            <p:cNvPr id="26" name="object 26"/>
            <p:cNvSpPr/>
            <p:nvPr/>
          </p:nvSpPr>
          <p:spPr>
            <a:xfrm>
              <a:off x="2716644" y="2381545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1623596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623596" y="0"/>
                  </a:lnTo>
                  <a:lnTo>
                    <a:pt x="1623596" y="739198"/>
                  </a:lnTo>
                  <a:close/>
                </a:path>
              </a:pathLst>
            </a:custGeom>
            <a:solidFill>
              <a:srgbClr val="D8E9D3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2716644" y="2381545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0" y="0"/>
                  </a:moveTo>
                  <a:lnTo>
                    <a:pt x="1623596" y="0"/>
                  </a:lnTo>
                  <a:lnTo>
                    <a:pt x="1623596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1736260" y="1326565"/>
            <a:ext cx="807085" cy="231794"/>
          </a:xfrm>
          <a:prstGeom prst="rect">
            <a:avLst/>
          </a:prstGeom>
          <a:solidFill>
            <a:srgbClr val="D8E9D3"/>
          </a:solidFill>
        </p:spPr>
        <p:txBody>
          <a:bodyPr vert="horz" wrap="square" lIns="0" tIns="16192" rIns="0" bIns="0" rtlCol="0">
            <a:spAutoFit/>
          </a:bodyPr>
          <a:lstStyle/>
          <a:p>
            <a:pPr marL="87948">
              <a:spcBef>
                <a:spcPts val="127"/>
              </a:spcBef>
            </a:pPr>
            <a:r>
              <a:rPr spc="-10" dirty="0"/>
              <a:t>0.10</a:t>
            </a:r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1733879" y="1642015"/>
            <a:ext cx="811848" cy="286617"/>
          </a:xfrm>
          <a:prstGeom prst="rect">
            <a:avLst/>
          </a:prstGeom>
          <a:solidFill>
            <a:srgbClr val="D8E9D3"/>
          </a:solidFill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488">
              <a:spcBef>
                <a:spcPts val="555"/>
              </a:spcBef>
            </a:pPr>
            <a:r>
              <a:rPr spc="-10" dirty="0"/>
              <a:t>0.02</a:t>
            </a:r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733879" y="2011614"/>
            <a:ext cx="811848" cy="286617"/>
          </a:xfrm>
          <a:prstGeom prst="rect">
            <a:avLst/>
          </a:prstGeom>
          <a:solidFill>
            <a:srgbClr val="D8E9D3"/>
          </a:solidFill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488">
              <a:spcBef>
                <a:spcPts val="555"/>
              </a:spcBef>
            </a:pPr>
            <a:r>
              <a:rPr spc="-10" dirty="0"/>
              <a:t>0.01</a:t>
            </a:r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1733879" y="2381213"/>
            <a:ext cx="811848" cy="179536"/>
          </a:xfrm>
          <a:prstGeom prst="rect">
            <a:avLst/>
          </a:prstGeom>
          <a:solidFill>
            <a:srgbClr val="D8E9D3"/>
          </a:solidFill>
          <a:ln w="9524">
            <a:solidFill>
              <a:srgbClr val="595959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0488">
              <a:lnSpc>
                <a:spcPts val="1410"/>
              </a:lnSpc>
            </a:pPr>
            <a:r>
              <a:rPr spc="-25" dirty="0"/>
              <a:t>…</a:t>
            </a:r>
            <a:endParaRPr/>
          </a:p>
        </p:txBody>
      </p: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8829938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Generative</a:t>
            </a:r>
            <a:r>
              <a:rPr spc="-168" dirty="0"/>
              <a:t> </a:t>
            </a:r>
            <a:r>
              <a:rPr spc="-28" dirty="0"/>
              <a:t>config</a:t>
            </a:r>
            <a:r>
              <a:rPr spc="-168" dirty="0"/>
              <a:t> </a:t>
            </a:r>
            <a:r>
              <a:rPr spc="-75" dirty="0"/>
              <a:t>-</a:t>
            </a:r>
            <a:r>
              <a:rPr spc="-165" dirty="0"/>
              <a:t> </a:t>
            </a:r>
            <a:r>
              <a:rPr dirty="0"/>
              <a:t>greedy</a:t>
            </a:r>
            <a:r>
              <a:rPr spc="-168" dirty="0"/>
              <a:t> </a:t>
            </a:r>
            <a:r>
              <a:rPr spc="-35" dirty="0"/>
              <a:t>vs.</a:t>
            </a:r>
            <a:r>
              <a:rPr spc="-168" dirty="0"/>
              <a:t> </a:t>
            </a:r>
            <a:r>
              <a:rPr spc="-10" dirty="0"/>
              <a:t>random</a:t>
            </a:r>
            <a:r>
              <a:rPr spc="-165" dirty="0"/>
              <a:t> </a:t>
            </a:r>
            <a:r>
              <a:rPr spc="-5" dirty="0"/>
              <a:t>sampling</a:t>
            </a:r>
          </a:p>
        </p:txBody>
      </p:sp>
      <p:grpSp>
        <p:nvGrpSpPr>
          <p:cNvPr id="33" name="object 33"/>
          <p:cNvGrpSpPr/>
          <p:nvPr/>
        </p:nvGrpSpPr>
        <p:grpSpPr>
          <a:xfrm>
            <a:off x="370794" y="859579"/>
            <a:ext cx="4017328" cy="3505835"/>
            <a:chOff x="-9525" y="1555871"/>
            <a:chExt cx="8034655" cy="7011670"/>
          </a:xfrm>
        </p:grpSpPr>
        <p:sp>
          <p:nvSpPr>
            <p:cNvPr id="34" name="object 34"/>
            <p:cNvSpPr/>
            <p:nvPr/>
          </p:nvSpPr>
          <p:spPr>
            <a:xfrm>
              <a:off x="2625844" y="1570159"/>
              <a:ext cx="5384800" cy="905510"/>
            </a:xfrm>
            <a:custGeom>
              <a:avLst/>
              <a:gdLst/>
              <a:ahLst/>
              <a:cxnLst/>
              <a:rect l="l" t="t" r="r" b="b"/>
              <a:pathLst>
                <a:path w="5384800" h="905510">
                  <a:moveTo>
                    <a:pt x="0" y="0"/>
                  </a:moveTo>
                  <a:lnTo>
                    <a:pt x="3487792" y="0"/>
                  </a:lnTo>
                  <a:lnTo>
                    <a:pt x="3487792" y="905398"/>
                  </a:lnTo>
                  <a:lnTo>
                    <a:pt x="0" y="905398"/>
                  </a:lnTo>
                  <a:lnTo>
                    <a:pt x="0" y="0"/>
                  </a:lnTo>
                  <a:close/>
                </a:path>
                <a:path w="5384800" h="905510">
                  <a:moveTo>
                    <a:pt x="3659242" y="452699"/>
                  </a:moveTo>
                  <a:lnTo>
                    <a:pt x="5384389" y="452699"/>
                  </a:lnTo>
                </a:path>
              </a:pathLst>
            </a:custGeom>
            <a:ln w="28574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35" name="object 3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141125" y="1961373"/>
              <a:ext cx="158249" cy="122969"/>
            </a:xfrm>
            <a:prstGeom prst="rect">
              <a:avLst/>
            </a:prstGeom>
          </p:spPr>
        </p:pic>
        <p:sp>
          <p:nvSpPr>
            <p:cNvPr id="36" name="object 36"/>
            <p:cNvSpPr/>
            <p:nvPr/>
          </p:nvSpPr>
          <p:spPr>
            <a:xfrm>
              <a:off x="0" y="6655361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1902596"/>
                  </a:moveTo>
                  <a:lnTo>
                    <a:pt x="0" y="1902596"/>
                  </a:lnTo>
                  <a:lnTo>
                    <a:pt x="0" y="0"/>
                  </a:lnTo>
                  <a:lnTo>
                    <a:pt x="683521" y="0"/>
                  </a:ln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396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close/>
                </a:path>
              </a:pathLst>
            </a:custGeom>
            <a:solidFill>
              <a:srgbClr val="FFE1B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7" name="object 37"/>
            <p:cNvSpPr/>
            <p:nvPr/>
          </p:nvSpPr>
          <p:spPr>
            <a:xfrm>
              <a:off x="0" y="6655361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0"/>
                  </a:move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396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lnTo>
                    <a:pt x="0" y="1902596"/>
                  </a:lnTo>
                </a:path>
                <a:path w="841375" h="1903095">
                  <a:moveTo>
                    <a:pt x="0" y="0"/>
                  </a:moveTo>
                  <a:lnTo>
                    <a:pt x="683521" y="0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8" name="object 38"/>
            <p:cNvSpPr/>
            <p:nvPr/>
          </p:nvSpPr>
          <p:spPr>
            <a:xfrm>
              <a:off x="1017480" y="6825011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1287597"/>
                  </a:move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close/>
                </a:path>
              </a:pathLst>
            </a:custGeom>
            <a:solidFill>
              <a:srgbClr val="CCE6C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9" name="object 39"/>
            <p:cNvSpPr/>
            <p:nvPr/>
          </p:nvSpPr>
          <p:spPr>
            <a:xfrm>
              <a:off x="1017480" y="6825011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0"/>
                  </a:move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close/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40" name="object 40"/>
          <p:cNvSpPr txBox="1"/>
          <p:nvPr/>
        </p:nvSpPr>
        <p:spPr>
          <a:xfrm>
            <a:off x="4520684" y="967911"/>
            <a:ext cx="3117850" cy="437299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b="1" i="1" spc="-18" dirty="0">
                <a:latin typeface="Lato"/>
                <a:cs typeface="Lato"/>
              </a:rPr>
              <a:t>greedy</a:t>
            </a:r>
            <a:r>
              <a:rPr b="1" spc="-18" dirty="0">
                <a:latin typeface="Lato"/>
                <a:cs typeface="Lato"/>
              </a:rPr>
              <a:t>:</a:t>
            </a:r>
            <a:r>
              <a:rPr b="1" spc="-60" dirty="0">
                <a:latin typeface="Lato"/>
                <a:cs typeface="Lato"/>
              </a:rPr>
              <a:t> </a:t>
            </a:r>
            <a:r>
              <a:rPr spc="-13" dirty="0">
                <a:latin typeface="Lato"/>
                <a:cs typeface="Lato"/>
              </a:rPr>
              <a:t>The</a:t>
            </a:r>
            <a:r>
              <a:rPr spc="-75" dirty="0">
                <a:latin typeface="Lato"/>
                <a:cs typeface="Lato"/>
              </a:rPr>
              <a:t> </a:t>
            </a:r>
            <a:r>
              <a:rPr spc="-23" dirty="0">
                <a:latin typeface="Lato"/>
                <a:cs typeface="Lato"/>
              </a:rPr>
              <a:t>word/token</a:t>
            </a:r>
            <a:r>
              <a:rPr spc="-7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with</a:t>
            </a:r>
            <a:r>
              <a:rPr spc="-7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the</a:t>
            </a:r>
            <a:r>
              <a:rPr spc="-75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highest </a:t>
            </a:r>
            <a:r>
              <a:rPr dirty="0">
                <a:latin typeface="Lato"/>
                <a:cs typeface="Lato"/>
              </a:rPr>
              <a:t>probability</a:t>
            </a:r>
            <a:r>
              <a:rPr spc="-5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is</a:t>
            </a:r>
            <a:r>
              <a:rPr spc="-48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selected.</a:t>
            </a:r>
            <a:endParaRPr>
              <a:latin typeface="Lato"/>
              <a:cs typeface="Lato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942620" y="3600078"/>
            <a:ext cx="266740" cy="432118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6350">
              <a:lnSpc>
                <a:spcPts val="1045"/>
              </a:lnSpc>
            </a:pPr>
            <a:r>
              <a:rPr sz="900" spc="-5" dirty="0"/>
              <a:t>Softmax</a:t>
            </a:r>
            <a:endParaRPr sz="900"/>
          </a:p>
          <a:p>
            <a:pPr marL="56832">
              <a:spcBef>
                <a:spcPts val="8"/>
              </a:spcBef>
            </a:pPr>
            <a:r>
              <a:rPr sz="900" spc="-5" dirty="0"/>
              <a:t>output</a:t>
            </a:r>
            <a:endParaRPr sz="900"/>
          </a:p>
        </p:txBody>
      </p:sp>
      <p:sp>
        <p:nvSpPr>
          <p:cNvPr id="46" name="object 46"/>
          <p:cNvSpPr txBox="1"/>
          <p:nvPr/>
        </p:nvSpPr>
        <p:spPr>
          <a:xfrm>
            <a:off x="2545678" y="2871187"/>
            <a:ext cx="811848" cy="286617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170">
              <a:spcBef>
                <a:spcPts val="555"/>
              </a:spcBef>
            </a:pPr>
            <a:r>
              <a:rPr spc="-10" dirty="0"/>
              <a:t>cake</a:t>
            </a:r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2545678" y="3240787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48" name="object 48"/>
          <p:cNvSpPr txBox="1"/>
          <p:nvPr/>
        </p:nvSpPr>
        <p:spPr>
          <a:xfrm>
            <a:off x="2548059" y="3304965"/>
            <a:ext cx="80708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87948">
              <a:spcBef>
                <a:spcPts val="50"/>
              </a:spcBef>
            </a:pPr>
            <a:r>
              <a:rPr spc="-5" dirty="0"/>
              <a:t>donut</a:t>
            </a:r>
            <a:endParaRPr/>
          </a:p>
        </p:txBody>
      </p:sp>
      <p:sp>
        <p:nvSpPr>
          <p:cNvPr id="49" name="object 49"/>
          <p:cNvSpPr txBox="1"/>
          <p:nvPr/>
        </p:nvSpPr>
        <p:spPr>
          <a:xfrm>
            <a:off x="2545678" y="3610386"/>
            <a:ext cx="811848" cy="286617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170">
              <a:spcBef>
                <a:spcPts val="555"/>
              </a:spcBef>
            </a:pPr>
            <a:r>
              <a:rPr spc="-5" dirty="0"/>
              <a:t>banana</a:t>
            </a:r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2545678" y="3979985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51" name="object 51"/>
          <p:cNvSpPr txBox="1"/>
          <p:nvPr/>
        </p:nvSpPr>
        <p:spPr>
          <a:xfrm>
            <a:off x="2548059" y="4044166"/>
            <a:ext cx="80708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87948">
              <a:spcBef>
                <a:spcPts val="50"/>
              </a:spcBef>
            </a:pPr>
            <a:r>
              <a:rPr spc="-5" dirty="0"/>
              <a:t>apple</a:t>
            </a:r>
            <a:endParaRPr/>
          </a:p>
        </p:txBody>
      </p:sp>
      <p:sp>
        <p:nvSpPr>
          <p:cNvPr id="52" name="object 52"/>
          <p:cNvSpPr txBox="1"/>
          <p:nvPr/>
        </p:nvSpPr>
        <p:spPr>
          <a:xfrm>
            <a:off x="2545678" y="4349584"/>
            <a:ext cx="811848" cy="179536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0170">
              <a:lnSpc>
                <a:spcPts val="1410"/>
              </a:lnSpc>
            </a:pPr>
            <a:r>
              <a:rPr spc="-25" dirty="0"/>
              <a:t>…</a:t>
            </a:r>
            <a:endParaRPr/>
          </a:p>
        </p:txBody>
      </p:sp>
      <p:sp>
        <p:nvSpPr>
          <p:cNvPr id="53" name="object 53"/>
          <p:cNvSpPr txBox="1"/>
          <p:nvPr/>
        </p:nvSpPr>
        <p:spPr>
          <a:xfrm>
            <a:off x="1733879" y="2871187"/>
            <a:ext cx="811848" cy="286617"/>
          </a:xfrm>
          <a:prstGeom prst="rect">
            <a:avLst/>
          </a:prstGeom>
          <a:solidFill>
            <a:srgbClr val="D8E9D3"/>
          </a:solidFill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488">
              <a:spcBef>
                <a:spcPts val="555"/>
              </a:spcBef>
            </a:pPr>
            <a:r>
              <a:rPr spc="-10" dirty="0"/>
              <a:t>0.20</a:t>
            </a:r>
            <a:endParaRPr/>
          </a:p>
        </p:txBody>
      </p:sp>
      <p:grpSp>
        <p:nvGrpSpPr>
          <p:cNvPr id="54" name="object 54"/>
          <p:cNvGrpSpPr/>
          <p:nvPr/>
        </p:nvGrpSpPr>
        <p:grpSpPr>
          <a:xfrm>
            <a:off x="1731498" y="3238405"/>
            <a:ext cx="816610" cy="374650"/>
            <a:chOff x="2711881" y="6313524"/>
            <a:chExt cx="1633220" cy="749300"/>
          </a:xfrm>
        </p:grpSpPr>
        <p:sp>
          <p:nvSpPr>
            <p:cNvPr id="55" name="object 55"/>
            <p:cNvSpPr/>
            <p:nvPr/>
          </p:nvSpPr>
          <p:spPr>
            <a:xfrm>
              <a:off x="2716644" y="6318287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1623596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623596" y="0"/>
                  </a:lnTo>
                  <a:lnTo>
                    <a:pt x="1623596" y="739198"/>
                  </a:lnTo>
                  <a:close/>
                </a:path>
              </a:pathLst>
            </a:custGeom>
            <a:solidFill>
              <a:srgbClr val="D8E9D3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6" name="object 56"/>
            <p:cNvSpPr/>
            <p:nvPr/>
          </p:nvSpPr>
          <p:spPr>
            <a:xfrm>
              <a:off x="2716644" y="6318287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0" y="0"/>
                  </a:moveTo>
                  <a:lnTo>
                    <a:pt x="1623596" y="0"/>
                  </a:lnTo>
                  <a:lnTo>
                    <a:pt x="1623596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57" name="object 57"/>
          <p:cNvSpPr txBox="1"/>
          <p:nvPr/>
        </p:nvSpPr>
        <p:spPr>
          <a:xfrm>
            <a:off x="1736260" y="3243168"/>
            <a:ext cx="807085" cy="284052"/>
          </a:xfrm>
          <a:prstGeom prst="rect">
            <a:avLst/>
          </a:prstGeom>
          <a:solidFill>
            <a:srgbClr val="D8E9D3"/>
          </a:solidFill>
        </p:spPr>
        <p:txBody>
          <a:bodyPr vert="horz" wrap="square" lIns="0" tIns="67945" rIns="0" bIns="0" rtlCol="0">
            <a:spAutoFit/>
          </a:bodyPr>
          <a:lstStyle/>
          <a:p>
            <a:pPr marL="87948">
              <a:spcBef>
                <a:spcPts val="535"/>
              </a:spcBef>
            </a:pPr>
            <a:r>
              <a:rPr spc="-10" dirty="0"/>
              <a:t>0.10</a:t>
            </a:r>
            <a:endParaRPr/>
          </a:p>
        </p:txBody>
      </p:sp>
      <p:sp>
        <p:nvSpPr>
          <p:cNvPr id="58" name="object 58"/>
          <p:cNvSpPr txBox="1"/>
          <p:nvPr/>
        </p:nvSpPr>
        <p:spPr>
          <a:xfrm>
            <a:off x="1733879" y="3610386"/>
            <a:ext cx="811848" cy="286617"/>
          </a:xfrm>
          <a:prstGeom prst="rect">
            <a:avLst/>
          </a:prstGeom>
          <a:solidFill>
            <a:srgbClr val="D8E9D3"/>
          </a:solidFill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488">
              <a:spcBef>
                <a:spcPts val="555"/>
              </a:spcBef>
            </a:pPr>
            <a:r>
              <a:rPr spc="-10" dirty="0"/>
              <a:t>0.02</a:t>
            </a:r>
            <a:endParaRPr/>
          </a:p>
        </p:txBody>
      </p:sp>
      <p:grpSp>
        <p:nvGrpSpPr>
          <p:cNvPr id="59" name="object 59"/>
          <p:cNvGrpSpPr/>
          <p:nvPr/>
        </p:nvGrpSpPr>
        <p:grpSpPr>
          <a:xfrm>
            <a:off x="1731498" y="3977604"/>
            <a:ext cx="816610" cy="374650"/>
            <a:chOff x="2711881" y="7791922"/>
            <a:chExt cx="1633220" cy="749300"/>
          </a:xfrm>
        </p:grpSpPr>
        <p:sp>
          <p:nvSpPr>
            <p:cNvPr id="60" name="object 60"/>
            <p:cNvSpPr/>
            <p:nvPr/>
          </p:nvSpPr>
          <p:spPr>
            <a:xfrm>
              <a:off x="2716644" y="7796684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1623596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623596" y="0"/>
                  </a:lnTo>
                  <a:lnTo>
                    <a:pt x="1623596" y="739198"/>
                  </a:lnTo>
                  <a:close/>
                </a:path>
              </a:pathLst>
            </a:custGeom>
            <a:solidFill>
              <a:srgbClr val="D8E9D3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1" name="object 61"/>
            <p:cNvSpPr/>
            <p:nvPr/>
          </p:nvSpPr>
          <p:spPr>
            <a:xfrm>
              <a:off x="2716644" y="7796684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0" y="0"/>
                  </a:moveTo>
                  <a:lnTo>
                    <a:pt x="1623596" y="0"/>
                  </a:lnTo>
                  <a:lnTo>
                    <a:pt x="1623596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62" name="object 62"/>
          <p:cNvSpPr txBox="1"/>
          <p:nvPr/>
        </p:nvSpPr>
        <p:spPr>
          <a:xfrm>
            <a:off x="1736260" y="4031166"/>
            <a:ext cx="807085" cy="235001"/>
          </a:xfrm>
          <a:prstGeom prst="rect">
            <a:avLst/>
          </a:prstGeom>
          <a:solidFill>
            <a:srgbClr val="D8E9D3"/>
          </a:solidFill>
        </p:spPr>
        <p:txBody>
          <a:bodyPr vert="horz" wrap="square" lIns="0" tIns="19368" rIns="0" bIns="0" rtlCol="0">
            <a:spAutoFit/>
          </a:bodyPr>
          <a:lstStyle/>
          <a:p>
            <a:pPr marL="87948">
              <a:spcBef>
                <a:spcPts val="153"/>
              </a:spcBef>
            </a:pPr>
            <a:r>
              <a:rPr spc="-10" dirty="0"/>
              <a:t>0.01</a:t>
            </a:r>
            <a:endParaRPr/>
          </a:p>
        </p:txBody>
      </p:sp>
      <p:sp>
        <p:nvSpPr>
          <p:cNvPr id="63" name="object 63"/>
          <p:cNvSpPr txBox="1"/>
          <p:nvPr/>
        </p:nvSpPr>
        <p:spPr>
          <a:xfrm>
            <a:off x="1733879" y="4349584"/>
            <a:ext cx="811848" cy="179536"/>
          </a:xfrm>
          <a:prstGeom prst="rect">
            <a:avLst/>
          </a:prstGeom>
          <a:solidFill>
            <a:srgbClr val="D8E9D3"/>
          </a:solidFill>
          <a:ln w="9524">
            <a:solidFill>
              <a:srgbClr val="595959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0488">
              <a:lnSpc>
                <a:spcPts val="1410"/>
              </a:lnSpc>
            </a:pPr>
            <a:r>
              <a:rPr spc="-25" dirty="0"/>
              <a:t>…</a:t>
            </a:r>
            <a:endParaRPr/>
          </a:p>
        </p:txBody>
      </p:sp>
      <p:grpSp>
        <p:nvGrpSpPr>
          <p:cNvPr id="64" name="object 64"/>
          <p:cNvGrpSpPr/>
          <p:nvPr/>
        </p:nvGrpSpPr>
        <p:grpSpPr>
          <a:xfrm>
            <a:off x="1650979" y="796397"/>
            <a:ext cx="2710815" cy="3235008"/>
            <a:chOff x="2550844" y="1429507"/>
            <a:chExt cx="5421630" cy="6470015"/>
          </a:xfrm>
        </p:grpSpPr>
        <p:sp>
          <p:nvSpPr>
            <p:cNvPr id="65" name="object 65"/>
            <p:cNvSpPr/>
            <p:nvPr/>
          </p:nvSpPr>
          <p:spPr>
            <a:xfrm>
              <a:off x="2624319" y="6692061"/>
              <a:ext cx="5347970" cy="1193165"/>
            </a:xfrm>
            <a:custGeom>
              <a:avLst/>
              <a:gdLst/>
              <a:ahLst/>
              <a:cxnLst/>
              <a:rect l="l" t="t" r="r" b="b"/>
              <a:pathLst>
                <a:path w="5347970" h="1193165">
                  <a:moveTo>
                    <a:pt x="0" y="284299"/>
                  </a:moveTo>
                  <a:lnTo>
                    <a:pt x="3487792" y="284299"/>
                  </a:lnTo>
                  <a:lnTo>
                    <a:pt x="3487792" y="1192697"/>
                  </a:lnTo>
                  <a:lnTo>
                    <a:pt x="0" y="1192697"/>
                  </a:lnTo>
                  <a:lnTo>
                    <a:pt x="0" y="284299"/>
                  </a:lnTo>
                  <a:close/>
                </a:path>
                <a:path w="5347970" h="1193165">
                  <a:moveTo>
                    <a:pt x="3622717" y="0"/>
                  </a:moveTo>
                  <a:lnTo>
                    <a:pt x="5347864" y="0"/>
                  </a:lnTo>
                </a:path>
              </a:pathLst>
            </a:custGeom>
            <a:ln w="28574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66" name="object 6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103075" y="6630574"/>
              <a:ext cx="158249" cy="122974"/>
            </a:xfrm>
            <a:prstGeom prst="rect">
              <a:avLst/>
            </a:prstGeom>
          </p:spPr>
        </p:pic>
        <p:sp>
          <p:nvSpPr>
            <p:cNvPr id="67" name="object 67"/>
            <p:cNvSpPr/>
            <p:nvPr/>
          </p:nvSpPr>
          <p:spPr>
            <a:xfrm>
              <a:off x="2569894" y="1448557"/>
              <a:ext cx="1896745" cy="3604260"/>
            </a:xfrm>
            <a:custGeom>
              <a:avLst/>
              <a:gdLst/>
              <a:ahLst/>
              <a:cxnLst/>
              <a:rect l="l" t="t" r="r" b="b"/>
              <a:pathLst>
                <a:path w="1896745" h="3604260">
                  <a:moveTo>
                    <a:pt x="0" y="0"/>
                  </a:moveTo>
                  <a:lnTo>
                    <a:pt x="1896596" y="0"/>
                  </a:lnTo>
                  <a:lnTo>
                    <a:pt x="1896596" y="3604182"/>
                  </a:lnTo>
                  <a:lnTo>
                    <a:pt x="0" y="3604182"/>
                  </a:lnTo>
                  <a:lnTo>
                    <a:pt x="0" y="0"/>
                  </a:lnTo>
                  <a:close/>
                </a:path>
              </a:pathLst>
            </a:custGeom>
            <a:ln w="38099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68" name="object 68"/>
          <p:cNvSpPr txBox="1"/>
          <p:nvPr/>
        </p:nvSpPr>
        <p:spPr>
          <a:xfrm>
            <a:off x="4477560" y="2948212"/>
            <a:ext cx="3275965" cy="65274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b="1" i="1" spc="-13" dirty="0">
                <a:latin typeface="Lato"/>
                <a:cs typeface="Lato"/>
              </a:rPr>
              <a:t>random(-</a:t>
            </a:r>
            <a:r>
              <a:rPr b="1" i="1" spc="-5" dirty="0">
                <a:latin typeface="Lato"/>
                <a:cs typeface="Lato"/>
              </a:rPr>
              <a:t>weighted)</a:t>
            </a:r>
            <a:r>
              <a:rPr b="1" i="1" spc="-20" dirty="0">
                <a:latin typeface="Lato"/>
                <a:cs typeface="Lato"/>
              </a:rPr>
              <a:t> </a:t>
            </a:r>
            <a:r>
              <a:rPr b="1" i="1" spc="-10" dirty="0">
                <a:latin typeface="Lato"/>
                <a:cs typeface="Lato"/>
              </a:rPr>
              <a:t>sampling</a:t>
            </a:r>
            <a:r>
              <a:rPr spc="-10" dirty="0">
                <a:latin typeface="Lato"/>
                <a:cs typeface="Lato"/>
              </a:rPr>
              <a:t>:</a:t>
            </a:r>
            <a:r>
              <a:rPr spc="-73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select</a:t>
            </a:r>
            <a:r>
              <a:rPr spc="-73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a</a:t>
            </a:r>
            <a:r>
              <a:rPr spc="-73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token </a:t>
            </a:r>
            <a:r>
              <a:rPr dirty="0">
                <a:latin typeface="Lato"/>
                <a:cs typeface="Lato"/>
              </a:rPr>
              <a:t>using</a:t>
            </a:r>
            <a:r>
              <a:rPr spc="-7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a</a:t>
            </a:r>
            <a:r>
              <a:rPr spc="-68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random-</a:t>
            </a:r>
            <a:r>
              <a:rPr spc="-10" dirty="0">
                <a:latin typeface="Lato"/>
                <a:cs typeface="Lato"/>
              </a:rPr>
              <a:t>weighted</a:t>
            </a:r>
            <a:r>
              <a:rPr spc="-7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strategy</a:t>
            </a:r>
            <a:r>
              <a:rPr spc="-68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across </a:t>
            </a:r>
            <a:r>
              <a:rPr dirty="0">
                <a:latin typeface="Lato"/>
                <a:cs typeface="Lato"/>
              </a:rPr>
              <a:t>the</a:t>
            </a:r>
            <a:r>
              <a:rPr spc="-5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probabilities</a:t>
            </a:r>
            <a:r>
              <a:rPr spc="-53" dirty="0">
                <a:latin typeface="Lato"/>
                <a:cs typeface="Lato"/>
              </a:rPr>
              <a:t> </a:t>
            </a:r>
            <a:r>
              <a:rPr spc="-23" dirty="0">
                <a:latin typeface="Lato"/>
                <a:cs typeface="Lato"/>
              </a:rPr>
              <a:t>of</a:t>
            </a:r>
            <a:r>
              <a:rPr spc="-53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all</a:t>
            </a:r>
            <a:r>
              <a:rPr spc="-53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tokens.</a:t>
            </a:r>
            <a:endParaRPr>
              <a:latin typeface="Lato"/>
              <a:cs typeface="Lato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4477560" y="3801650"/>
            <a:ext cx="3253423" cy="437299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i="1" spc="-28" dirty="0">
                <a:latin typeface="Lato"/>
                <a:cs typeface="Lato"/>
              </a:rPr>
              <a:t>Here,</a:t>
            </a:r>
            <a:r>
              <a:rPr i="1" spc="-53" dirty="0">
                <a:latin typeface="Lato"/>
                <a:cs typeface="Lato"/>
              </a:rPr>
              <a:t> </a:t>
            </a:r>
            <a:r>
              <a:rPr i="1" spc="-25" dirty="0">
                <a:latin typeface="Lato"/>
                <a:cs typeface="Lato"/>
              </a:rPr>
              <a:t>there</a:t>
            </a:r>
            <a:r>
              <a:rPr i="1" spc="-48" dirty="0">
                <a:latin typeface="Lato"/>
                <a:cs typeface="Lato"/>
              </a:rPr>
              <a:t> </a:t>
            </a:r>
            <a:r>
              <a:rPr i="1" dirty="0">
                <a:latin typeface="Lato"/>
                <a:cs typeface="Lato"/>
              </a:rPr>
              <a:t>is</a:t>
            </a:r>
            <a:r>
              <a:rPr i="1" spc="-50" dirty="0">
                <a:latin typeface="Lato"/>
                <a:cs typeface="Lato"/>
              </a:rPr>
              <a:t> </a:t>
            </a:r>
            <a:r>
              <a:rPr i="1" dirty="0">
                <a:latin typeface="Lato"/>
                <a:cs typeface="Lato"/>
              </a:rPr>
              <a:t>a</a:t>
            </a:r>
            <a:r>
              <a:rPr i="1" spc="-48" dirty="0">
                <a:latin typeface="Lato"/>
                <a:cs typeface="Lato"/>
              </a:rPr>
              <a:t> </a:t>
            </a:r>
            <a:r>
              <a:rPr i="1" spc="-18" dirty="0">
                <a:latin typeface="Lato"/>
                <a:cs typeface="Lato"/>
              </a:rPr>
              <a:t>20%</a:t>
            </a:r>
            <a:r>
              <a:rPr i="1" spc="-48" dirty="0">
                <a:latin typeface="Lato"/>
                <a:cs typeface="Lato"/>
              </a:rPr>
              <a:t> </a:t>
            </a:r>
            <a:r>
              <a:rPr i="1" spc="-25" dirty="0">
                <a:latin typeface="Lato"/>
                <a:cs typeface="Lato"/>
              </a:rPr>
              <a:t>chance</a:t>
            </a:r>
            <a:r>
              <a:rPr i="1" spc="-50" dirty="0">
                <a:latin typeface="Lato"/>
                <a:cs typeface="Lato"/>
              </a:rPr>
              <a:t> </a:t>
            </a:r>
            <a:r>
              <a:rPr i="1" spc="-13" dirty="0">
                <a:latin typeface="Lato"/>
                <a:cs typeface="Lato"/>
              </a:rPr>
              <a:t>that</a:t>
            </a:r>
            <a:r>
              <a:rPr i="1" spc="-50" dirty="0">
                <a:latin typeface="Lato"/>
                <a:cs typeface="Lato"/>
              </a:rPr>
              <a:t> </a:t>
            </a:r>
            <a:r>
              <a:rPr i="1" spc="-48" dirty="0">
                <a:latin typeface="Lato"/>
                <a:cs typeface="Lato"/>
              </a:rPr>
              <a:t>‘cake’ </a:t>
            </a:r>
            <a:r>
              <a:rPr i="1" dirty="0">
                <a:latin typeface="Lato"/>
                <a:cs typeface="Lato"/>
              </a:rPr>
              <a:t>will</a:t>
            </a:r>
            <a:r>
              <a:rPr i="1" spc="-53" dirty="0">
                <a:latin typeface="Lato"/>
                <a:cs typeface="Lato"/>
              </a:rPr>
              <a:t> </a:t>
            </a:r>
            <a:r>
              <a:rPr i="1" spc="-13" dirty="0">
                <a:latin typeface="Lato"/>
                <a:cs typeface="Lato"/>
              </a:rPr>
              <a:t>be </a:t>
            </a:r>
            <a:r>
              <a:rPr i="1" spc="-20" dirty="0">
                <a:latin typeface="Lato"/>
                <a:cs typeface="Lato"/>
              </a:rPr>
              <a:t>selected,</a:t>
            </a:r>
            <a:r>
              <a:rPr i="1" spc="-63" dirty="0">
                <a:latin typeface="Lato"/>
                <a:cs typeface="Lato"/>
              </a:rPr>
              <a:t> </a:t>
            </a:r>
            <a:r>
              <a:rPr i="1" spc="-13" dirty="0">
                <a:latin typeface="Lato"/>
                <a:cs typeface="Lato"/>
              </a:rPr>
              <a:t>but</a:t>
            </a:r>
            <a:r>
              <a:rPr i="1" spc="-60" dirty="0">
                <a:latin typeface="Lato"/>
                <a:cs typeface="Lato"/>
              </a:rPr>
              <a:t> </a:t>
            </a:r>
            <a:r>
              <a:rPr i="1" spc="-13" dirty="0">
                <a:latin typeface="Lato"/>
                <a:cs typeface="Lato"/>
              </a:rPr>
              <a:t>‘banana’</a:t>
            </a:r>
            <a:r>
              <a:rPr i="1" spc="-60" dirty="0">
                <a:latin typeface="Lato"/>
                <a:cs typeface="Lato"/>
              </a:rPr>
              <a:t> </a:t>
            </a:r>
            <a:r>
              <a:rPr i="1" spc="-15" dirty="0">
                <a:latin typeface="Lato"/>
                <a:cs typeface="Lato"/>
              </a:rPr>
              <a:t>was</a:t>
            </a:r>
            <a:r>
              <a:rPr i="1" spc="-57" dirty="0">
                <a:latin typeface="Lato"/>
                <a:cs typeface="Lato"/>
              </a:rPr>
              <a:t> </a:t>
            </a:r>
            <a:r>
              <a:rPr i="1" spc="-5" dirty="0">
                <a:latin typeface="Lato"/>
                <a:cs typeface="Lato"/>
              </a:rPr>
              <a:t>actually</a:t>
            </a:r>
            <a:r>
              <a:rPr i="1" spc="-57" dirty="0">
                <a:latin typeface="Lato"/>
                <a:cs typeface="Lato"/>
              </a:rPr>
              <a:t> </a:t>
            </a:r>
            <a:r>
              <a:rPr i="1" spc="-5" dirty="0">
                <a:latin typeface="Lato"/>
                <a:cs typeface="Lato"/>
              </a:rPr>
              <a:t>selected.</a:t>
            </a:r>
            <a:endParaRPr>
              <a:latin typeface="Lato"/>
              <a:cs typeface="Lato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533769" y="816824"/>
            <a:ext cx="985838" cy="498855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600" spc="-5" dirty="0">
                <a:latin typeface="Lato"/>
                <a:cs typeface="Lato"/>
              </a:rPr>
              <a:t>Token probability</a:t>
            </a:r>
            <a:endParaRPr sz="1600">
              <a:latin typeface="Lato"/>
              <a:cs typeface="Lato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1913255" y="2589715"/>
            <a:ext cx="388303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b="1" spc="-10" dirty="0">
                <a:latin typeface="Lato"/>
                <a:cs typeface="Lato"/>
              </a:rPr>
              <a:t>prob</a:t>
            </a:r>
            <a:endParaRPr>
              <a:latin typeface="Lato"/>
              <a:cs typeface="Lato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2691718" y="2589715"/>
            <a:ext cx="42862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b="1" spc="-10" dirty="0">
                <a:latin typeface="Lato"/>
                <a:cs typeface="Lato"/>
              </a:rPr>
              <a:t>word</a:t>
            </a:r>
            <a:endParaRPr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3628" y="435248"/>
            <a:ext cx="8228871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Generative</a:t>
            </a:r>
            <a:r>
              <a:rPr spc="-155" dirty="0"/>
              <a:t> </a:t>
            </a:r>
            <a:r>
              <a:rPr spc="-10" dirty="0"/>
              <a:t>configuration</a:t>
            </a:r>
            <a:r>
              <a:rPr spc="-155" dirty="0"/>
              <a:t> </a:t>
            </a:r>
            <a:r>
              <a:rPr spc="-75" dirty="0"/>
              <a:t>-</a:t>
            </a:r>
            <a:r>
              <a:rPr spc="-155" dirty="0"/>
              <a:t> </a:t>
            </a:r>
            <a:r>
              <a:rPr spc="-18" dirty="0"/>
              <a:t>top-</a:t>
            </a:r>
            <a:r>
              <a:rPr spc="-15" dirty="0"/>
              <a:t>k</a:t>
            </a:r>
            <a:r>
              <a:rPr spc="-155" dirty="0"/>
              <a:t> </a:t>
            </a:r>
            <a:r>
              <a:rPr dirty="0"/>
              <a:t>and</a:t>
            </a:r>
            <a:r>
              <a:rPr spc="-155" dirty="0"/>
              <a:t> </a:t>
            </a:r>
            <a:r>
              <a:rPr spc="-30" dirty="0"/>
              <a:t>top-</a:t>
            </a:r>
            <a:r>
              <a:rPr spc="-25" dirty="0"/>
              <a:t>p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489401" y="1579086"/>
            <a:ext cx="195770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50" dirty="0">
                <a:latin typeface="Lato"/>
                <a:cs typeface="Lato"/>
              </a:rPr>
              <a:t>Top-</a:t>
            </a:r>
            <a:r>
              <a:rPr spc="-18" dirty="0">
                <a:latin typeface="Lato"/>
                <a:cs typeface="Lato"/>
              </a:rPr>
              <a:t>k</a:t>
            </a:r>
            <a:r>
              <a:rPr spc="-8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and</a:t>
            </a:r>
            <a:r>
              <a:rPr spc="-78" dirty="0">
                <a:latin typeface="Lato"/>
                <a:cs typeface="Lato"/>
              </a:rPr>
              <a:t> </a:t>
            </a:r>
            <a:r>
              <a:rPr spc="-18" dirty="0">
                <a:latin typeface="Lato"/>
                <a:cs typeface="Lato"/>
              </a:rPr>
              <a:t>top-</a:t>
            </a:r>
            <a:r>
              <a:rPr spc="-20" dirty="0">
                <a:latin typeface="Lato"/>
                <a:cs typeface="Lato"/>
              </a:rPr>
              <a:t>p</a:t>
            </a:r>
            <a:r>
              <a:rPr spc="-78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sampling</a:t>
            </a:r>
            <a:endParaRPr>
              <a:latin typeface="Lato"/>
              <a:cs typeface="Lato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746990" y="1073742"/>
            <a:ext cx="4205923" cy="3082290"/>
            <a:chOff x="3493980" y="2147483"/>
            <a:chExt cx="8411845" cy="6164580"/>
          </a:xfrm>
        </p:grpSpPr>
        <p:sp>
          <p:nvSpPr>
            <p:cNvPr id="5" name="object 5"/>
            <p:cNvSpPr/>
            <p:nvPr/>
          </p:nvSpPr>
          <p:spPr>
            <a:xfrm>
              <a:off x="3498743" y="2152245"/>
              <a:ext cx="8402320" cy="6155055"/>
            </a:xfrm>
            <a:custGeom>
              <a:avLst/>
              <a:gdLst/>
              <a:ahLst/>
              <a:cxnLst/>
              <a:rect l="l" t="t" r="r" b="b"/>
              <a:pathLst>
                <a:path w="8402320" h="6155055">
                  <a:moveTo>
                    <a:pt x="0" y="119464"/>
                  </a:moveTo>
                  <a:lnTo>
                    <a:pt x="9386" y="72963"/>
                  </a:lnTo>
                  <a:lnTo>
                    <a:pt x="34987" y="34989"/>
                  </a:lnTo>
                  <a:lnTo>
                    <a:pt x="72963" y="9387"/>
                  </a:lnTo>
                  <a:lnTo>
                    <a:pt x="119474" y="0"/>
                  </a:lnTo>
                  <a:lnTo>
                    <a:pt x="8282308" y="0"/>
                  </a:lnTo>
                  <a:lnTo>
                    <a:pt x="8328033" y="9093"/>
                  </a:lnTo>
                  <a:lnTo>
                    <a:pt x="8366783" y="34989"/>
                  </a:lnTo>
                  <a:lnTo>
                    <a:pt x="8392692" y="73747"/>
                  </a:lnTo>
                  <a:lnTo>
                    <a:pt x="8401783" y="119464"/>
                  </a:lnTo>
                  <a:lnTo>
                    <a:pt x="8401783" y="6035312"/>
                  </a:lnTo>
                  <a:lnTo>
                    <a:pt x="8392396" y="6081824"/>
                  </a:lnTo>
                  <a:lnTo>
                    <a:pt x="8366795" y="6119800"/>
                  </a:lnTo>
                  <a:lnTo>
                    <a:pt x="8328819" y="6145400"/>
                  </a:lnTo>
                  <a:lnTo>
                    <a:pt x="8282308" y="6154787"/>
                  </a:lnTo>
                  <a:lnTo>
                    <a:pt x="119474" y="6154787"/>
                  </a:lnTo>
                  <a:lnTo>
                    <a:pt x="72963" y="6145400"/>
                  </a:lnTo>
                  <a:lnTo>
                    <a:pt x="34987" y="6119800"/>
                  </a:lnTo>
                  <a:lnTo>
                    <a:pt x="9386" y="6081824"/>
                  </a:lnTo>
                  <a:lnTo>
                    <a:pt x="0" y="6035312"/>
                  </a:lnTo>
                  <a:lnTo>
                    <a:pt x="0" y="119464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8008034" y="2261920"/>
              <a:ext cx="3770629" cy="5909945"/>
            </a:xfrm>
            <a:custGeom>
              <a:avLst/>
              <a:gdLst/>
              <a:ahLst/>
              <a:cxnLst/>
              <a:rect l="l" t="t" r="r" b="b"/>
              <a:pathLst>
                <a:path w="3770629" h="5909945">
                  <a:moveTo>
                    <a:pt x="3697217" y="5909388"/>
                  </a:moveTo>
                  <a:lnTo>
                    <a:pt x="73174" y="5909388"/>
                  </a:lnTo>
                  <a:lnTo>
                    <a:pt x="44697" y="5903635"/>
                  </a:lnTo>
                  <a:lnTo>
                    <a:pt x="21437" y="5887950"/>
                  </a:lnTo>
                  <a:lnTo>
                    <a:pt x="5752" y="5864690"/>
                  </a:lnTo>
                  <a:lnTo>
                    <a:pt x="0" y="5836213"/>
                  </a:lnTo>
                  <a:lnTo>
                    <a:pt x="0" y="73182"/>
                  </a:lnTo>
                  <a:lnTo>
                    <a:pt x="5752" y="44696"/>
                  </a:lnTo>
                  <a:lnTo>
                    <a:pt x="21437" y="21434"/>
                  </a:lnTo>
                  <a:lnTo>
                    <a:pt x="44697" y="5751"/>
                  </a:lnTo>
                  <a:lnTo>
                    <a:pt x="73174" y="0"/>
                  </a:lnTo>
                  <a:lnTo>
                    <a:pt x="3697217" y="0"/>
                  </a:lnTo>
                  <a:lnTo>
                    <a:pt x="3737819" y="12295"/>
                  </a:lnTo>
                  <a:lnTo>
                    <a:pt x="3764826" y="45175"/>
                  </a:lnTo>
                  <a:lnTo>
                    <a:pt x="3770392" y="73182"/>
                  </a:lnTo>
                  <a:lnTo>
                    <a:pt x="3770392" y="5836213"/>
                  </a:lnTo>
                  <a:lnTo>
                    <a:pt x="3764640" y="5864690"/>
                  </a:lnTo>
                  <a:lnTo>
                    <a:pt x="3748954" y="5887950"/>
                  </a:lnTo>
                  <a:lnTo>
                    <a:pt x="3725694" y="5903635"/>
                  </a:lnTo>
                  <a:lnTo>
                    <a:pt x="3697217" y="590938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8008034" y="2261920"/>
              <a:ext cx="3770629" cy="5909945"/>
            </a:xfrm>
            <a:custGeom>
              <a:avLst/>
              <a:gdLst/>
              <a:ahLst/>
              <a:cxnLst/>
              <a:rect l="l" t="t" r="r" b="b"/>
              <a:pathLst>
                <a:path w="3770629" h="5909945">
                  <a:moveTo>
                    <a:pt x="0" y="73182"/>
                  </a:moveTo>
                  <a:lnTo>
                    <a:pt x="5752" y="44696"/>
                  </a:lnTo>
                  <a:lnTo>
                    <a:pt x="21437" y="21434"/>
                  </a:lnTo>
                  <a:lnTo>
                    <a:pt x="44697" y="5751"/>
                  </a:lnTo>
                  <a:lnTo>
                    <a:pt x="73174" y="0"/>
                  </a:lnTo>
                  <a:lnTo>
                    <a:pt x="3697217" y="0"/>
                  </a:lnTo>
                  <a:lnTo>
                    <a:pt x="3737819" y="12295"/>
                  </a:lnTo>
                  <a:lnTo>
                    <a:pt x="3764826" y="45175"/>
                  </a:lnTo>
                  <a:lnTo>
                    <a:pt x="3770392" y="73182"/>
                  </a:lnTo>
                  <a:lnTo>
                    <a:pt x="3770392" y="5836213"/>
                  </a:lnTo>
                  <a:lnTo>
                    <a:pt x="3764640" y="5864690"/>
                  </a:lnTo>
                  <a:lnTo>
                    <a:pt x="3748954" y="5887950"/>
                  </a:lnTo>
                  <a:lnTo>
                    <a:pt x="3725694" y="5903635"/>
                  </a:lnTo>
                  <a:lnTo>
                    <a:pt x="3697217" y="5909388"/>
                  </a:lnTo>
                  <a:lnTo>
                    <a:pt x="73174" y="5909388"/>
                  </a:lnTo>
                  <a:lnTo>
                    <a:pt x="44697" y="5903635"/>
                  </a:lnTo>
                  <a:lnTo>
                    <a:pt x="21437" y="5887950"/>
                  </a:lnTo>
                  <a:lnTo>
                    <a:pt x="5752" y="5864690"/>
                  </a:lnTo>
                  <a:lnTo>
                    <a:pt x="0" y="5836213"/>
                  </a:lnTo>
                  <a:lnTo>
                    <a:pt x="0" y="73182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" name="object 8"/>
            <p:cNvSpPr/>
            <p:nvPr/>
          </p:nvSpPr>
          <p:spPr>
            <a:xfrm>
              <a:off x="8253683" y="4607941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8253683" y="4607940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9056682" y="4517341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5"/>
                  </a:lnTo>
                  <a:lnTo>
                    <a:pt x="230422" y="24901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9056681" y="4517340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8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5326289" y="1971521"/>
            <a:ext cx="45212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25</a:t>
            </a:r>
            <a:endParaRPr sz="1200"/>
          </a:p>
        </p:txBody>
      </p:sp>
      <p:grpSp>
        <p:nvGrpSpPr>
          <p:cNvPr id="13" name="object 13"/>
          <p:cNvGrpSpPr/>
          <p:nvPr/>
        </p:nvGrpSpPr>
        <p:grpSpPr>
          <a:xfrm>
            <a:off x="4124460" y="2764163"/>
            <a:ext cx="1656398" cy="153035"/>
            <a:chOff x="8248920" y="5528326"/>
            <a:chExt cx="3312795" cy="306070"/>
          </a:xfrm>
        </p:grpSpPr>
        <p:sp>
          <p:nvSpPr>
            <p:cNvPr id="14" name="object 14"/>
            <p:cNvSpPr/>
            <p:nvPr/>
          </p:nvSpPr>
          <p:spPr>
            <a:xfrm>
              <a:off x="8253683" y="562368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8253683" y="562368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8447082" y="553308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5"/>
                  </a:lnTo>
                  <a:lnTo>
                    <a:pt x="230422" y="24901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8447082" y="553308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8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4065179" y="1796796"/>
            <a:ext cx="1789430" cy="881332"/>
          </a:xfrm>
          <a:prstGeom prst="rect">
            <a:avLst/>
          </a:prstGeom>
          <a:ln w="38099">
            <a:solidFill>
              <a:srgbClr val="FF00FF"/>
            </a:solidFill>
          </a:ln>
        </p:spPr>
        <p:txBody>
          <a:bodyPr vert="horz" wrap="square" lIns="0" tIns="1588" rIns="0" bIns="0" rtlCol="0">
            <a:spAutoFit/>
          </a:bodyPr>
          <a:lstStyle/>
          <a:p>
            <a:pPr>
              <a:spcBef>
                <a:spcPts val="13"/>
              </a:spcBef>
            </a:pPr>
            <a:endParaRPr sz="1200">
              <a:latin typeface="Times New Roman"/>
              <a:cs typeface="Times New Roman"/>
            </a:endParaRPr>
          </a:p>
          <a:p>
            <a:pPr marL="42545"/>
            <a:r>
              <a:rPr sz="1200" dirty="0">
                <a:latin typeface="Lato"/>
                <a:cs typeface="Lato"/>
              </a:rPr>
              <a:t>Sample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10" dirty="0">
                <a:latin typeface="Lato"/>
                <a:cs typeface="Lato"/>
              </a:rPr>
              <a:t>top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25" dirty="0">
                <a:latin typeface="Lato"/>
                <a:cs typeface="Lato"/>
              </a:rPr>
              <a:t>K</a:t>
            </a:r>
            <a:endParaRPr sz="1200">
              <a:latin typeface="Lato"/>
              <a:cs typeface="Lato"/>
            </a:endParaRPr>
          </a:p>
          <a:p>
            <a:pPr>
              <a:spcBef>
                <a:spcPts val="1118"/>
              </a:spcBef>
            </a:pPr>
            <a:endParaRPr sz="1200">
              <a:latin typeface="Lato"/>
              <a:cs typeface="Lato"/>
            </a:endParaRPr>
          </a:p>
          <a:p>
            <a:pPr marL="42545">
              <a:spcBef>
                <a:spcPts val="3"/>
              </a:spcBef>
            </a:pPr>
            <a:r>
              <a:rPr sz="1200" dirty="0">
                <a:latin typeface="Lato"/>
                <a:cs typeface="Lato"/>
              </a:rPr>
              <a:t>Sample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10" dirty="0">
                <a:latin typeface="Lato"/>
                <a:cs typeface="Lato"/>
              </a:rPr>
              <a:t>top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25" dirty="0">
                <a:latin typeface="Lato"/>
                <a:cs typeface="Lato"/>
              </a:rPr>
              <a:t>P</a:t>
            </a:r>
            <a:endParaRPr sz="1200">
              <a:latin typeface="Lato"/>
              <a:cs typeface="Lato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332714" y="2479395"/>
            <a:ext cx="44577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25" dirty="0"/>
              <a:t>1</a:t>
            </a:r>
            <a:endParaRPr sz="1200"/>
          </a:p>
        </p:txBody>
      </p:sp>
      <p:grpSp>
        <p:nvGrpSpPr>
          <p:cNvPr id="20" name="object 20"/>
          <p:cNvGrpSpPr/>
          <p:nvPr/>
        </p:nvGrpSpPr>
        <p:grpSpPr>
          <a:xfrm>
            <a:off x="1812915" y="1128613"/>
            <a:ext cx="2113280" cy="2959735"/>
            <a:chOff x="3625830" y="2257225"/>
            <a:chExt cx="4226560" cy="5919470"/>
          </a:xfrm>
        </p:grpSpPr>
        <p:sp>
          <p:nvSpPr>
            <p:cNvPr id="21" name="object 21"/>
            <p:cNvSpPr/>
            <p:nvPr/>
          </p:nvSpPr>
          <p:spPr>
            <a:xfrm>
              <a:off x="3630592" y="2261987"/>
              <a:ext cx="4217035" cy="5909945"/>
            </a:xfrm>
            <a:custGeom>
              <a:avLst/>
              <a:gdLst/>
              <a:ahLst/>
              <a:cxnLst/>
              <a:rect l="l" t="t" r="r" b="b"/>
              <a:pathLst>
                <a:path w="4217034" h="5909945">
                  <a:moveTo>
                    <a:pt x="4134941" y="5909395"/>
                  </a:moveTo>
                  <a:lnTo>
                    <a:pt x="81849" y="5909395"/>
                  </a:lnTo>
                  <a:lnTo>
                    <a:pt x="49992" y="5902962"/>
                  </a:lnTo>
                  <a:lnTo>
                    <a:pt x="23974" y="5885420"/>
                  </a:lnTo>
                  <a:lnTo>
                    <a:pt x="6432" y="5859403"/>
                  </a:lnTo>
                  <a:lnTo>
                    <a:pt x="0" y="5827545"/>
                  </a:lnTo>
                  <a:lnTo>
                    <a:pt x="0" y="81847"/>
                  </a:lnTo>
                  <a:lnTo>
                    <a:pt x="6432" y="49988"/>
                  </a:lnTo>
                  <a:lnTo>
                    <a:pt x="23974" y="23972"/>
                  </a:lnTo>
                  <a:lnTo>
                    <a:pt x="49992" y="6432"/>
                  </a:lnTo>
                  <a:lnTo>
                    <a:pt x="81849" y="0"/>
                  </a:lnTo>
                  <a:lnTo>
                    <a:pt x="4134941" y="0"/>
                  </a:lnTo>
                  <a:lnTo>
                    <a:pt x="4180349" y="13750"/>
                  </a:lnTo>
                  <a:lnTo>
                    <a:pt x="4210560" y="50525"/>
                  </a:lnTo>
                  <a:lnTo>
                    <a:pt x="4216791" y="81847"/>
                  </a:lnTo>
                  <a:lnTo>
                    <a:pt x="4216791" y="5827545"/>
                  </a:lnTo>
                  <a:lnTo>
                    <a:pt x="4210358" y="5859403"/>
                  </a:lnTo>
                  <a:lnTo>
                    <a:pt x="4192816" y="5885420"/>
                  </a:lnTo>
                  <a:lnTo>
                    <a:pt x="4166799" y="5902962"/>
                  </a:lnTo>
                  <a:lnTo>
                    <a:pt x="4134941" y="5909395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3630592" y="2261987"/>
              <a:ext cx="4217035" cy="5909945"/>
            </a:xfrm>
            <a:custGeom>
              <a:avLst/>
              <a:gdLst/>
              <a:ahLst/>
              <a:cxnLst/>
              <a:rect l="l" t="t" r="r" b="b"/>
              <a:pathLst>
                <a:path w="4217034" h="5909945">
                  <a:moveTo>
                    <a:pt x="0" y="81847"/>
                  </a:moveTo>
                  <a:lnTo>
                    <a:pt x="6432" y="49988"/>
                  </a:lnTo>
                  <a:lnTo>
                    <a:pt x="23974" y="23972"/>
                  </a:lnTo>
                  <a:lnTo>
                    <a:pt x="49992" y="6432"/>
                  </a:lnTo>
                  <a:lnTo>
                    <a:pt x="81849" y="0"/>
                  </a:lnTo>
                  <a:lnTo>
                    <a:pt x="4134941" y="0"/>
                  </a:lnTo>
                  <a:lnTo>
                    <a:pt x="4180349" y="13750"/>
                  </a:lnTo>
                  <a:lnTo>
                    <a:pt x="4210560" y="50525"/>
                  </a:lnTo>
                  <a:lnTo>
                    <a:pt x="4216791" y="81847"/>
                  </a:lnTo>
                  <a:lnTo>
                    <a:pt x="4216791" y="5827545"/>
                  </a:lnTo>
                  <a:lnTo>
                    <a:pt x="4210358" y="5859403"/>
                  </a:lnTo>
                  <a:lnTo>
                    <a:pt x="4192816" y="5885420"/>
                  </a:lnTo>
                  <a:lnTo>
                    <a:pt x="4166799" y="5902962"/>
                  </a:lnTo>
                  <a:lnTo>
                    <a:pt x="4134941" y="5909395"/>
                  </a:lnTo>
                  <a:lnTo>
                    <a:pt x="81849" y="5909395"/>
                  </a:lnTo>
                  <a:lnTo>
                    <a:pt x="49992" y="5902962"/>
                  </a:lnTo>
                  <a:lnTo>
                    <a:pt x="23974" y="5885420"/>
                  </a:lnTo>
                  <a:lnTo>
                    <a:pt x="6432" y="5859403"/>
                  </a:lnTo>
                  <a:lnTo>
                    <a:pt x="0" y="5827545"/>
                  </a:lnTo>
                  <a:lnTo>
                    <a:pt x="0" y="81847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1911419" y="1221020"/>
            <a:ext cx="1731327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dirty="0">
                <a:solidFill>
                  <a:srgbClr val="757575"/>
                </a:solidFill>
              </a:rPr>
              <a:t>Enter</a:t>
            </a:r>
            <a:r>
              <a:rPr sz="1200" spc="-38" dirty="0">
                <a:solidFill>
                  <a:srgbClr val="757575"/>
                </a:solidFill>
              </a:rPr>
              <a:t> </a:t>
            </a:r>
            <a:r>
              <a:rPr sz="1200" dirty="0">
                <a:solidFill>
                  <a:srgbClr val="757575"/>
                </a:solidFill>
              </a:rPr>
              <a:t>your</a:t>
            </a:r>
            <a:r>
              <a:rPr sz="1200" spc="-38" dirty="0">
                <a:solidFill>
                  <a:srgbClr val="757575"/>
                </a:solidFill>
              </a:rPr>
              <a:t> </a:t>
            </a:r>
            <a:r>
              <a:rPr sz="1200" dirty="0">
                <a:solidFill>
                  <a:srgbClr val="757575"/>
                </a:solidFill>
              </a:rPr>
              <a:t>prompt</a:t>
            </a:r>
            <a:r>
              <a:rPr sz="1200" spc="-35" dirty="0">
                <a:solidFill>
                  <a:srgbClr val="757575"/>
                </a:solidFill>
              </a:rPr>
              <a:t> </a:t>
            </a:r>
            <a:r>
              <a:rPr sz="1200" spc="-5" dirty="0">
                <a:solidFill>
                  <a:srgbClr val="757575"/>
                </a:solidFill>
              </a:rPr>
              <a:t>here…</a:t>
            </a:r>
            <a:endParaRPr sz="1200"/>
          </a:p>
        </p:txBody>
      </p:sp>
      <p:sp>
        <p:nvSpPr>
          <p:cNvPr id="24" name="object 24"/>
          <p:cNvSpPr/>
          <p:nvPr/>
        </p:nvSpPr>
        <p:spPr>
          <a:xfrm>
            <a:off x="5023715" y="3789168"/>
            <a:ext cx="763905" cy="214948"/>
          </a:xfrm>
          <a:custGeom>
            <a:avLst/>
            <a:gdLst/>
            <a:ahLst/>
            <a:cxnLst/>
            <a:rect l="l" t="t" r="r" b="b"/>
            <a:pathLst>
              <a:path w="1527809" h="429895">
                <a:moveTo>
                  <a:pt x="0" y="71599"/>
                </a:moveTo>
                <a:lnTo>
                  <a:pt x="5625" y="43727"/>
                </a:lnTo>
                <a:lnTo>
                  <a:pt x="20968" y="20968"/>
                </a:lnTo>
                <a:lnTo>
                  <a:pt x="43727" y="5625"/>
                </a:lnTo>
                <a:lnTo>
                  <a:pt x="71599" y="0"/>
                </a:lnTo>
                <a:lnTo>
                  <a:pt x="1455997" y="0"/>
                </a:lnTo>
                <a:lnTo>
                  <a:pt x="1495720" y="12033"/>
                </a:lnTo>
                <a:lnTo>
                  <a:pt x="1522143" y="44196"/>
                </a:lnTo>
                <a:lnTo>
                  <a:pt x="1527596" y="71599"/>
                </a:lnTo>
                <a:lnTo>
                  <a:pt x="1527596" y="357999"/>
                </a:lnTo>
                <a:lnTo>
                  <a:pt x="1521971" y="385871"/>
                </a:lnTo>
                <a:lnTo>
                  <a:pt x="1506628" y="408630"/>
                </a:lnTo>
                <a:lnTo>
                  <a:pt x="1483869" y="423973"/>
                </a:lnTo>
                <a:lnTo>
                  <a:pt x="1455997" y="429599"/>
                </a:lnTo>
                <a:lnTo>
                  <a:pt x="71599" y="429599"/>
                </a:lnTo>
                <a:lnTo>
                  <a:pt x="43727" y="423973"/>
                </a:lnTo>
                <a:lnTo>
                  <a:pt x="20968" y="408630"/>
                </a:lnTo>
                <a:lnTo>
                  <a:pt x="5625" y="385871"/>
                </a:lnTo>
                <a:lnTo>
                  <a:pt x="0" y="357999"/>
                </a:lnTo>
                <a:lnTo>
                  <a:pt x="0" y="71599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25" name="object 25"/>
          <p:cNvSpPr txBox="1"/>
          <p:nvPr/>
        </p:nvSpPr>
        <p:spPr>
          <a:xfrm>
            <a:off x="5162097" y="3793634"/>
            <a:ext cx="486410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spc="-5" dirty="0"/>
              <a:t>Submit</a:t>
            </a:r>
            <a:endParaRPr sz="1200"/>
          </a:p>
        </p:txBody>
      </p:sp>
      <p:grpSp>
        <p:nvGrpSpPr>
          <p:cNvPr id="26" name="object 26"/>
          <p:cNvGrpSpPr/>
          <p:nvPr/>
        </p:nvGrpSpPr>
        <p:grpSpPr>
          <a:xfrm>
            <a:off x="4124460" y="1500578"/>
            <a:ext cx="1656398" cy="2153285"/>
            <a:chOff x="8248920" y="3001156"/>
            <a:chExt cx="3312795" cy="4306570"/>
          </a:xfrm>
        </p:grpSpPr>
        <p:sp>
          <p:nvSpPr>
            <p:cNvPr id="27" name="object 27"/>
            <p:cNvSpPr/>
            <p:nvPr/>
          </p:nvSpPr>
          <p:spPr>
            <a:xfrm>
              <a:off x="8253683" y="7097111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8253683" y="7097110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10275879" y="7006511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1"/>
                  </a:lnTo>
                  <a:lnTo>
                    <a:pt x="230422" y="24890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10275878" y="7006510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7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8253683" y="309651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69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8253683" y="309651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69">
                  <a:moveTo>
                    <a:pt x="0" y="57599"/>
                  </a:move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11190277" y="300591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1"/>
                  </a:lnTo>
                  <a:lnTo>
                    <a:pt x="230422" y="24890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11190277" y="300591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7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35" name="object 35"/>
          <p:cNvSpPr txBox="1"/>
          <p:nvPr/>
        </p:nvSpPr>
        <p:spPr>
          <a:xfrm>
            <a:off x="4101679" y="3211979"/>
            <a:ext cx="874395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spc="-5" dirty="0">
                <a:latin typeface="Lato"/>
                <a:cs typeface="Lato"/>
              </a:rPr>
              <a:t>Temperature</a:t>
            </a:r>
            <a:endParaRPr sz="1200">
              <a:latin typeface="Lato"/>
              <a:cs typeface="Lato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5332714" y="3210444"/>
            <a:ext cx="446088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0.8</a:t>
            </a:r>
            <a:endParaRPr sz="1200"/>
          </a:p>
        </p:txBody>
      </p:sp>
      <p:sp>
        <p:nvSpPr>
          <p:cNvPr id="37" name="object 37"/>
          <p:cNvSpPr txBox="1"/>
          <p:nvPr/>
        </p:nvSpPr>
        <p:spPr>
          <a:xfrm>
            <a:off x="4101679" y="1211686"/>
            <a:ext cx="1094740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dirty="0">
                <a:latin typeface="Lato"/>
                <a:cs typeface="Lato"/>
              </a:rPr>
              <a:t>Max</a:t>
            </a:r>
            <a:r>
              <a:rPr sz="1200" spc="-75" dirty="0">
                <a:latin typeface="Lato"/>
                <a:cs typeface="Lato"/>
              </a:rPr>
              <a:t> </a:t>
            </a:r>
            <a:r>
              <a:rPr sz="1200" spc="-18" dirty="0">
                <a:latin typeface="Lato"/>
                <a:cs typeface="Lato"/>
              </a:rPr>
              <a:t>new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5" dirty="0">
                <a:latin typeface="Lato"/>
                <a:cs typeface="Lato"/>
              </a:rPr>
              <a:t>tokens</a:t>
            </a:r>
            <a:endParaRPr sz="1200">
              <a:latin typeface="Lato"/>
              <a:cs typeface="Lato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332714" y="1215808"/>
            <a:ext cx="44577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200</a:t>
            </a:r>
            <a:endParaRPr sz="1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4762" y="1964146"/>
            <a:ext cx="430213" cy="961073"/>
            <a:chOff x="-9524" y="3928291"/>
            <a:chExt cx="860425" cy="1922145"/>
          </a:xfrm>
        </p:grpSpPr>
        <p:sp>
          <p:nvSpPr>
            <p:cNvPr id="3" name="object 3"/>
            <p:cNvSpPr/>
            <p:nvPr/>
          </p:nvSpPr>
          <p:spPr>
            <a:xfrm>
              <a:off x="0" y="3937816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1902596"/>
                  </a:moveTo>
                  <a:lnTo>
                    <a:pt x="0" y="1902596"/>
                  </a:lnTo>
                  <a:lnTo>
                    <a:pt x="0" y="0"/>
                  </a:lnTo>
                  <a:lnTo>
                    <a:pt x="683521" y="0"/>
                  </a:ln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close/>
                </a:path>
              </a:pathLst>
            </a:custGeom>
            <a:solidFill>
              <a:srgbClr val="FFE1B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3937816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0"/>
                  </a:move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lnTo>
                    <a:pt x="0" y="1902596"/>
                  </a:lnTo>
                </a:path>
                <a:path w="841375" h="1903095">
                  <a:moveTo>
                    <a:pt x="0" y="0"/>
                  </a:moveTo>
                  <a:lnTo>
                    <a:pt x="683521" y="0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503978" y="2048971"/>
            <a:ext cx="382905" cy="653415"/>
            <a:chOff x="1007955" y="4097941"/>
            <a:chExt cx="765810" cy="1306830"/>
          </a:xfrm>
        </p:grpSpPr>
        <p:sp>
          <p:nvSpPr>
            <p:cNvPr id="6" name="object 6"/>
            <p:cNvSpPr/>
            <p:nvPr/>
          </p:nvSpPr>
          <p:spPr>
            <a:xfrm>
              <a:off x="1017480" y="4107466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1287597"/>
                  </a:move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close/>
                </a:path>
              </a:pathLst>
            </a:custGeom>
            <a:solidFill>
              <a:srgbClr val="CCE6C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1017480" y="4107466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0"/>
                  </a:move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close/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567063" y="2159663"/>
            <a:ext cx="266740" cy="432118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6350">
              <a:lnSpc>
                <a:spcPts val="1045"/>
              </a:lnSpc>
            </a:pPr>
            <a:r>
              <a:rPr sz="900" spc="-5" dirty="0"/>
              <a:t>Softmax</a:t>
            </a:r>
            <a:endParaRPr sz="900"/>
          </a:p>
          <a:p>
            <a:pPr marL="56832">
              <a:spcBef>
                <a:spcPts val="8"/>
              </a:spcBef>
            </a:pPr>
            <a:r>
              <a:rPr sz="900" spc="-5" dirty="0"/>
              <a:t>output</a:t>
            </a:r>
            <a:endParaRPr sz="900"/>
          </a:p>
        </p:txBody>
      </p:sp>
      <p:grpSp>
        <p:nvGrpSpPr>
          <p:cNvPr id="9" name="object 9"/>
          <p:cNvGrpSpPr/>
          <p:nvPr/>
        </p:nvGrpSpPr>
        <p:grpSpPr>
          <a:xfrm>
            <a:off x="-4763" y="586724"/>
            <a:ext cx="2989263" cy="3536315"/>
            <a:chOff x="-9525" y="1173447"/>
            <a:chExt cx="5978525" cy="7072630"/>
          </a:xfrm>
        </p:grpSpPr>
        <p:sp>
          <p:nvSpPr>
            <p:cNvPr id="10" name="object 10"/>
            <p:cNvSpPr/>
            <p:nvPr/>
          </p:nvSpPr>
          <p:spPr>
            <a:xfrm>
              <a:off x="0" y="2668919"/>
              <a:ext cx="2618740" cy="2082800"/>
            </a:xfrm>
            <a:custGeom>
              <a:avLst/>
              <a:gdLst/>
              <a:ahLst/>
              <a:cxnLst/>
              <a:rect l="l" t="t" r="r" b="b"/>
              <a:pathLst>
                <a:path w="2618740" h="2082800">
                  <a:moveTo>
                    <a:pt x="0" y="0"/>
                  </a:moveTo>
                  <a:lnTo>
                    <a:pt x="8379" y="0"/>
                  </a:lnTo>
                  <a:lnTo>
                    <a:pt x="8379" y="1110097"/>
                  </a:lnTo>
                  <a:lnTo>
                    <a:pt x="0" y="1110097"/>
                  </a:lnTo>
                </a:path>
                <a:path w="2618740" h="2082800">
                  <a:moveTo>
                    <a:pt x="1763878" y="2082346"/>
                  </a:moveTo>
                  <a:lnTo>
                    <a:pt x="2618569" y="2082346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09044" y="4710290"/>
              <a:ext cx="105499" cy="8197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173447"/>
              <a:ext cx="1205397" cy="7072185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4340241" y="2861544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0" y="0"/>
                  </a:moveTo>
                  <a:lnTo>
                    <a:pt x="1623596" y="0"/>
                  </a:lnTo>
                  <a:lnTo>
                    <a:pt x="1623596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2172502" y="1494953"/>
            <a:ext cx="80708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87948">
              <a:spcBef>
                <a:spcPts val="50"/>
              </a:spcBef>
            </a:pPr>
            <a:r>
              <a:rPr spc="-10" dirty="0"/>
              <a:t>cake</a:t>
            </a:r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2170121" y="1800371"/>
            <a:ext cx="811848" cy="286617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170">
              <a:spcBef>
                <a:spcPts val="555"/>
              </a:spcBef>
            </a:pPr>
            <a:r>
              <a:rPr spc="-5" dirty="0"/>
              <a:t>donut</a:t>
            </a:r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170121" y="2169971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17" name="object 17"/>
          <p:cNvSpPr txBox="1"/>
          <p:nvPr/>
        </p:nvSpPr>
        <p:spPr>
          <a:xfrm>
            <a:off x="2172502" y="2234153"/>
            <a:ext cx="80708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87948">
              <a:spcBef>
                <a:spcPts val="50"/>
              </a:spcBef>
            </a:pPr>
            <a:r>
              <a:rPr spc="-5" dirty="0"/>
              <a:t>banana</a:t>
            </a:r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170121" y="2539570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19" name="object 19"/>
          <p:cNvSpPr txBox="1"/>
          <p:nvPr/>
        </p:nvSpPr>
        <p:spPr>
          <a:xfrm>
            <a:off x="2172502" y="2603751"/>
            <a:ext cx="80708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87948">
              <a:spcBef>
                <a:spcPts val="50"/>
              </a:spcBef>
            </a:pPr>
            <a:r>
              <a:rPr spc="-5" dirty="0"/>
              <a:t>apple</a:t>
            </a:r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170121" y="2909169"/>
            <a:ext cx="811848" cy="286617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170">
              <a:spcBef>
                <a:spcPts val="555"/>
              </a:spcBef>
            </a:pPr>
            <a:r>
              <a:rPr spc="-25" dirty="0"/>
              <a:t>…</a:t>
            </a:r>
            <a:endParaRPr/>
          </a:p>
        </p:txBody>
      </p:sp>
      <p:grpSp>
        <p:nvGrpSpPr>
          <p:cNvPr id="21" name="object 21"/>
          <p:cNvGrpSpPr/>
          <p:nvPr/>
        </p:nvGrpSpPr>
        <p:grpSpPr>
          <a:xfrm>
            <a:off x="1355941" y="1428391"/>
            <a:ext cx="816610" cy="374650"/>
            <a:chOff x="2711881" y="2856781"/>
            <a:chExt cx="1633220" cy="749300"/>
          </a:xfrm>
        </p:grpSpPr>
        <p:sp>
          <p:nvSpPr>
            <p:cNvPr id="22" name="object 22"/>
            <p:cNvSpPr/>
            <p:nvPr/>
          </p:nvSpPr>
          <p:spPr>
            <a:xfrm>
              <a:off x="2716644" y="2861544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1623596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623596" y="0"/>
                  </a:lnTo>
                  <a:lnTo>
                    <a:pt x="1623596" y="739198"/>
                  </a:lnTo>
                  <a:close/>
                </a:path>
              </a:pathLst>
            </a:custGeom>
            <a:solidFill>
              <a:srgbClr val="D8E9D3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2716644" y="2861544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0" y="0"/>
                  </a:moveTo>
                  <a:lnTo>
                    <a:pt x="1623596" y="0"/>
                  </a:lnTo>
                  <a:lnTo>
                    <a:pt x="1623596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1360703" y="1433153"/>
            <a:ext cx="807085" cy="284052"/>
          </a:xfrm>
          <a:prstGeom prst="rect">
            <a:avLst/>
          </a:prstGeom>
          <a:solidFill>
            <a:srgbClr val="D8E9D3"/>
          </a:solidFill>
        </p:spPr>
        <p:txBody>
          <a:bodyPr vert="horz" wrap="square" lIns="0" tIns="67945" rIns="0" bIns="0" rtlCol="0">
            <a:spAutoFit/>
          </a:bodyPr>
          <a:lstStyle/>
          <a:p>
            <a:pPr marL="87948">
              <a:spcBef>
                <a:spcPts val="535"/>
              </a:spcBef>
            </a:pPr>
            <a:r>
              <a:rPr spc="-10" dirty="0"/>
              <a:t>0.20</a:t>
            </a:r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1358322" y="1800371"/>
            <a:ext cx="811848" cy="286617"/>
          </a:xfrm>
          <a:prstGeom prst="rect">
            <a:avLst/>
          </a:prstGeom>
          <a:solidFill>
            <a:srgbClr val="D8E9D3"/>
          </a:solidFill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488">
              <a:spcBef>
                <a:spcPts val="555"/>
              </a:spcBef>
            </a:pPr>
            <a:r>
              <a:rPr spc="-10" dirty="0"/>
              <a:t>0.10</a:t>
            </a:r>
            <a:endParaRPr/>
          </a:p>
        </p:txBody>
      </p:sp>
      <p:grpSp>
        <p:nvGrpSpPr>
          <p:cNvPr id="26" name="object 26"/>
          <p:cNvGrpSpPr/>
          <p:nvPr/>
        </p:nvGrpSpPr>
        <p:grpSpPr>
          <a:xfrm>
            <a:off x="1355941" y="2167589"/>
            <a:ext cx="816610" cy="374650"/>
            <a:chOff x="2711881" y="4335178"/>
            <a:chExt cx="1633220" cy="749300"/>
          </a:xfrm>
        </p:grpSpPr>
        <p:sp>
          <p:nvSpPr>
            <p:cNvPr id="27" name="object 27"/>
            <p:cNvSpPr/>
            <p:nvPr/>
          </p:nvSpPr>
          <p:spPr>
            <a:xfrm>
              <a:off x="2716644" y="4339941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1623596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623596" y="0"/>
                  </a:lnTo>
                  <a:lnTo>
                    <a:pt x="1623596" y="739198"/>
                  </a:lnTo>
                  <a:close/>
                </a:path>
              </a:pathLst>
            </a:custGeom>
            <a:solidFill>
              <a:srgbClr val="D8E9D3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2716644" y="4339941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0" y="0"/>
                  </a:moveTo>
                  <a:lnTo>
                    <a:pt x="1623596" y="0"/>
                  </a:lnTo>
                  <a:lnTo>
                    <a:pt x="1623596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1360703" y="2219402"/>
            <a:ext cx="807085" cy="236603"/>
          </a:xfrm>
          <a:prstGeom prst="rect">
            <a:avLst/>
          </a:prstGeom>
          <a:solidFill>
            <a:srgbClr val="D8E9D3"/>
          </a:solidFill>
        </p:spPr>
        <p:txBody>
          <a:bodyPr vert="horz" wrap="square" lIns="0" tIns="20955" rIns="0" bIns="0" rtlCol="0">
            <a:spAutoFit/>
          </a:bodyPr>
          <a:lstStyle/>
          <a:p>
            <a:pPr marL="87948">
              <a:spcBef>
                <a:spcPts val="165"/>
              </a:spcBef>
            </a:pPr>
            <a:r>
              <a:rPr spc="-10" dirty="0"/>
              <a:t>0.02</a:t>
            </a:r>
            <a:endParaRPr/>
          </a:p>
        </p:txBody>
      </p:sp>
      <p:grpSp>
        <p:nvGrpSpPr>
          <p:cNvPr id="30" name="object 30"/>
          <p:cNvGrpSpPr/>
          <p:nvPr/>
        </p:nvGrpSpPr>
        <p:grpSpPr>
          <a:xfrm>
            <a:off x="1355941" y="2537189"/>
            <a:ext cx="816610" cy="374650"/>
            <a:chOff x="2711881" y="5074377"/>
            <a:chExt cx="1633220" cy="749300"/>
          </a:xfrm>
        </p:grpSpPr>
        <p:sp>
          <p:nvSpPr>
            <p:cNvPr id="31" name="object 31"/>
            <p:cNvSpPr/>
            <p:nvPr/>
          </p:nvSpPr>
          <p:spPr>
            <a:xfrm>
              <a:off x="2716644" y="5079139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1623596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623596" y="0"/>
                  </a:lnTo>
                  <a:lnTo>
                    <a:pt x="1623596" y="739198"/>
                  </a:lnTo>
                  <a:close/>
                </a:path>
              </a:pathLst>
            </a:custGeom>
            <a:solidFill>
              <a:srgbClr val="D8E9D3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2716644" y="5079139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0" y="0"/>
                  </a:moveTo>
                  <a:lnTo>
                    <a:pt x="1623596" y="0"/>
                  </a:lnTo>
                  <a:lnTo>
                    <a:pt x="1623596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1360703" y="2619163"/>
            <a:ext cx="807085" cy="205184"/>
          </a:xfrm>
          <a:prstGeom prst="rect">
            <a:avLst/>
          </a:prstGeom>
          <a:solidFill>
            <a:srgbClr val="D8E9D3"/>
          </a:solidFill>
        </p:spPr>
        <p:txBody>
          <a:bodyPr vert="horz" wrap="square" lIns="0" tIns="0" rIns="0" bIns="0" rtlCol="0">
            <a:spAutoFit/>
          </a:bodyPr>
          <a:lstStyle/>
          <a:p>
            <a:pPr marL="87948">
              <a:lnSpc>
                <a:spcPts val="1608"/>
              </a:lnSpc>
            </a:pPr>
            <a:r>
              <a:rPr spc="-10" dirty="0"/>
              <a:t>0.01</a:t>
            </a:r>
            <a:endParaRPr/>
          </a:p>
        </p:txBody>
      </p:sp>
      <p:sp>
        <p:nvSpPr>
          <p:cNvPr id="34" name="object 34"/>
          <p:cNvSpPr txBox="1"/>
          <p:nvPr/>
        </p:nvSpPr>
        <p:spPr>
          <a:xfrm>
            <a:off x="1358322" y="2909169"/>
            <a:ext cx="811848" cy="286617"/>
          </a:xfrm>
          <a:prstGeom prst="rect">
            <a:avLst/>
          </a:prstGeom>
          <a:solidFill>
            <a:srgbClr val="D8E9D3"/>
          </a:solidFill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488">
              <a:spcBef>
                <a:spcPts val="555"/>
              </a:spcBef>
            </a:pPr>
            <a:r>
              <a:rPr spc="-25" dirty="0"/>
              <a:t>…</a:t>
            </a:r>
            <a:endParaRPr/>
          </a:p>
        </p:txBody>
      </p:sp>
      <p:sp>
        <p:nvSpPr>
          <p:cNvPr id="35" name="object 35"/>
          <p:cNvSpPr txBox="1">
            <a:spLocks noGrp="1"/>
          </p:cNvSpPr>
          <p:nvPr>
            <p:ph type="title"/>
          </p:nvPr>
        </p:nvSpPr>
        <p:spPr>
          <a:xfrm>
            <a:off x="301349" y="427829"/>
            <a:ext cx="7094036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Generative</a:t>
            </a:r>
            <a:r>
              <a:rPr spc="-165" dirty="0"/>
              <a:t> </a:t>
            </a:r>
            <a:r>
              <a:rPr spc="-28" dirty="0"/>
              <a:t>config</a:t>
            </a:r>
            <a:r>
              <a:rPr spc="-165" dirty="0"/>
              <a:t> </a:t>
            </a:r>
            <a:r>
              <a:rPr spc="-75" dirty="0"/>
              <a:t>-</a:t>
            </a:r>
            <a:r>
              <a:rPr spc="-163" dirty="0"/>
              <a:t> </a:t>
            </a:r>
            <a:r>
              <a:rPr spc="-18" dirty="0"/>
              <a:t>top-</a:t>
            </a:r>
            <a:r>
              <a:rPr spc="-15" dirty="0"/>
              <a:t>k</a:t>
            </a:r>
            <a:r>
              <a:rPr spc="-165" dirty="0"/>
              <a:t> </a:t>
            </a:r>
            <a:r>
              <a:rPr spc="-5" dirty="0"/>
              <a:t>sampling</a:t>
            </a:r>
          </a:p>
        </p:txBody>
      </p:sp>
      <p:grpSp>
        <p:nvGrpSpPr>
          <p:cNvPr id="36" name="object 36"/>
          <p:cNvGrpSpPr/>
          <p:nvPr/>
        </p:nvGrpSpPr>
        <p:grpSpPr>
          <a:xfrm>
            <a:off x="1238454" y="1351179"/>
            <a:ext cx="2747645" cy="1268095"/>
            <a:chOff x="2476907" y="2702357"/>
            <a:chExt cx="5495290" cy="2536190"/>
          </a:xfrm>
        </p:grpSpPr>
        <p:sp>
          <p:nvSpPr>
            <p:cNvPr id="37" name="object 37"/>
            <p:cNvSpPr/>
            <p:nvPr/>
          </p:nvSpPr>
          <p:spPr>
            <a:xfrm>
              <a:off x="2587794" y="3516143"/>
              <a:ext cx="5384800" cy="908685"/>
            </a:xfrm>
            <a:custGeom>
              <a:avLst/>
              <a:gdLst/>
              <a:ahLst/>
              <a:cxnLst/>
              <a:rect l="l" t="t" r="r" b="b"/>
              <a:pathLst>
                <a:path w="5384800" h="908685">
                  <a:moveTo>
                    <a:pt x="0" y="0"/>
                  </a:moveTo>
                  <a:lnTo>
                    <a:pt x="3487792" y="0"/>
                  </a:lnTo>
                  <a:lnTo>
                    <a:pt x="3487792" y="908373"/>
                  </a:lnTo>
                  <a:lnTo>
                    <a:pt x="0" y="908373"/>
                  </a:lnTo>
                  <a:lnTo>
                    <a:pt x="0" y="0"/>
                  </a:lnTo>
                  <a:close/>
                </a:path>
                <a:path w="5384800" h="908685">
                  <a:moveTo>
                    <a:pt x="3659242" y="148399"/>
                  </a:moveTo>
                  <a:lnTo>
                    <a:pt x="5384389" y="148399"/>
                  </a:lnTo>
                </a:path>
              </a:pathLst>
            </a:custGeom>
            <a:ln w="28574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38" name="object 3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103075" y="3603055"/>
              <a:ext cx="158249" cy="122949"/>
            </a:xfrm>
            <a:prstGeom prst="rect">
              <a:avLst/>
            </a:prstGeom>
          </p:spPr>
        </p:pic>
        <p:sp>
          <p:nvSpPr>
            <p:cNvPr id="39" name="object 39"/>
            <p:cNvSpPr/>
            <p:nvPr/>
          </p:nvSpPr>
          <p:spPr>
            <a:xfrm>
              <a:off x="2491195" y="2716644"/>
              <a:ext cx="3681095" cy="2507615"/>
            </a:xfrm>
            <a:custGeom>
              <a:avLst/>
              <a:gdLst/>
              <a:ahLst/>
              <a:cxnLst/>
              <a:rect l="l" t="t" r="r" b="b"/>
              <a:pathLst>
                <a:path w="3681095" h="2507615">
                  <a:moveTo>
                    <a:pt x="0" y="0"/>
                  </a:moveTo>
                  <a:lnTo>
                    <a:pt x="3680992" y="0"/>
                  </a:lnTo>
                  <a:lnTo>
                    <a:pt x="3680992" y="2507394"/>
                  </a:lnTo>
                  <a:lnTo>
                    <a:pt x="0" y="2507394"/>
                  </a:lnTo>
                  <a:lnTo>
                    <a:pt x="0" y="0"/>
                  </a:lnTo>
                  <a:close/>
                </a:path>
              </a:pathLst>
            </a:custGeom>
            <a:ln w="28574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40" name="object 40"/>
          <p:cNvSpPr txBox="1"/>
          <p:nvPr/>
        </p:nvSpPr>
        <p:spPr>
          <a:xfrm>
            <a:off x="4102003" y="1487846"/>
            <a:ext cx="3071813" cy="65274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b="1" i="1" spc="-18" dirty="0">
                <a:latin typeface="Lato"/>
                <a:cs typeface="Lato"/>
              </a:rPr>
              <a:t>top-</a:t>
            </a:r>
            <a:r>
              <a:rPr b="1" i="1" spc="-10" dirty="0">
                <a:latin typeface="Lato"/>
                <a:cs typeface="Lato"/>
              </a:rPr>
              <a:t>k</a:t>
            </a:r>
            <a:r>
              <a:rPr spc="-10" dirty="0">
                <a:latin typeface="Lato"/>
                <a:cs typeface="Lato"/>
              </a:rPr>
              <a:t>:</a:t>
            </a:r>
            <a:r>
              <a:rPr spc="-8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select</a:t>
            </a:r>
            <a:r>
              <a:rPr spc="-8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an</a:t>
            </a:r>
            <a:r>
              <a:rPr spc="-8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output</a:t>
            </a:r>
            <a:r>
              <a:rPr spc="-8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from</a:t>
            </a:r>
            <a:r>
              <a:rPr spc="-8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the</a:t>
            </a:r>
            <a:r>
              <a:rPr spc="-85" dirty="0">
                <a:latin typeface="Lato"/>
                <a:cs typeface="Lato"/>
              </a:rPr>
              <a:t> </a:t>
            </a:r>
            <a:r>
              <a:rPr spc="-10" dirty="0">
                <a:latin typeface="Lato"/>
                <a:cs typeface="Lato"/>
              </a:rPr>
              <a:t>top-</a:t>
            </a:r>
            <a:r>
              <a:rPr spc="-25" dirty="0">
                <a:latin typeface="Lato"/>
                <a:cs typeface="Lato"/>
              </a:rPr>
              <a:t>k </a:t>
            </a:r>
            <a:r>
              <a:rPr dirty="0">
                <a:latin typeface="Lato"/>
                <a:cs typeface="Lato"/>
              </a:rPr>
              <a:t>results</a:t>
            </a:r>
            <a:r>
              <a:rPr spc="-4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after</a:t>
            </a:r>
            <a:r>
              <a:rPr spc="-4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applying</a:t>
            </a:r>
            <a:r>
              <a:rPr spc="-40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random-weighted </a:t>
            </a:r>
            <a:r>
              <a:rPr dirty="0">
                <a:latin typeface="Lato"/>
                <a:cs typeface="Lato"/>
              </a:rPr>
              <a:t>strategy</a:t>
            </a:r>
            <a:r>
              <a:rPr spc="-8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using</a:t>
            </a:r>
            <a:r>
              <a:rPr spc="-78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the</a:t>
            </a:r>
            <a:r>
              <a:rPr spc="-78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probabilities</a:t>
            </a:r>
            <a:endParaRPr>
              <a:latin typeface="Lato"/>
              <a:cs typeface="Lato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3170231" y="2245473"/>
            <a:ext cx="366713" cy="268022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700" i="1" spc="-13" dirty="0">
                <a:solidFill>
                  <a:srgbClr val="FF00FF"/>
                </a:solidFill>
                <a:latin typeface="Lato"/>
                <a:cs typeface="Lato"/>
              </a:rPr>
              <a:t>k=3</a:t>
            </a:r>
            <a:endParaRPr sz="1700">
              <a:latin typeface="Lato"/>
              <a:cs typeface="Lato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572464" y="1136475"/>
            <a:ext cx="388303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b="1" spc="-10" dirty="0">
                <a:latin typeface="Lato"/>
                <a:cs typeface="Lato"/>
              </a:rPr>
              <a:t>prob</a:t>
            </a:r>
            <a:endParaRPr>
              <a:latin typeface="Lato"/>
              <a:cs typeface="Lato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2350932" y="1136475"/>
            <a:ext cx="42862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b="1" spc="-10" dirty="0">
                <a:latin typeface="Lato"/>
                <a:cs typeface="Lato"/>
              </a:rPr>
              <a:t>word</a:t>
            </a:r>
            <a:endParaRPr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4762" y="1964146"/>
            <a:ext cx="430213" cy="961073"/>
            <a:chOff x="-9524" y="3928291"/>
            <a:chExt cx="860425" cy="1922145"/>
          </a:xfrm>
        </p:grpSpPr>
        <p:sp>
          <p:nvSpPr>
            <p:cNvPr id="3" name="object 3"/>
            <p:cNvSpPr/>
            <p:nvPr/>
          </p:nvSpPr>
          <p:spPr>
            <a:xfrm>
              <a:off x="0" y="3937816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1902596"/>
                  </a:moveTo>
                  <a:lnTo>
                    <a:pt x="0" y="1902596"/>
                  </a:lnTo>
                  <a:lnTo>
                    <a:pt x="0" y="0"/>
                  </a:lnTo>
                  <a:lnTo>
                    <a:pt x="683521" y="0"/>
                  </a:ln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close/>
                </a:path>
              </a:pathLst>
            </a:custGeom>
            <a:solidFill>
              <a:srgbClr val="FFE1B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3937816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0"/>
                  </a:move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lnTo>
                    <a:pt x="0" y="1902596"/>
                  </a:lnTo>
                </a:path>
                <a:path w="841375" h="1903095">
                  <a:moveTo>
                    <a:pt x="0" y="0"/>
                  </a:moveTo>
                  <a:lnTo>
                    <a:pt x="683521" y="0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503978" y="2048971"/>
            <a:ext cx="382905" cy="653415"/>
            <a:chOff x="1007955" y="4097941"/>
            <a:chExt cx="765810" cy="1306830"/>
          </a:xfrm>
        </p:grpSpPr>
        <p:sp>
          <p:nvSpPr>
            <p:cNvPr id="6" name="object 6"/>
            <p:cNvSpPr/>
            <p:nvPr/>
          </p:nvSpPr>
          <p:spPr>
            <a:xfrm>
              <a:off x="1017480" y="4107466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1287597"/>
                  </a:move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close/>
                </a:path>
              </a:pathLst>
            </a:custGeom>
            <a:solidFill>
              <a:srgbClr val="CCE6C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1017480" y="4107466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0"/>
                  </a:move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close/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567063" y="2159663"/>
            <a:ext cx="266740" cy="432118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6350">
              <a:lnSpc>
                <a:spcPts val="1045"/>
              </a:lnSpc>
            </a:pPr>
            <a:r>
              <a:rPr sz="900" spc="-5" dirty="0"/>
              <a:t>Softmax</a:t>
            </a:r>
            <a:endParaRPr sz="900"/>
          </a:p>
          <a:p>
            <a:pPr marL="56832">
              <a:spcBef>
                <a:spcPts val="8"/>
              </a:spcBef>
            </a:pPr>
            <a:r>
              <a:rPr sz="900" spc="-5" dirty="0"/>
              <a:t>output</a:t>
            </a:r>
            <a:endParaRPr sz="900"/>
          </a:p>
        </p:txBody>
      </p:sp>
      <p:grpSp>
        <p:nvGrpSpPr>
          <p:cNvPr id="9" name="object 9"/>
          <p:cNvGrpSpPr/>
          <p:nvPr/>
        </p:nvGrpSpPr>
        <p:grpSpPr>
          <a:xfrm>
            <a:off x="-4763" y="586724"/>
            <a:ext cx="1362075" cy="3536315"/>
            <a:chOff x="-9525" y="1173447"/>
            <a:chExt cx="2724150" cy="7072630"/>
          </a:xfrm>
        </p:grpSpPr>
        <p:sp>
          <p:nvSpPr>
            <p:cNvPr id="10" name="object 10"/>
            <p:cNvSpPr/>
            <p:nvPr/>
          </p:nvSpPr>
          <p:spPr>
            <a:xfrm>
              <a:off x="0" y="2668919"/>
              <a:ext cx="2618740" cy="2082800"/>
            </a:xfrm>
            <a:custGeom>
              <a:avLst/>
              <a:gdLst/>
              <a:ahLst/>
              <a:cxnLst/>
              <a:rect l="l" t="t" r="r" b="b"/>
              <a:pathLst>
                <a:path w="2618740" h="2082800">
                  <a:moveTo>
                    <a:pt x="0" y="0"/>
                  </a:moveTo>
                  <a:lnTo>
                    <a:pt x="8379" y="0"/>
                  </a:lnTo>
                  <a:lnTo>
                    <a:pt x="8379" y="1110097"/>
                  </a:lnTo>
                  <a:lnTo>
                    <a:pt x="0" y="1110097"/>
                  </a:lnTo>
                </a:path>
                <a:path w="2618740" h="2082800">
                  <a:moveTo>
                    <a:pt x="1763878" y="2082346"/>
                  </a:moveTo>
                  <a:lnTo>
                    <a:pt x="2618569" y="2082346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09044" y="4710290"/>
              <a:ext cx="105499" cy="8197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173447"/>
              <a:ext cx="1205397" cy="7072185"/>
            </a:xfrm>
            <a:prstGeom prst="rect">
              <a:avLst/>
            </a:prstGeom>
          </p:spPr>
        </p:pic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301348" y="408597"/>
            <a:ext cx="7085871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Generative</a:t>
            </a:r>
            <a:r>
              <a:rPr spc="-165" dirty="0"/>
              <a:t> </a:t>
            </a:r>
            <a:r>
              <a:rPr spc="-28" dirty="0"/>
              <a:t>config</a:t>
            </a:r>
            <a:r>
              <a:rPr spc="-165" dirty="0"/>
              <a:t> </a:t>
            </a:r>
            <a:r>
              <a:rPr spc="-75" dirty="0"/>
              <a:t>-</a:t>
            </a:r>
            <a:r>
              <a:rPr spc="-165" dirty="0"/>
              <a:t> </a:t>
            </a:r>
            <a:r>
              <a:rPr spc="-30" dirty="0"/>
              <a:t>top-</a:t>
            </a:r>
            <a:r>
              <a:rPr spc="-33" dirty="0"/>
              <a:t>p</a:t>
            </a:r>
            <a:r>
              <a:rPr spc="-165" dirty="0"/>
              <a:t> </a:t>
            </a:r>
            <a:r>
              <a:rPr spc="-5" dirty="0"/>
              <a:t>sampling</a:t>
            </a:r>
          </a:p>
        </p:txBody>
      </p:sp>
      <p:sp>
        <p:nvSpPr>
          <p:cNvPr id="14" name="object 14"/>
          <p:cNvSpPr txBox="1"/>
          <p:nvPr/>
        </p:nvSpPr>
        <p:spPr>
          <a:xfrm>
            <a:off x="4073156" y="1507797"/>
            <a:ext cx="2755583" cy="147348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0795" marR="2540">
              <a:spcBef>
                <a:spcPts val="50"/>
              </a:spcBef>
            </a:pPr>
            <a:r>
              <a:rPr b="1" i="1" spc="-23" dirty="0">
                <a:latin typeface="Lato"/>
                <a:cs typeface="Lato"/>
              </a:rPr>
              <a:t>top-</a:t>
            </a:r>
            <a:r>
              <a:rPr b="1" i="1" spc="-18" dirty="0">
                <a:latin typeface="Lato"/>
                <a:cs typeface="Lato"/>
              </a:rPr>
              <a:t>p</a:t>
            </a:r>
            <a:r>
              <a:rPr spc="-18" dirty="0">
                <a:latin typeface="Lato"/>
                <a:cs typeface="Lato"/>
              </a:rPr>
              <a:t>:</a:t>
            </a:r>
            <a:r>
              <a:rPr spc="-8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select</a:t>
            </a:r>
            <a:r>
              <a:rPr spc="-8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an</a:t>
            </a:r>
            <a:r>
              <a:rPr spc="-8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output</a:t>
            </a:r>
            <a:r>
              <a:rPr spc="-8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using</a:t>
            </a:r>
            <a:r>
              <a:rPr spc="-85" dirty="0">
                <a:latin typeface="Lato"/>
                <a:cs typeface="Lato"/>
              </a:rPr>
              <a:t> </a:t>
            </a:r>
            <a:r>
              <a:rPr spc="-13" dirty="0">
                <a:latin typeface="Lato"/>
                <a:cs typeface="Lato"/>
              </a:rPr>
              <a:t>the </a:t>
            </a:r>
            <a:r>
              <a:rPr spc="-5" dirty="0">
                <a:latin typeface="Lato"/>
                <a:cs typeface="Lato"/>
              </a:rPr>
              <a:t>random-</a:t>
            </a:r>
            <a:r>
              <a:rPr spc="-10" dirty="0">
                <a:latin typeface="Lato"/>
                <a:cs typeface="Lato"/>
              </a:rPr>
              <a:t>weighted</a:t>
            </a:r>
            <a:r>
              <a:rPr spc="-68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strategy</a:t>
            </a:r>
            <a:r>
              <a:rPr spc="-65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with</a:t>
            </a:r>
            <a:r>
              <a:rPr spc="-68" dirty="0">
                <a:latin typeface="Lato"/>
                <a:cs typeface="Lato"/>
              </a:rPr>
              <a:t> </a:t>
            </a:r>
            <a:r>
              <a:rPr spc="-13" dirty="0">
                <a:latin typeface="Lato"/>
                <a:cs typeface="Lato"/>
              </a:rPr>
              <a:t>the </a:t>
            </a:r>
            <a:r>
              <a:rPr dirty="0">
                <a:latin typeface="Lato"/>
                <a:cs typeface="Lato"/>
              </a:rPr>
              <a:t>top-</a:t>
            </a:r>
            <a:r>
              <a:rPr spc="-15" dirty="0">
                <a:latin typeface="Lato"/>
                <a:cs typeface="Lato"/>
              </a:rPr>
              <a:t>ranked</a:t>
            </a:r>
            <a:r>
              <a:rPr spc="-40" dirty="0">
                <a:latin typeface="Lato"/>
                <a:cs typeface="Lato"/>
              </a:rPr>
              <a:t> </a:t>
            </a:r>
            <a:r>
              <a:rPr spc="-13" dirty="0">
                <a:latin typeface="Lato"/>
                <a:cs typeface="Lato"/>
              </a:rPr>
              <a:t>consecutive</a:t>
            </a:r>
            <a:r>
              <a:rPr spc="-38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results</a:t>
            </a:r>
            <a:r>
              <a:rPr spc="-40" dirty="0">
                <a:latin typeface="Lato"/>
                <a:cs typeface="Lato"/>
              </a:rPr>
              <a:t> </a:t>
            </a:r>
            <a:r>
              <a:rPr spc="-13" dirty="0">
                <a:latin typeface="Lato"/>
                <a:cs typeface="Lato"/>
              </a:rPr>
              <a:t>by </a:t>
            </a:r>
            <a:r>
              <a:rPr dirty="0">
                <a:latin typeface="Lato"/>
                <a:cs typeface="Lato"/>
              </a:rPr>
              <a:t>probability</a:t>
            </a:r>
            <a:r>
              <a:rPr spc="-73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and</a:t>
            </a:r>
            <a:r>
              <a:rPr spc="-7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with</a:t>
            </a:r>
            <a:r>
              <a:rPr spc="-7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a</a:t>
            </a:r>
            <a:r>
              <a:rPr spc="-70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cumulative </a:t>
            </a:r>
            <a:r>
              <a:rPr dirty="0">
                <a:latin typeface="Lato"/>
                <a:cs typeface="Lato"/>
              </a:rPr>
              <a:t>probability</a:t>
            </a:r>
            <a:r>
              <a:rPr spc="-55" dirty="0">
                <a:latin typeface="Lato"/>
                <a:cs typeface="Lato"/>
              </a:rPr>
              <a:t> </a:t>
            </a:r>
            <a:r>
              <a:rPr spc="-13" dirty="0">
                <a:latin typeface="Lato"/>
                <a:cs typeface="Lato"/>
              </a:rPr>
              <a:t>&lt;=</a:t>
            </a:r>
            <a:r>
              <a:rPr spc="-53" dirty="0">
                <a:latin typeface="Lato"/>
                <a:cs typeface="Lato"/>
              </a:rPr>
              <a:t> </a:t>
            </a:r>
            <a:r>
              <a:rPr i="1" spc="-13" dirty="0">
                <a:latin typeface="Lato"/>
                <a:cs typeface="Lato"/>
              </a:rPr>
              <a:t>p</a:t>
            </a:r>
            <a:r>
              <a:rPr spc="-13" dirty="0">
                <a:latin typeface="Lato"/>
                <a:cs typeface="Lato"/>
              </a:rPr>
              <a:t>.</a:t>
            </a:r>
            <a:endParaRPr>
              <a:latin typeface="Lato"/>
              <a:cs typeface="Lato"/>
            </a:endParaRPr>
          </a:p>
          <a:p>
            <a:pPr marL="6350">
              <a:spcBef>
                <a:spcPts val="953"/>
              </a:spcBef>
            </a:pPr>
            <a:r>
              <a:rPr sz="1700" i="1" dirty="0">
                <a:solidFill>
                  <a:srgbClr val="FF00FF"/>
                </a:solidFill>
                <a:latin typeface="Lato"/>
                <a:cs typeface="Lato"/>
              </a:rPr>
              <a:t>p</a:t>
            </a:r>
            <a:r>
              <a:rPr sz="1700" i="1" spc="-90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700" i="1" dirty="0">
                <a:solidFill>
                  <a:srgbClr val="FF00FF"/>
                </a:solidFill>
                <a:latin typeface="Lato"/>
                <a:cs typeface="Lato"/>
              </a:rPr>
              <a:t>=</a:t>
            </a:r>
            <a:r>
              <a:rPr sz="1700" i="1" spc="-88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700" i="1" spc="-10" dirty="0">
                <a:solidFill>
                  <a:srgbClr val="FF00FF"/>
                </a:solidFill>
                <a:latin typeface="Lato"/>
                <a:cs typeface="Lato"/>
              </a:rPr>
              <a:t>0.30</a:t>
            </a:r>
            <a:endParaRPr sz="1700">
              <a:latin typeface="Lato"/>
              <a:cs typeface="Lato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170121" y="1430772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16" name="object 16"/>
          <p:cNvSpPr txBox="1"/>
          <p:nvPr/>
        </p:nvSpPr>
        <p:spPr>
          <a:xfrm>
            <a:off x="2172502" y="1494953"/>
            <a:ext cx="80708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87948">
              <a:spcBef>
                <a:spcPts val="50"/>
              </a:spcBef>
            </a:pPr>
            <a:r>
              <a:rPr spc="-10" dirty="0"/>
              <a:t>cake</a:t>
            </a:r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170121" y="1800371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18" name="object 18"/>
          <p:cNvSpPr txBox="1"/>
          <p:nvPr/>
        </p:nvSpPr>
        <p:spPr>
          <a:xfrm>
            <a:off x="2172502" y="1864551"/>
            <a:ext cx="80708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87948">
              <a:spcBef>
                <a:spcPts val="50"/>
              </a:spcBef>
            </a:pPr>
            <a:r>
              <a:rPr spc="-5" dirty="0"/>
              <a:t>donut</a:t>
            </a:r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170121" y="2169971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20" name="object 20"/>
          <p:cNvSpPr txBox="1"/>
          <p:nvPr/>
        </p:nvSpPr>
        <p:spPr>
          <a:xfrm>
            <a:off x="2172502" y="2234153"/>
            <a:ext cx="80708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87948">
              <a:spcBef>
                <a:spcPts val="50"/>
              </a:spcBef>
            </a:pPr>
            <a:r>
              <a:rPr spc="-5" dirty="0"/>
              <a:t>banana</a:t>
            </a:r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2170121" y="2539570"/>
            <a:ext cx="811848" cy="286617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170">
              <a:spcBef>
                <a:spcPts val="555"/>
              </a:spcBef>
            </a:pPr>
            <a:r>
              <a:rPr spc="-5" dirty="0"/>
              <a:t>apple</a:t>
            </a:r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2170121" y="2909169"/>
            <a:ext cx="811848" cy="286617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170">
              <a:spcBef>
                <a:spcPts val="555"/>
              </a:spcBef>
            </a:pPr>
            <a:r>
              <a:rPr spc="-25" dirty="0"/>
              <a:t>…</a:t>
            </a:r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58322" y="1430772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24" name="object 24"/>
          <p:cNvSpPr txBox="1"/>
          <p:nvPr/>
        </p:nvSpPr>
        <p:spPr>
          <a:xfrm>
            <a:off x="1360703" y="1433153"/>
            <a:ext cx="807085" cy="284052"/>
          </a:xfrm>
          <a:prstGeom prst="rect">
            <a:avLst/>
          </a:prstGeom>
          <a:solidFill>
            <a:srgbClr val="D8E9D3"/>
          </a:solidFill>
        </p:spPr>
        <p:txBody>
          <a:bodyPr vert="horz" wrap="square" lIns="0" tIns="67945" rIns="0" bIns="0" rtlCol="0">
            <a:spAutoFit/>
          </a:bodyPr>
          <a:lstStyle/>
          <a:p>
            <a:pPr marL="87948">
              <a:spcBef>
                <a:spcPts val="535"/>
              </a:spcBef>
            </a:pPr>
            <a:r>
              <a:rPr spc="-10" dirty="0"/>
              <a:t>0.20</a:t>
            </a:r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58322" y="1800371"/>
            <a:ext cx="811848" cy="369888"/>
          </a:xfrm>
          <a:custGeom>
            <a:avLst/>
            <a:gdLst/>
            <a:ahLst/>
            <a:cxnLst/>
            <a:rect l="l" t="t" r="r" b="b"/>
            <a:pathLst>
              <a:path w="1623695" h="739775">
                <a:moveTo>
                  <a:pt x="0" y="0"/>
                </a:moveTo>
                <a:lnTo>
                  <a:pt x="1623596" y="0"/>
                </a:lnTo>
                <a:lnTo>
                  <a:pt x="1623596" y="739198"/>
                </a:lnTo>
                <a:lnTo>
                  <a:pt x="0" y="739198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26" name="object 26"/>
          <p:cNvSpPr txBox="1"/>
          <p:nvPr/>
        </p:nvSpPr>
        <p:spPr>
          <a:xfrm>
            <a:off x="1360703" y="1815596"/>
            <a:ext cx="807085" cy="271228"/>
          </a:xfrm>
          <a:prstGeom prst="rect">
            <a:avLst/>
          </a:prstGeom>
          <a:solidFill>
            <a:srgbClr val="D8E9D3"/>
          </a:solidFill>
        </p:spPr>
        <p:txBody>
          <a:bodyPr vert="horz" wrap="square" lIns="0" tIns="55245" rIns="0" bIns="0" rtlCol="0">
            <a:spAutoFit/>
          </a:bodyPr>
          <a:lstStyle/>
          <a:p>
            <a:pPr marL="87948">
              <a:spcBef>
                <a:spcPts val="435"/>
              </a:spcBef>
            </a:pPr>
            <a:r>
              <a:rPr spc="-10" dirty="0"/>
              <a:t>0.10</a:t>
            </a:r>
            <a:endParaRPr/>
          </a:p>
        </p:txBody>
      </p:sp>
      <p:grpSp>
        <p:nvGrpSpPr>
          <p:cNvPr id="27" name="object 27"/>
          <p:cNvGrpSpPr/>
          <p:nvPr/>
        </p:nvGrpSpPr>
        <p:grpSpPr>
          <a:xfrm>
            <a:off x="1355941" y="2167589"/>
            <a:ext cx="816610" cy="374650"/>
            <a:chOff x="2711881" y="4335178"/>
            <a:chExt cx="1633220" cy="749300"/>
          </a:xfrm>
        </p:grpSpPr>
        <p:sp>
          <p:nvSpPr>
            <p:cNvPr id="28" name="object 28"/>
            <p:cNvSpPr/>
            <p:nvPr/>
          </p:nvSpPr>
          <p:spPr>
            <a:xfrm>
              <a:off x="2716644" y="4339941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1623596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623596" y="0"/>
                  </a:lnTo>
                  <a:lnTo>
                    <a:pt x="1623596" y="739198"/>
                  </a:lnTo>
                  <a:close/>
                </a:path>
              </a:pathLst>
            </a:custGeom>
            <a:solidFill>
              <a:srgbClr val="D8E9D3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2716644" y="4339941"/>
              <a:ext cx="1623695" cy="739775"/>
            </a:xfrm>
            <a:custGeom>
              <a:avLst/>
              <a:gdLst/>
              <a:ahLst/>
              <a:cxnLst/>
              <a:rect l="l" t="t" r="r" b="b"/>
              <a:pathLst>
                <a:path w="1623695" h="739775">
                  <a:moveTo>
                    <a:pt x="0" y="0"/>
                  </a:moveTo>
                  <a:lnTo>
                    <a:pt x="1623596" y="0"/>
                  </a:lnTo>
                  <a:lnTo>
                    <a:pt x="1623596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30" name="object 30"/>
          <p:cNvSpPr txBox="1"/>
          <p:nvPr/>
        </p:nvSpPr>
        <p:spPr>
          <a:xfrm>
            <a:off x="1360703" y="2268239"/>
            <a:ext cx="807085" cy="192360"/>
          </a:xfrm>
          <a:prstGeom prst="rect">
            <a:avLst/>
          </a:prstGeom>
          <a:solidFill>
            <a:srgbClr val="D8E9D3"/>
          </a:solidFill>
        </p:spPr>
        <p:txBody>
          <a:bodyPr vert="horz" wrap="square" lIns="0" tIns="0" rIns="0" bIns="0" rtlCol="0">
            <a:spAutoFit/>
          </a:bodyPr>
          <a:lstStyle/>
          <a:p>
            <a:pPr marL="87948">
              <a:lnSpc>
                <a:spcPts val="1463"/>
              </a:lnSpc>
            </a:pPr>
            <a:r>
              <a:rPr spc="-10" dirty="0"/>
              <a:t>0.02</a:t>
            </a:r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1358322" y="2539570"/>
            <a:ext cx="811848" cy="286617"/>
          </a:xfrm>
          <a:prstGeom prst="rect">
            <a:avLst/>
          </a:prstGeom>
          <a:solidFill>
            <a:srgbClr val="D8E9D3"/>
          </a:solidFill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488">
              <a:spcBef>
                <a:spcPts val="555"/>
              </a:spcBef>
            </a:pPr>
            <a:r>
              <a:rPr spc="-10" dirty="0"/>
              <a:t>0.01</a:t>
            </a:r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1358322" y="2909169"/>
            <a:ext cx="811848" cy="286617"/>
          </a:xfrm>
          <a:prstGeom prst="rect">
            <a:avLst/>
          </a:prstGeom>
          <a:solidFill>
            <a:srgbClr val="D8E9D3"/>
          </a:solidFill>
          <a:ln w="9524">
            <a:solidFill>
              <a:srgbClr val="595959"/>
            </a:solidFill>
          </a:ln>
        </p:spPr>
        <p:txBody>
          <a:bodyPr vert="horz" wrap="square" lIns="0" tIns="70485" rIns="0" bIns="0" rtlCol="0">
            <a:spAutoFit/>
          </a:bodyPr>
          <a:lstStyle/>
          <a:p>
            <a:pPr marL="90488">
              <a:spcBef>
                <a:spcPts val="555"/>
              </a:spcBef>
            </a:pPr>
            <a:r>
              <a:rPr spc="-25" dirty="0"/>
              <a:t>…</a:t>
            </a:r>
            <a:endParaRPr/>
          </a:p>
        </p:txBody>
      </p:sp>
      <p:grpSp>
        <p:nvGrpSpPr>
          <p:cNvPr id="33" name="object 33"/>
          <p:cNvGrpSpPr/>
          <p:nvPr/>
        </p:nvGrpSpPr>
        <p:grpSpPr>
          <a:xfrm>
            <a:off x="3130100" y="2327064"/>
            <a:ext cx="866140" cy="523558"/>
            <a:chOff x="6260200" y="4654127"/>
            <a:chExt cx="1732280" cy="1047115"/>
          </a:xfrm>
        </p:grpSpPr>
        <p:sp>
          <p:nvSpPr>
            <p:cNvPr id="34" name="object 34"/>
            <p:cNvSpPr/>
            <p:nvPr/>
          </p:nvSpPr>
          <p:spPr>
            <a:xfrm>
              <a:off x="6385787" y="4734965"/>
              <a:ext cx="1592580" cy="951865"/>
            </a:xfrm>
            <a:custGeom>
              <a:avLst/>
              <a:gdLst/>
              <a:ahLst/>
              <a:cxnLst/>
              <a:rect l="l" t="t" r="r" b="b"/>
              <a:pathLst>
                <a:path w="1592579" h="951864">
                  <a:moveTo>
                    <a:pt x="0" y="0"/>
                  </a:moveTo>
                  <a:lnTo>
                    <a:pt x="1592246" y="951823"/>
                  </a:lnTo>
                </a:path>
              </a:pathLst>
            </a:custGeom>
            <a:ln w="28574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35" name="object 3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0200" y="4654127"/>
              <a:ext cx="164099" cy="135624"/>
            </a:xfrm>
            <a:prstGeom prst="rect">
              <a:avLst/>
            </a:prstGeom>
          </p:spPr>
        </p:pic>
      </p:grpSp>
      <p:grpSp>
        <p:nvGrpSpPr>
          <p:cNvPr id="36" name="object 36"/>
          <p:cNvGrpSpPr/>
          <p:nvPr/>
        </p:nvGrpSpPr>
        <p:grpSpPr>
          <a:xfrm>
            <a:off x="1226979" y="1361754"/>
            <a:ext cx="1854835" cy="906780"/>
            <a:chOff x="2453957" y="2723507"/>
            <a:chExt cx="3709670" cy="1813560"/>
          </a:xfrm>
        </p:grpSpPr>
        <p:sp>
          <p:nvSpPr>
            <p:cNvPr id="37" name="object 37"/>
            <p:cNvSpPr/>
            <p:nvPr/>
          </p:nvSpPr>
          <p:spPr>
            <a:xfrm>
              <a:off x="2468245" y="2737794"/>
              <a:ext cx="3681095" cy="1784985"/>
            </a:xfrm>
            <a:custGeom>
              <a:avLst/>
              <a:gdLst/>
              <a:ahLst/>
              <a:cxnLst/>
              <a:rect l="l" t="t" r="r" b="b"/>
              <a:pathLst>
                <a:path w="3681095" h="1784985">
                  <a:moveTo>
                    <a:pt x="0" y="0"/>
                  </a:moveTo>
                  <a:lnTo>
                    <a:pt x="3680992" y="0"/>
                  </a:lnTo>
                  <a:lnTo>
                    <a:pt x="3680992" y="1784396"/>
                  </a:lnTo>
                  <a:lnTo>
                    <a:pt x="0" y="1784396"/>
                  </a:lnTo>
                  <a:lnTo>
                    <a:pt x="0" y="0"/>
                  </a:lnTo>
                  <a:close/>
                </a:path>
              </a:pathLst>
            </a:custGeom>
            <a:ln w="28574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8" name="object 38"/>
            <p:cNvSpPr/>
            <p:nvPr/>
          </p:nvSpPr>
          <p:spPr>
            <a:xfrm>
              <a:off x="2571644" y="3623542"/>
              <a:ext cx="3488054" cy="750570"/>
            </a:xfrm>
            <a:custGeom>
              <a:avLst/>
              <a:gdLst/>
              <a:ahLst/>
              <a:cxnLst/>
              <a:rect l="l" t="t" r="r" b="b"/>
              <a:pathLst>
                <a:path w="3488054" h="750570">
                  <a:moveTo>
                    <a:pt x="0" y="0"/>
                  </a:moveTo>
                  <a:lnTo>
                    <a:pt x="3487792" y="0"/>
                  </a:lnTo>
                  <a:lnTo>
                    <a:pt x="3487792" y="749998"/>
                  </a:lnTo>
                  <a:lnTo>
                    <a:pt x="0" y="749998"/>
                  </a:lnTo>
                  <a:lnTo>
                    <a:pt x="0" y="0"/>
                  </a:lnTo>
                  <a:close/>
                </a:path>
              </a:pathLst>
            </a:custGeom>
            <a:ln w="28574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39" name="object 39"/>
          <p:cNvSpPr txBox="1"/>
          <p:nvPr/>
        </p:nvSpPr>
        <p:spPr>
          <a:xfrm>
            <a:off x="2350932" y="1136475"/>
            <a:ext cx="42862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b="1" spc="-10" dirty="0">
                <a:latin typeface="Lato"/>
                <a:cs typeface="Lato"/>
              </a:rPr>
              <a:t>word</a:t>
            </a:r>
            <a:endParaRPr>
              <a:latin typeface="Lato"/>
              <a:cs typeface="Lato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572464" y="1136475"/>
            <a:ext cx="388303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b="1" spc="-10" dirty="0">
                <a:latin typeface="Lato"/>
                <a:cs typeface="Lato"/>
              </a:rPr>
              <a:t>prob</a:t>
            </a:r>
            <a:endParaRPr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489401" y="3331683"/>
            <a:ext cx="101790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5" dirty="0">
                <a:latin typeface="Lato"/>
                <a:cs typeface="Lato"/>
              </a:rPr>
              <a:t>Temperature</a:t>
            </a:r>
            <a:endParaRPr>
              <a:latin typeface="Lato"/>
              <a:cs typeface="Lato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5463" y="417914"/>
            <a:ext cx="6898093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Generative</a:t>
            </a:r>
            <a:r>
              <a:rPr spc="-153" dirty="0"/>
              <a:t> </a:t>
            </a:r>
            <a:r>
              <a:rPr spc="-10" dirty="0"/>
              <a:t>configuration</a:t>
            </a:r>
            <a:r>
              <a:rPr spc="-150" dirty="0"/>
              <a:t> </a:t>
            </a:r>
            <a:r>
              <a:rPr spc="-75" dirty="0"/>
              <a:t>-</a:t>
            </a:r>
            <a:r>
              <a:rPr spc="-150" dirty="0"/>
              <a:t> </a:t>
            </a:r>
            <a:r>
              <a:rPr spc="-5" dirty="0"/>
              <a:t>temperature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1746990" y="1073742"/>
            <a:ext cx="4205923" cy="3082290"/>
            <a:chOff x="3493980" y="2147483"/>
            <a:chExt cx="8411845" cy="6164580"/>
          </a:xfrm>
        </p:grpSpPr>
        <p:sp>
          <p:nvSpPr>
            <p:cNvPr id="5" name="object 5"/>
            <p:cNvSpPr/>
            <p:nvPr/>
          </p:nvSpPr>
          <p:spPr>
            <a:xfrm>
              <a:off x="3498743" y="2152245"/>
              <a:ext cx="8402320" cy="6155055"/>
            </a:xfrm>
            <a:custGeom>
              <a:avLst/>
              <a:gdLst/>
              <a:ahLst/>
              <a:cxnLst/>
              <a:rect l="l" t="t" r="r" b="b"/>
              <a:pathLst>
                <a:path w="8402320" h="6155055">
                  <a:moveTo>
                    <a:pt x="0" y="119464"/>
                  </a:moveTo>
                  <a:lnTo>
                    <a:pt x="9386" y="72963"/>
                  </a:lnTo>
                  <a:lnTo>
                    <a:pt x="34987" y="34989"/>
                  </a:lnTo>
                  <a:lnTo>
                    <a:pt x="72963" y="9387"/>
                  </a:lnTo>
                  <a:lnTo>
                    <a:pt x="119474" y="0"/>
                  </a:lnTo>
                  <a:lnTo>
                    <a:pt x="8282308" y="0"/>
                  </a:lnTo>
                  <a:lnTo>
                    <a:pt x="8328033" y="9093"/>
                  </a:lnTo>
                  <a:lnTo>
                    <a:pt x="8366783" y="34989"/>
                  </a:lnTo>
                  <a:lnTo>
                    <a:pt x="8392692" y="73747"/>
                  </a:lnTo>
                  <a:lnTo>
                    <a:pt x="8401783" y="119464"/>
                  </a:lnTo>
                  <a:lnTo>
                    <a:pt x="8401783" y="6035312"/>
                  </a:lnTo>
                  <a:lnTo>
                    <a:pt x="8392396" y="6081824"/>
                  </a:lnTo>
                  <a:lnTo>
                    <a:pt x="8366795" y="6119800"/>
                  </a:lnTo>
                  <a:lnTo>
                    <a:pt x="8328819" y="6145400"/>
                  </a:lnTo>
                  <a:lnTo>
                    <a:pt x="8282308" y="6154787"/>
                  </a:lnTo>
                  <a:lnTo>
                    <a:pt x="119474" y="6154787"/>
                  </a:lnTo>
                  <a:lnTo>
                    <a:pt x="72963" y="6145400"/>
                  </a:lnTo>
                  <a:lnTo>
                    <a:pt x="34987" y="6119800"/>
                  </a:lnTo>
                  <a:lnTo>
                    <a:pt x="9386" y="6081824"/>
                  </a:lnTo>
                  <a:lnTo>
                    <a:pt x="0" y="6035312"/>
                  </a:lnTo>
                  <a:lnTo>
                    <a:pt x="0" y="119464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8008034" y="2261920"/>
              <a:ext cx="3770629" cy="5909945"/>
            </a:xfrm>
            <a:custGeom>
              <a:avLst/>
              <a:gdLst/>
              <a:ahLst/>
              <a:cxnLst/>
              <a:rect l="l" t="t" r="r" b="b"/>
              <a:pathLst>
                <a:path w="3770629" h="5909945">
                  <a:moveTo>
                    <a:pt x="3697217" y="5909388"/>
                  </a:moveTo>
                  <a:lnTo>
                    <a:pt x="73174" y="5909388"/>
                  </a:lnTo>
                  <a:lnTo>
                    <a:pt x="44697" y="5903635"/>
                  </a:lnTo>
                  <a:lnTo>
                    <a:pt x="21437" y="5887950"/>
                  </a:lnTo>
                  <a:lnTo>
                    <a:pt x="5752" y="5864690"/>
                  </a:lnTo>
                  <a:lnTo>
                    <a:pt x="0" y="5836213"/>
                  </a:lnTo>
                  <a:lnTo>
                    <a:pt x="0" y="73182"/>
                  </a:lnTo>
                  <a:lnTo>
                    <a:pt x="5752" y="44696"/>
                  </a:lnTo>
                  <a:lnTo>
                    <a:pt x="21437" y="21434"/>
                  </a:lnTo>
                  <a:lnTo>
                    <a:pt x="44697" y="5751"/>
                  </a:lnTo>
                  <a:lnTo>
                    <a:pt x="73174" y="0"/>
                  </a:lnTo>
                  <a:lnTo>
                    <a:pt x="3697217" y="0"/>
                  </a:lnTo>
                  <a:lnTo>
                    <a:pt x="3737819" y="12295"/>
                  </a:lnTo>
                  <a:lnTo>
                    <a:pt x="3764826" y="45175"/>
                  </a:lnTo>
                  <a:lnTo>
                    <a:pt x="3770392" y="73182"/>
                  </a:lnTo>
                  <a:lnTo>
                    <a:pt x="3770392" y="5836213"/>
                  </a:lnTo>
                  <a:lnTo>
                    <a:pt x="3764640" y="5864690"/>
                  </a:lnTo>
                  <a:lnTo>
                    <a:pt x="3748954" y="5887950"/>
                  </a:lnTo>
                  <a:lnTo>
                    <a:pt x="3725694" y="5903635"/>
                  </a:lnTo>
                  <a:lnTo>
                    <a:pt x="3697217" y="590938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8008034" y="2261920"/>
              <a:ext cx="3770629" cy="5909945"/>
            </a:xfrm>
            <a:custGeom>
              <a:avLst/>
              <a:gdLst/>
              <a:ahLst/>
              <a:cxnLst/>
              <a:rect l="l" t="t" r="r" b="b"/>
              <a:pathLst>
                <a:path w="3770629" h="5909945">
                  <a:moveTo>
                    <a:pt x="0" y="73182"/>
                  </a:moveTo>
                  <a:lnTo>
                    <a:pt x="5752" y="44696"/>
                  </a:lnTo>
                  <a:lnTo>
                    <a:pt x="21437" y="21434"/>
                  </a:lnTo>
                  <a:lnTo>
                    <a:pt x="44697" y="5751"/>
                  </a:lnTo>
                  <a:lnTo>
                    <a:pt x="73174" y="0"/>
                  </a:lnTo>
                  <a:lnTo>
                    <a:pt x="3697217" y="0"/>
                  </a:lnTo>
                  <a:lnTo>
                    <a:pt x="3737819" y="12295"/>
                  </a:lnTo>
                  <a:lnTo>
                    <a:pt x="3764826" y="45175"/>
                  </a:lnTo>
                  <a:lnTo>
                    <a:pt x="3770392" y="73182"/>
                  </a:lnTo>
                  <a:lnTo>
                    <a:pt x="3770392" y="5836213"/>
                  </a:lnTo>
                  <a:lnTo>
                    <a:pt x="3764640" y="5864690"/>
                  </a:lnTo>
                  <a:lnTo>
                    <a:pt x="3748954" y="5887950"/>
                  </a:lnTo>
                  <a:lnTo>
                    <a:pt x="3725694" y="5903635"/>
                  </a:lnTo>
                  <a:lnTo>
                    <a:pt x="3697217" y="5909388"/>
                  </a:lnTo>
                  <a:lnTo>
                    <a:pt x="73174" y="5909388"/>
                  </a:lnTo>
                  <a:lnTo>
                    <a:pt x="44697" y="5903635"/>
                  </a:lnTo>
                  <a:lnTo>
                    <a:pt x="21437" y="5887950"/>
                  </a:lnTo>
                  <a:lnTo>
                    <a:pt x="5752" y="5864690"/>
                  </a:lnTo>
                  <a:lnTo>
                    <a:pt x="0" y="5836213"/>
                  </a:lnTo>
                  <a:lnTo>
                    <a:pt x="0" y="73182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" name="object 8"/>
            <p:cNvSpPr/>
            <p:nvPr/>
          </p:nvSpPr>
          <p:spPr>
            <a:xfrm>
              <a:off x="8253683" y="4607941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8253683" y="4607940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9056682" y="4517341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5"/>
                  </a:lnTo>
                  <a:lnTo>
                    <a:pt x="230422" y="24901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9056681" y="4517340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8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4101679" y="1967402"/>
            <a:ext cx="887413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dirty="0">
                <a:latin typeface="Lato"/>
                <a:cs typeface="Lato"/>
              </a:rPr>
              <a:t>Sample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10" dirty="0">
                <a:latin typeface="Lato"/>
                <a:cs typeface="Lato"/>
              </a:rPr>
              <a:t>top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25" dirty="0">
                <a:latin typeface="Lato"/>
                <a:cs typeface="Lato"/>
              </a:rPr>
              <a:t>K</a:t>
            </a:r>
            <a:endParaRPr sz="1200">
              <a:latin typeface="Lato"/>
              <a:cs typeface="Lat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326289" y="1971521"/>
            <a:ext cx="45212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25</a:t>
            </a:r>
            <a:endParaRPr sz="1200"/>
          </a:p>
        </p:txBody>
      </p:sp>
      <p:grpSp>
        <p:nvGrpSpPr>
          <p:cNvPr id="14" name="object 14"/>
          <p:cNvGrpSpPr/>
          <p:nvPr/>
        </p:nvGrpSpPr>
        <p:grpSpPr>
          <a:xfrm>
            <a:off x="1812915" y="1128613"/>
            <a:ext cx="3968115" cy="2959735"/>
            <a:chOff x="3625830" y="2257225"/>
            <a:chExt cx="7936230" cy="5919470"/>
          </a:xfrm>
        </p:grpSpPr>
        <p:sp>
          <p:nvSpPr>
            <p:cNvPr id="15" name="object 15"/>
            <p:cNvSpPr/>
            <p:nvPr/>
          </p:nvSpPr>
          <p:spPr>
            <a:xfrm>
              <a:off x="8253683" y="562368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8253683" y="562368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84"/>
                  </a:lnTo>
                  <a:lnTo>
                    <a:pt x="16874" y="16874"/>
                  </a:lnTo>
                  <a:lnTo>
                    <a:pt x="35184" y="4528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8447083" y="553308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5"/>
                  </a:lnTo>
                  <a:lnTo>
                    <a:pt x="230422" y="24901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8447082" y="5533088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8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9" name="object 19"/>
            <p:cNvSpPr/>
            <p:nvPr/>
          </p:nvSpPr>
          <p:spPr>
            <a:xfrm>
              <a:off x="3630592" y="2261987"/>
              <a:ext cx="4217035" cy="5909945"/>
            </a:xfrm>
            <a:custGeom>
              <a:avLst/>
              <a:gdLst/>
              <a:ahLst/>
              <a:cxnLst/>
              <a:rect l="l" t="t" r="r" b="b"/>
              <a:pathLst>
                <a:path w="4217034" h="5909945">
                  <a:moveTo>
                    <a:pt x="4134941" y="5909395"/>
                  </a:moveTo>
                  <a:lnTo>
                    <a:pt x="81849" y="5909395"/>
                  </a:lnTo>
                  <a:lnTo>
                    <a:pt x="49992" y="5902962"/>
                  </a:lnTo>
                  <a:lnTo>
                    <a:pt x="23974" y="5885420"/>
                  </a:lnTo>
                  <a:lnTo>
                    <a:pt x="6432" y="5859403"/>
                  </a:lnTo>
                  <a:lnTo>
                    <a:pt x="0" y="5827545"/>
                  </a:lnTo>
                  <a:lnTo>
                    <a:pt x="0" y="81847"/>
                  </a:lnTo>
                  <a:lnTo>
                    <a:pt x="6432" y="49988"/>
                  </a:lnTo>
                  <a:lnTo>
                    <a:pt x="23974" y="23972"/>
                  </a:lnTo>
                  <a:lnTo>
                    <a:pt x="49992" y="6432"/>
                  </a:lnTo>
                  <a:lnTo>
                    <a:pt x="81849" y="0"/>
                  </a:lnTo>
                  <a:lnTo>
                    <a:pt x="4134941" y="0"/>
                  </a:lnTo>
                  <a:lnTo>
                    <a:pt x="4180349" y="13750"/>
                  </a:lnTo>
                  <a:lnTo>
                    <a:pt x="4210560" y="50525"/>
                  </a:lnTo>
                  <a:lnTo>
                    <a:pt x="4216791" y="81847"/>
                  </a:lnTo>
                  <a:lnTo>
                    <a:pt x="4216791" y="5827545"/>
                  </a:lnTo>
                  <a:lnTo>
                    <a:pt x="4210358" y="5859403"/>
                  </a:lnTo>
                  <a:lnTo>
                    <a:pt x="4192816" y="5885420"/>
                  </a:lnTo>
                  <a:lnTo>
                    <a:pt x="4166799" y="5902962"/>
                  </a:lnTo>
                  <a:lnTo>
                    <a:pt x="4134941" y="5909395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3630592" y="2261987"/>
              <a:ext cx="4217035" cy="5909945"/>
            </a:xfrm>
            <a:custGeom>
              <a:avLst/>
              <a:gdLst/>
              <a:ahLst/>
              <a:cxnLst/>
              <a:rect l="l" t="t" r="r" b="b"/>
              <a:pathLst>
                <a:path w="4217034" h="5909945">
                  <a:moveTo>
                    <a:pt x="0" y="81847"/>
                  </a:moveTo>
                  <a:lnTo>
                    <a:pt x="6432" y="49988"/>
                  </a:lnTo>
                  <a:lnTo>
                    <a:pt x="23974" y="23972"/>
                  </a:lnTo>
                  <a:lnTo>
                    <a:pt x="49992" y="6432"/>
                  </a:lnTo>
                  <a:lnTo>
                    <a:pt x="81849" y="0"/>
                  </a:lnTo>
                  <a:lnTo>
                    <a:pt x="4134941" y="0"/>
                  </a:lnTo>
                  <a:lnTo>
                    <a:pt x="4180349" y="13750"/>
                  </a:lnTo>
                  <a:lnTo>
                    <a:pt x="4210560" y="50525"/>
                  </a:lnTo>
                  <a:lnTo>
                    <a:pt x="4216791" y="81847"/>
                  </a:lnTo>
                  <a:lnTo>
                    <a:pt x="4216791" y="5827545"/>
                  </a:lnTo>
                  <a:lnTo>
                    <a:pt x="4210358" y="5859403"/>
                  </a:lnTo>
                  <a:lnTo>
                    <a:pt x="4192816" y="5885420"/>
                  </a:lnTo>
                  <a:lnTo>
                    <a:pt x="4166799" y="5902962"/>
                  </a:lnTo>
                  <a:lnTo>
                    <a:pt x="4134941" y="5909395"/>
                  </a:lnTo>
                  <a:lnTo>
                    <a:pt x="81849" y="5909395"/>
                  </a:lnTo>
                  <a:lnTo>
                    <a:pt x="49992" y="5902962"/>
                  </a:lnTo>
                  <a:lnTo>
                    <a:pt x="23974" y="5885420"/>
                  </a:lnTo>
                  <a:lnTo>
                    <a:pt x="6432" y="5859403"/>
                  </a:lnTo>
                  <a:lnTo>
                    <a:pt x="0" y="5827545"/>
                  </a:lnTo>
                  <a:lnTo>
                    <a:pt x="0" y="81847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4101679" y="2475274"/>
            <a:ext cx="876618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dirty="0">
                <a:latin typeface="Lato"/>
                <a:cs typeface="Lato"/>
              </a:rPr>
              <a:t>Sample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10" dirty="0">
                <a:latin typeface="Lato"/>
                <a:cs typeface="Lato"/>
              </a:rPr>
              <a:t>top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25" dirty="0">
                <a:latin typeface="Lato"/>
                <a:cs typeface="Lato"/>
              </a:rPr>
              <a:t>P</a:t>
            </a:r>
            <a:endParaRPr sz="1200">
              <a:latin typeface="Lato"/>
              <a:cs typeface="Lato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332714" y="2479395"/>
            <a:ext cx="44577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25" dirty="0"/>
              <a:t>1</a:t>
            </a:r>
            <a:endParaRPr sz="1200"/>
          </a:p>
        </p:txBody>
      </p:sp>
      <p:sp>
        <p:nvSpPr>
          <p:cNvPr id="23" name="object 23"/>
          <p:cNvSpPr txBox="1"/>
          <p:nvPr/>
        </p:nvSpPr>
        <p:spPr>
          <a:xfrm>
            <a:off x="1911419" y="1221020"/>
            <a:ext cx="1731327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dirty="0">
                <a:solidFill>
                  <a:srgbClr val="757575"/>
                </a:solidFill>
              </a:rPr>
              <a:t>Enter</a:t>
            </a:r>
            <a:r>
              <a:rPr sz="1200" spc="-38" dirty="0">
                <a:solidFill>
                  <a:srgbClr val="757575"/>
                </a:solidFill>
              </a:rPr>
              <a:t> </a:t>
            </a:r>
            <a:r>
              <a:rPr sz="1200" dirty="0">
                <a:solidFill>
                  <a:srgbClr val="757575"/>
                </a:solidFill>
              </a:rPr>
              <a:t>your</a:t>
            </a:r>
            <a:r>
              <a:rPr sz="1200" spc="-38" dirty="0">
                <a:solidFill>
                  <a:srgbClr val="757575"/>
                </a:solidFill>
              </a:rPr>
              <a:t> </a:t>
            </a:r>
            <a:r>
              <a:rPr sz="1200" dirty="0">
                <a:solidFill>
                  <a:srgbClr val="757575"/>
                </a:solidFill>
              </a:rPr>
              <a:t>prompt</a:t>
            </a:r>
            <a:r>
              <a:rPr sz="1200" spc="-35" dirty="0">
                <a:solidFill>
                  <a:srgbClr val="757575"/>
                </a:solidFill>
              </a:rPr>
              <a:t> </a:t>
            </a:r>
            <a:r>
              <a:rPr sz="1200" spc="-5" dirty="0">
                <a:solidFill>
                  <a:srgbClr val="757575"/>
                </a:solidFill>
              </a:rPr>
              <a:t>here…</a:t>
            </a:r>
            <a:endParaRPr sz="1200"/>
          </a:p>
        </p:txBody>
      </p:sp>
      <p:sp>
        <p:nvSpPr>
          <p:cNvPr id="24" name="object 24"/>
          <p:cNvSpPr/>
          <p:nvPr/>
        </p:nvSpPr>
        <p:spPr>
          <a:xfrm>
            <a:off x="5023715" y="3789168"/>
            <a:ext cx="763905" cy="214948"/>
          </a:xfrm>
          <a:custGeom>
            <a:avLst/>
            <a:gdLst/>
            <a:ahLst/>
            <a:cxnLst/>
            <a:rect l="l" t="t" r="r" b="b"/>
            <a:pathLst>
              <a:path w="1527809" h="429895">
                <a:moveTo>
                  <a:pt x="0" y="71599"/>
                </a:moveTo>
                <a:lnTo>
                  <a:pt x="5625" y="43727"/>
                </a:lnTo>
                <a:lnTo>
                  <a:pt x="20968" y="20968"/>
                </a:lnTo>
                <a:lnTo>
                  <a:pt x="43727" y="5625"/>
                </a:lnTo>
                <a:lnTo>
                  <a:pt x="71599" y="0"/>
                </a:lnTo>
                <a:lnTo>
                  <a:pt x="1455997" y="0"/>
                </a:lnTo>
                <a:lnTo>
                  <a:pt x="1495720" y="12033"/>
                </a:lnTo>
                <a:lnTo>
                  <a:pt x="1522143" y="44196"/>
                </a:lnTo>
                <a:lnTo>
                  <a:pt x="1527596" y="71599"/>
                </a:lnTo>
                <a:lnTo>
                  <a:pt x="1527596" y="357999"/>
                </a:lnTo>
                <a:lnTo>
                  <a:pt x="1521971" y="385871"/>
                </a:lnTo>
                <a:lnTo>
                  <a:pt x="1506628" y="408630"/>
                </a:lnTo>
                <a:lnTo>
                  <a:pt x="1483869" y="423973"/>
                </a:lnTo>
                <a:lnTo>
                  <a:pt x="1455997" y="429599"/>
                </a:lnTo>
                <a:lnTo>
                  <a:pt x="71599" y="429599"/>
                </a:lnTo>
                <a:lnTo>
                  <a:pt x="43727" y="423973"/>
                </a:lnTo>
                <a:lnTo>
                  <a:pt x="20968" y="408630"/>
                </a:lnTo>
                <a:lnTo>
                  <a:pt x="5625" y="385871"/>
                </a:lnTo>
                <a:lnTo>
                  <a:pt x="0" y="357999"/>
                </a:lnTo>
                <a:lnTo>
                  <a:pt x="0" y="71599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25" name="object 25"/>
          <p:cNvSpPr txBox="1"/>
          <p:nvPr/>
        </p:nvSpPr>
        <p:spPr>
          <a:xfrm>
            <a:off x="5162097" y="3793634"/>
            <a:ext cx="486410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spc="-5" dirty="0"/>
              <a:t>Submit</a:t>
            </a:r>
            <a:endParaRPr sz="1200"/>
          </a:p>
        </p:txBody>
      </p:sp>
      <p:grpSp>
        <p:nvGrpSpPr>
          <p:cNvPr id="26" name="object 26"/>
          <p:cNvGrpSpPr/>
          <p:nvPr/>
        </p:nvGrpSpPr>
        <p:grpSpPr>
          <a:xfrm>
            <a:off x="4124460" y="3500874"/>
            <a:ext cx="1656398" cy="153035"/>
            <a:chOff x="8248920" y="7001748"/>
            <a:chExt cx="3312795" cy="306070"/>
          </a:xfrm>
        </p:grpSpPr>
        <p:sp>
          <p:nvSpPr>
            <p:cNvPr id="27" name="object 27"/>
            <p:cNvSpPr/>
            <p:nvPr/>
          </p:nvSpPr>
          <p:spPr>
            <a:xfrm>
              <a:off x="8253683" y="7097111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8253683" y="7097110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70">
                  <a:moveTo>
                    <a:pt x="0" y="57599"/>
                  </a:move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10275879" y="7006511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1"/>
                  </a:lnTo>
                  <a:lnTo>
                    <a:pt x="230422" y="24890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10275878" y="7006511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7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31" name="object 31"/>
          <p:cNvSpPr txBox="1"/>
          <p:nvPr/>
        </p:nvSpPr>
        <p:spPr>
          <a:xfrm>
            <a:off x="4065179" y="3166394"/>
            <a:ext cx="1789430" cy="236924"/>
          </a:xfrm>
          <a:prstGeom prst="rect">
            <a:avLst/>
          </a:prstGeom>
          <a:ln w="38099">
            <a:solidFill>
              <a:srgbClr val="FF00FF"/>
            </a:solidFill>
          </a:ln>
        </p:spPr>
        <p:txBody>
          <a:bodyPr vert="horz" wrap="square" lIns="0" tIns="51753" rIns="0" bIns="0" rtlCol="0">
            <a:spAutoFit/>
          </a:bodyPr>
          <a:lstStyle/>
          <a:p>
            <a:pPr marL="42545">
              <a:spcBef>
                <a:spcPts val="408"/>
              </a:spcBef>
            </a:pPr>
            <a:r>
              <a:rPr sz="1200" spc="-5" dirty="0">
                <a:latin typeface="Lato"/>
                <a:cs typeface="Lato"/>
              </a:rPr>
              <a:t>Temperature</a:t>
            </a:r>
            <a:endParaRPr sz="1200">
              <a:latin typeface="Lato"/>
              <a:cs typeface="Lato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5332714" y="3210444"/>
            <a:ext cx="446088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0.8</a:t>
            </a:r>
            <a:endParaRPr sz="1200"/>
          </a:p>
        </p:txBody>
      </p:sp>
      <p:grpSp>
        <p:nvGrpSpPr>
          <p:cNvPr id="33" name="object 33"/>
          <p:cNvGrpSpPr/>
          <p:nvPr/>
        </p:nvGrpSpPr>
        <p:grpSpPr>
          <a:xfrm>
            <a:off x="4124460" y="1500578"/>
            <a:ext cx="1656398" cy="153035"/>
            <a:chOff x="8248920" y="3001156"/>
            <a:chExt cx="3312795" cy="306070"/>
          </a:xfrm>
        </p:grpSpPr>
        <p:sp>
          <p:nvSpPr>
            <p:cNvPr id="34" name="object 34"/>
            <p:cNvSpPr/>
            <p:nvPr/>
          </p:nvSpPr>
          <p:spPr>
            <a:xfrm>
              <a:off x="8253683" y="309651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69">
                  <a:moveTo>
                    <a:pt x="3245393" y="115199"/>
                  </a:move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8253683" y="3096518"/>
              <a:ext cx="3303270" cy="115570"/>
            </a:xfrm>
            <a:custGeom>
              <a:avLst/>
              <a:gdLst/>
              <a:ahLst/>
              <a:cxnLst/>
              <a:rect l="l" t="t" r="r" b="b"/>
              <a:pathLst>
                <a:path w="3303270" h="115569">
                  <a:moveTo>
                    <a:pt x="0" y="57599"/>
                  </a:moveTo>
                  <a:lnTo>
                    <a:pt x="4528" y="35173"/>
                  </a:lnTo>
                  <a:lnTo>
                    <a:pt x="16874" y="16865"/>
                  </a:lnTo>
                  <a:lnTo>
                    <a:pt x="35184" y="4524"/>
                  </a:lnTo>
                  <a:lnTo>
                    <a:pt x="57599" y="0"/>
                  </a:lnTo>
                  <a:lnTo>
                    <a:pt x="3245393" y="0"/>
                  </a:lnTo>
                  <a:lnTo>
                    <a:pt x="3286118" y="16874"/>
                  </a:lnTo>
                  <a:lnTo>
                    <a:pt x="3302993" y="57599"/>
                  </a:lnTo>
                  <a:lnTo>
                    <a:pt x="3298465" y="80015"/>
                  </a:lnTo>
                  <a:lnTo>
                    <a:pt x="3286118" y="98324"/>
                  </a:lnTo>
                  <a:lnTo>
                    <a:pt x="3267809" y="110671"/>
                  </a:lnTo>
                  <a:lnTo>
                    <a:pt x="3245393" y="115199"/>
                  </a:lnTo>
                  <a:lnTo>
                    <a:pt x="57599" y="115199"/>
                  </a:lnTo>
                  <a:lnTo>
                    <a:pt x="35184" y="110671"/>
                  </a:lnTo>
                  <a:lnTo>
                    <a:pt x="16874" y="98324"/>
                  </a:lnTo>
                  <a:lnTo>
                    <a:pt x="4528" y="80015"/>
                  </a:lnTo>
                  <a:lnTo>
                    <a:pt x="0" y="57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11190277" y="300591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148199" y="296399"/>
                  </a:move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177244" y="2871"/>
                  </a:lnTo>
                  <a:lnTo>
                    <a:pt x="230422" y="24890"/>
                  </a:lnTo>
                  <a:lnTo>
                    <a:pt x="271498" y="65976"/>
                  </a:lnTo>
                  <a:lnTo>
                    <a:pt x="293524" y="119154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7" name="object 37"/>
            <p:cNvSpPr/>
            <p:nvPr/>
          </p:nvSpPr>
          <p:spPr>
            <a:xfrm>
              <a:off x="11190277" y="3005919"/>
              <a:ext cx="296545" cy="296545"/>
            </a:xfrm>
            <a:custGeom>
              <a:avLst/>
              <a:gdLst/>
              <a:ahLst/>
              <a:cxnLst/>
              <a:rect l="l" t="t" r="r" b="b"/>
              <a:pathLst>
                <a:path w="296545" h="296545">
                  <a:moveTo>
                    <a:pt x="0" y="148199"/>
                  </a:moveTo>
                  <a:lnTo>
                    <a:pt x="7555" y="101356"/>
                  </a:lnTo>
                  <a:lnTo>
                    <a:pt x="28593" y="60674"/>
                  </a:lnTo>
                  <a:lnTo>
                    <a:pt x="60674" y="28593"/>
                  </a:lnTo>
                  <a:lnTo>
                    <a:pt x="101356" y="7555"/>
                  </a:lnTo>
                  <a:lnTo>
                    <a:pt x="148199" y="0"/>
                  </a:lnTo>
                  <a:lnTo>
                    <a:pt x="204912" y="11274"/>
                  </a:lnTo>
                  <a:lnTo>
                    <a:pt x="252999" y="43399"/>
                  </a:lnTo>
                  <a:lnTo>
                    <a:pt x="285115" y="91487"/>
                  </a:lnTo>
                  <a:lnTo>
                    <a:pt x="296399" y="148199"/>
                  </a:lnTo>
                  <a:lnTo>
                    <a:pt x="288844" y="195042"/>
                  </a:lnTo>
                  <a:lnTo>
                    <a:pt x="267805" y="235725"/>
                  </a:lnTo>
                  <a:lnTo>
                    <a:pt x="235725" y="267805"/>
                  </a:lnTo>
                  <a:lnTo>
                    <a:pt x="195042" y="288844"/>
                  </a:lnTo>
                  <a:lnTo>
                    <a:pt x="148199" y="296399"/>
                  </a:lnTo>
                  <a:lnTo>
                    <a:pt x="101356" y="288844"/>
                  </a:lnTo>
                  <a:lnTo>
                    <a:pt x="60674" y="267805"/>
                  </a:lnTo>
                  <a:lnTo>
                    <a:pt x="28593" y="235725"/>
                  </a:lnTo>
                  <a:lnTo>
                    <a:pt x="7555" y="195042"/>
                  </a:lnTo>
                  <a:lnTo>
                    <a:pt x="0" y="148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38" name="object 38"/>
          <p:cNvSpPr txBox="1"/>
          <p:nvPr/>
        </p:nvSpPr>
        <p:spPr>
          <a:xfrm>
            <a:off x="4101679" y="1211686"/>
            <a:ext cx="1094740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200" dirty="0">
                <a:latin typeface="Lato"/>
                <a:cs typeface="Lato"/>
              </a:rPr>
              <a:t>Max</a:t>
            </a:r>
            <a:r>
              <a:rPr sz="1200" spc="-75" dirty="0">
                <a:latin typeface="Lato"/>
                <a:cs typeface="Lato"/>
              </a:rPr>
              <a:t> </a:t>
            </a:r>
            <a:r>
              <a:rPr sz="1200" spc="-18" dirty="0">
                <a:latin typeface="Lato"/>
                <a:cs typeface="Lato"/>
              </a:rPr>
              <a:t>new</a:t>
            </a:r>
            <a:r>
              <a:rPr sz="1200" spc="-73" dirty="0">
                <a:latin typeface="Lato"/>
                <a:cs typeface="Lato"/>
              </a:rPr>
              <a:t> </a:t>
            </a:r>
            <a:r>
              <a:rPr sz="1200" spc="-5" dirty="0">
                <a:latin typeface="Lato"/>
                <a:cs typeface="Lato"/>
              </a:rPr>
              <a:t>tokens</a:t>
            </a:r>
            <a:endParaRPr sz="1200">
              <a:latin typeface="Lato"/>
              <a:cs typeface="Lato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5332714" y="1215808"/>
            <a:ext cx="445770" cy="201978"/>
          </a:xfrm>
          <a:prstGeom prst="rect">
            <a:avLst/>
          </a:prstGeom>
          <a:solidFill>
            <a:srgbClr val="FFFFFF"/>
          </a:solidFill>
          <a:ln w="9524">
            <a:solidFill>
              <a:srgbClr val="595959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90170">
              <a:spcBef>
                <a:spcPts val="135"/>
              </a:spcBef>
            </a:pPr>
            <a:r>
              <a:rPr sz="1200" spc="-13" dirty="0"/>
              <a:t>200</a:t>
            </a:r>
            <a:endParaRPr sz="1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4762" y="1964146"/>
            <a:ext cx="430213" cy="961073"/>
            <a:chOff x="-9524" y="3928291"/>
            <a:chExt cx="860425" cy="1922145"/>
          </a:xfrm>
        </p:grpSpPr>
        <p:sp>
          <p:nvSpPr>
            <p:cNvPr id="3" name="object 3"/>
            <p:cNvSpPr/>
            <p:nvPr/>
          </p:nvSpPr>
          <p:spPr>
            <a:xfrm>
              <a:off x="0" y="3937816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1902596"/>
                  </a:moveTo>
                  <a:lnTo>
                    <a:pt x="0" y="1902596"/>
                  </a:lnTo>
                  <a:lnTo>
                    <a:pt x="0" y="0"/>
                  </a:lnTo>
                  <a:lnTo>
                    <a:pt x="683521" y="0"/>
                  </a:ln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close/>
                </a:path>
              </a:pathLst>
            </a:custGeom>
            <a:solidFill>
              <a:srgbClr val="FFE1B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3937816"/>
              <a:ext cx="841375" cy="1903095"/>
            </a:xfrm>
            <a:custGeom>
              <a:avLst/>
              <a:gdLst/>
              <a:ahLst/>
              <a:cxnLst/>
              <a:rect l="l" t="t" r="r" b="b"/>
              <a:pathLst>
                <a:path w="841375" h="1903095">
                  <a:moveTo>
                    <a:pt x="683521" y="0"/>
                  </a:moveTo>
                  <a:lnTo>
                    <a:pt x="733290" y="8027"/>
                  </a:lnTo>
                  <a:lnTo>
                    <a:pt x="776514" y="30382"/>
                  </a:lnTo>
                  <a:lnTo>
                    <a:pt x="810600" y="64470"/>
                  </a:lnTo>
                  <a:lnTo>
                    <a:pt x="832953" y="107698"/>
                  </a:lnTo>
                  <a:lnTo>
                    <a:pt x="840980" y="157474"/>
                  </a:lnTo>
                  <a:lnTo>
                    <a:pt x="840980" y="1745146"/>
                  </a:lnTo>
                  <a:lnTo>
                    <a:pt x="828994" y="1805415"/>
                  </a:lnTo>
                  <a:lnTo>
                    <a:pt x="794860" y="1856496"/>
                  </a:lnTo>
                  <a:lnTo>
                    <a:pt x="743779" y="1890618"/>
                  </a:lnTo>
                  <a:lnTo>
                    <a:pt x="683521" y="1902596"/>
                  </a:lnTo>
                  <a:lnTo>
                    <a:pt x="0" y="1902596"/>
                  </a:lnTo>
                </a:path>
                <a:path w="841375" h="1903095">
                  <a:moveTo>
                    <a:pt x="0" y="0"/>
                  </a:moveTo>
                  <a:lnTo>
                    <a:pt x="683521" y="0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503978" y="2048971"/>
            <a:ext cx="382905" cy="653415"/>
            <a:chOff x="1007955" y="4097941"/>
            <a:chExt cx="765810" cy="1306830"/>
          </a:xfrm>
        </p:grpSpPr>
        <p:sp>
          <p:nvSpPr>
            <p:cNvPr id="6" name="object 6"/>
            <p:cNvSpPr/>
            <p:nvPr/>
          </p:nvSpPr>
          <p:spPr>
            <a:xfrm>
              <a:off x="1017480" y="4107466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1287597"/>
                  </a:move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close/>
                </a:path>
              </a:pathLst>
            </a:custGeom>
            <a:solidFill>
              <a:srgbClr val="CCE6C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1017480" y="4107466"/>
              <a:ext cx="746760" cy="1287780"/>
            </a:xfrm>
            <a:custGeom>
              <a:avLst/>
              <a:gdLst/>
              <a:ahLst/>
              <a:cxnLst/>
              <a:rect l="l" t="t" r="r" b="b"/>
              <a:pathLst>
                <a:path w="746760" h="1287779">
                  <a:moveTo>
                    <a:pt x="694783" y="0"/>
                  </a:moveTo>
                  <a:lnTo>
                    <a:pt x="714875" y="4058"/>
                  </a:lnTo>
                  <a:lnTo>
                    <a:pt x="731281" y="15124"/>
                  </a:lnTo>
                  <a:lnTo>
                    <a:pt x="742342" y="31535"/>
                  </a:lnTo>
                  <a:lnTo>
                    <a:pt x="746398" y="51624"/>
                  </a:lnTo>
                  <a:lnTo>
                    <a:pt x="746398" y="1235997"/>
                  </a:lnTo>
                  <a:lnTo>
                    <a:pt x="731281" y="1272497"/>
                  </a:lnTo>
                  <a:lnTo>
                    <a:pt x="694783" y="1287597"/>
                  </a:lnTo>
                  <a:lnTo>
                    <a:pt x="51612" y="1287597"/>
                  </a:lnTo>
                  <a:lnTo>
                    <a:pt x="31522" y="1283542"/>
                  </a:lnTo>
                  <a:lnTo>
                    <a:pt x="15116" y="1272484"/>
                  </a:lnTo>
                  <a:lnTo>
                    <a:pt x="4055" y="1256083"/>
                  </a:lnTo>
                  <a:lnTo>
                    <a:pt x="0" y="1235997"/>
                  </a:lnTo>
                  <a:lnTo>
                    <a:pt x="0" y="51624"/>
                  </a:lnTo>
                  <a:lnTo>
                    <a:pt x="4055" y="31535"/>
                  </a:lnTo>
                  <a:lnTo>
                    <a:pt x="15116" y="15124"/>
                  </a:lnTo>
                  <a:lnTo>
                    <a:pt x="31522" y="4058"/>
                  </a:lnTo>
                  <a:lnTo>
                    <a:pt x="51612" y="0"/>
                  </a:lnTo>
                  <a:lnTo>
                    <a:pt x="694783" y="0"/>
                  </a:lnTo>
                  <a:close/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567063" y="2159663"/>
            <a:ext cx="266740" cy="432118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6350">
              <a:lnSpc>
                <a:spcPts val="1045"/>
              </a:lnSpc>
            </a:pPr>
            <a:r>
              <a:rPr sz="900" spc="-5" dirty="0"/>
              <a:t>Softmax</a:t>
            </a:r>
            <a:endParaRPr sz="900"/>
          </a:p>
          <a:p>
            <a:pPr marL="56832">
              <a:spcBef>
                <a:spcPts val="8"/>
              </a:spcBef>
            </a:pPr>
            <a:r>
              <a:rPr sz="900" spc="-5" dirty="0"/>
              <a:t>output</a:t>
            </a:r>
            <a:endParaRPr sz="900"/>
          </a:p>
        </p:txBody>
      </p:sp>
      <p:grpSp>
        <p:nvGrpSpPr>
          <p:cNvPr id="9" name="object 9"/>
          <p:cNvGrpSpPr/>
          <p:nvPr/>
        </p:nvGrpSpPr>
        <p:grpSpPr>
          <a:xfrm>
            <a:off x="-1" y="91450"/>
            <a:ext cx="8795072" cy="2284410"/>
            <a:chOff x="0" y="182900"/>
            <a:chExt cx="17590143" cy="4568819"/>
          </a:xfrm>
        </p:grpSpPr>
        <p:sp>
          <p:nvSpPr>
            <p:cNvPr id="10" name="object 10"/>
            <p:cNvSpPr/>
            <p:nvPr/>
          </p:nvSpPr>
          <p:spPr>
            <a:xfrm>
              <a:off x="0" y="2668919"/>
              <a:ext cx="2733040" cy="2082800"/>
            </a:xfrm>
            <a:custGeom>
              <a:avLst/>
              <a:gdLst/>
              <a:ahLst/>
              <a:cxnLst/>
              <a:rect l="l" t="t" r="r" b="b"/>
              <a:pathLst>
                <a:path w="2733040" h="2082800">
                  <a:moveTo>
                    <a:pt x="0" y="0"/>
                  </a:moveTo>
                  <a:lnTo>
                    <a:pt x="8379" y="0"/>
                  </a:lnTo>
                  <a:lnTo>
                    <a:pt x="8379" y="1110097"/>
                  </a:lnTo>
                  <a:lnTo>
                    <a:pt x="0" y="1110097"/>
                  </a:lnTo>
                </a:path>
                <a:path w="2733040" h="2082800">
                  <a:moveTo>
                    <a:pt x="1763878" y="2082346"/>
                  </a:moveTo>
                  <a:lnTo>
                    <a:pt x="2732869" y="2082346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548648" y="182900"/>
              <a:ext cx="17041495" cy="1126490"/>
            </a:xfrm>
            <a:custGeom>
              <a:avLst/>
              <a:gdLst/>
              <a:ahLst/>
              <a:cxnLst/>
              <a:rect l="l" t="t" r="r" b="b"/>
              <a:pathLst>
                <a:path w="17041495" h="1126490">
                  <a:moveTo>
                    <a:pt x="17041165" y="1126196"/>
                  </a:moveTo>
                  <a:lnTo>
                    <a:pt x="0" y="1126196"/>
                  </a:lnTo>
                  <a:lnTo>
                    <a:pt x="0" y="0"/>
                  </a:lnTo>
                  <a:lnTo>
                    <a:pt x="17041165" y="0"/>
                  </a:lnTo>
                  <a:lnTo>
                    <a:pt x="17041165" y="1126196"/>
                  </a:lnTo>
                  <a:close/>
                </a:path>
              </a:pathLst>
            </a:custGeom>
            <a:solidFill>
              <a:srgbClr val="FFFFFF">
                <a:alpha val="69619"/>
              </a:srgbClr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55849" y="222513"/>
            <a:ext cx="7884349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Generative</a:t>
            </a:r>
            <a:r>
              <a:rPr spc="-168" dirty="0"/>
              <a:t> </a:t>
            </a:r>
            <a:r>
              <a:rPr spc="-28" dirty="0"/>
              <a:t>config</a:t>
            </a:r>
            <a:r>
              <a:rPr spc="-165" dirty="0"/>
              <a:t> </a:t>
            </a:r>
            <a:r>
              <a:rPr spc="-75" dirty="0"/>
              <a:t>-</a:t>
            </a:r>
            <a:r>
              <a:rPr spc="-168" dirty="0"/>
              <a:t> </a:t>
            </a:r>
            <a:r>
              <a:rPr spc="-5" dirty="0"/>
              <a:t>temperature</a:t>
            </a:r>
          </a:p>
        </p:txBody>
      </p:sp>
      <p:sp>
        <p:nvSpPr>
          <p:cNvPr id="14" name="object 14"/>
          <p:cNvSpPr txBox="1"/>
          <p:nvPr/>
        </p:nvSpPr>
        <p:spPr>
          <a:xfrm>
            <a:off x="211456" y="906640"/>
            <a:ext cx="967423" cy="444545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27648" marR="2540" indent="-221615">
              <a:lnSpc>
                <a:spcPct val="114999"/>
              </a:lnSpc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Temperature setting</a:t>
            </a:r>
            <a:endParaRPr sz="1300">
              <a:latin typeface="Lato"/>
              <a:cs typeface="Lato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664806" y="1450710"/>
            <a:ext cx="4792345" cy="1848485"/>
            <a:chOff x="1329612" y="2901419"/>
            <a:chExt cx="9584690" cy="3696970"/>
          </a:xfrm>
        </p:grpSpPr>
        <p:sp>
          <p:nvSpPr>
            <p:cNvPr id="16" name="object 16"/>
            <p:cNvSpPr/>
            <p:nvPr/>
          </p:nvSpPr>
          <p:spPr>
            <a:xfrm>
              <a:off x="1390497" y="2947344"/>
              <a:ext cx="635" cy="988694"/>
            </a:xfrm>
            <a:custGeom>
              <a:avLst/>
              <a:gdLst/>
              <a:ahLst/>
              <a:cxnLst/>
              <a:rect l="l" t="t" r="r" b="b"/>
              <a:pathLst>
                <a:path w="634" h="988695">
                  <a:moveTo>
                    <a:pt x="0" y="0"/>
                  </a:moveTo>
                  <a:lnTo>
                    <a:pt x="0" y="580073"/>
                  </a:lnTo>
                  <a:lnTo>
                    <a:pt x="599" y="580073"/>
                  </a:lnTo>
                  <a:lnTo>
                    <a:pt x="599" y="988648"/>
                  </a:lnTo>
                </a:path>
              </a:pathLst>
            </a:custGeom>
            <a:ln w="28574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7" name="object 1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29612" y="3921704"/>
              <a:ext cx="122969" cy="158249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022445" y="4339841"/>
              <a:ext cx="736798" cy="937798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30529" y="2901419"/>
              <a:ext cx="683398" cy="3696592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7735234" y="5846638"/>
              <a:ext cx="18415" cy="739775"/>
            </a:xfrm>
            <a:custGeom>
              <a:avLst/>
              <a:gdLst/>
              <a:ahLst/>
              <a:cxnLst/>
              <a:rect l="l" t="t" r="r" b="b"/>
              <a:pathLst>
                <a:path w="18415" h="739775">
                  <a:moveTo>
                    <a:pt x="17999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7999" y="0"/>
                  </a:lnTo>
                  <a:lnTo>
                    <a:pt x="17999" y="739198"/>
                  </a:lnTo>
                  <a:close/>
                </a:path>
              </a:pathLst>
            </a:custGeom>
            <a:solidFill>
              <a:srgbClr val="C8DA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7735234" y="5846638"/>
              <a:ext cx="18415" cy="739775"/>
            </a:xfrm>
            <a:custGeom>
              <a:avLst/>
              <a:gdLst/>
              <a:ahLst/>
              <a:cxnLst/>
              <a:rect l="l" t="t" r="r" b="b"/>
              <a:pathLst>
                <a:path w="18415" h="739775">
                  <a:moveTo>
                    <a:pt x="0" y="0"/>
                  </a:moveTo>
                  <a:lnTo>
                    <a:pt x="17999" y="0"/>
                  </a:lnTo>
                  <a:lnTo>
                    <a:pt x="17999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  <a:prstDash val="lgDash"/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3760727" y="3563881"/>
            <a:ext cx="1206183" cy="67460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 algn="ctr">
              <a:lnSpc>
                <a:spcPct val="114999"/>
              </a:lnSpc>
              <a:spcBef>
                <a:spcPts val="50"/>
              </a:spcBef>
            </a:pPr>
            <a:r>
              <a:rPr sz="1300" b="1" dirty="0">
                <a:solidFill>
                  <a:srgbClr val="4985E8"/>
                </a:solidFill>
                <a:latin typeface="Lato"/>
                <a:cs typeface="Lato"/>
              </a:rPr>
              <a:t>Strongly</a:t>
            </a:r>
            <a:r>
              <a:rPr sz="1300" b="1" spc="-38" dirty="0">
                <a:solidFill>
                  <a:srgbClr val="4985E8"/>
                </a:solidFill>
                <a:latin typeface="Lato"/>
                <a:cs typeface="Lato"/>
              </a:rPr>
              <a:t> </a:t>
            </a:r>
            <a:r>
              <a:rPr sz="1300" b="1" spc="-5" dirty="0">
                <a:solidFill>
                  <a:srgbClr val="4985E8"/>
                </a:solidFill>
                <a:latin typeface="Lato"/>
                <a:cs typeface="Lato"/>
              </a:rPr>
              <a:t>peaked probability distribution</a:t>
            </a:r>
            <a:endParaRPr sz="1300">
              <a:latin typeface="Lato"/>
              <a:cs typeface="Lato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214870" y="3563881"/>
            <a:ext cx="1146493" cy="67460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 algn="ctr">
              <a:lnSpc>
                <a:spcPct val="114999"/>
              </a:lnSpc>
              <a:spcBef>
                <a:spcPts val="50"/>
              </a:spcBef>
            </a:pPr>
            <a:r>
              <a:rPr sz="1300" b="1" spc="-5" dirty="0">
                <a:solidFill>
                  <a:srgbClr val="970000"/>
                </a:solidFill>
                <a:latin typeface="Lato"/>
                <a:cs typeface="Lato"/>
              </a:rPr>
              <a:t>Broader,</a:t>
            </a:r>
            <a:r>
              <a:rPr sz="1300" b="1" spc="-65" dirty="0">
                <a:solidFill>
                  <a:srgbClr val="970000"/>
                </a:solidFill>
                <a:latin typeface="Lato"/>
                <a:cs typeface="Lato"/>
              </a:rPr>
              <a:t> </a:t>
            </a:r>
            <a:r>
              <a:rPr sz="1300" b="1" spc="-5" dirty="0">
                <a:solidFill>
                  <a:srgbClr val="970000"/>
                </a:solidFill>
                <a:latin typeface="Lato"/>
                <a:cs typeface="Lato"/>
              </a:rPr>
              <a:t>flatter probability distribution</a:t>
            </a:r>
            <a:endParaRPr sz="1300">
              <a:latin typeface="Lato"/>
              <a:cs typeface="Lato"/>
            </a:endParaRPr>
          </a:p>
        </p:txBody>
      </p:sp>
      <p:graphicFrame>
        <p:nvGraphicFramePr>
          <p:cNvPr id="24" name="object 24"/>
          <p:cNvGraphicFramePr>
            <a:graphicFrameLocks noGrp="1"/>
          </p:cNvGraphicFramePr>
          <p:nvPr/>
        </p:nvGraphicFramePr>
        <p:xfrm>
          <a:off x="2101821" y="1444972"/>
          <a:ext cx="1621473" cy="18478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9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8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7030"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1095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0.001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69533" marB="0">
                    <a:lnL w="38100">
                      <a:solidFill>
                        <a:srgbClr val="0000FF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38100">
                      <a:solidFill>
                        <a:srgbClr val="0000FF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  <a:solidFill>
                      <a:srgbClr val="C8DAF7"/>
                    </a:solidFill>
                  </a:tcPr>
                </a:tc>
                <a:tc>
                  <a:txBody>
                    <a:bodyPr/>
                    <a:lstStyle/>
                    <a:p>
                      <a:pPr marL="180975">
                        <a:lnSpc>
                          <a:spcPct val="100000"/>
                        </a:lnSpc>
                        <a:spcBef>
                          <a:spcPts val="105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apple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6667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38100">
                      <a:solidFill>
                        <a:srgbClr val="0000FF"/>
                      </a:solidFill>
                      <a:prstDash val="solid"/>
                    </a:lnR>
                    <a:lnT w="38100">
                      <a:solidFill>
                        <a:srgbClr val="0000FF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9570"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113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0.002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1755" marB="0">
                    <a:lnL w="38100">
                      <a:solidFill>
                        <a:srgbClr val="0000FF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  <a:solidFill>
                      <a:srgbClr val="C8DAF7"/>
                    </a:solidFill>
                  </a:tcPr>
                </a:tc>
                <a:tc>
                  <a:txBody>
                    <a:bodyPr/>
                    <a:lstStyle/>
                    <a:p>
                      <a:pPr marL="180975">
                        <a:lnSpc>
                          <a:spcPct val="100000"/>
                        </a:lnSpc>
                        <a:spcBef>
                          <a:spcPts val="109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banana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6921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38100">
                      <a:solidFill>
                        <a:srgbClr val="0000FF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9570"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113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0.400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1755" marB="0">
                    <a:lnL w="38100">
                      <a:solidFill>
                        <a:srgbClr val="0000FF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  <a:solidFill>
                      <a:srgbClr val="C8DAF7"/>
                    </a:solidFill>
                  </a:tcPr>
                </a:tc>
                <a:tc>
                  <a:txBody>
                    <a:bodyPr/>
                    <a:lstStyle/>
                    <a:p>
                      <a:pPr marL="180975">
                        <a:lnSpc>
                          <a:spcPct val="100000"/>
                        </a:lnSpc>
                        <a:spcBef>
                          <a:spcPts val="1090"/>
                        </a:spcBef>
                      </a:pPr>
                      <a:r>
                        <a:rPr sz="1400" spc="-20" dirty="0">
                          <a:latin typeface="Arial"/>
                          <a:cs typeface="Arial"/>
                        </a:rPr>
                        <a:t>cake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6921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38100">
                      <a:solidFill>
                        <a:srgbClr val="0000FF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570"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113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0.012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1755" marB="0">
                    <a:lnL w="38100">
                      <a:solidFill>
                        <a:srgbClr val="0000FF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  <a:solidFill>
                      <a:srgbClr val="C8DAF7"/>
                    </a:solidFill>
                  </a:tcPr>
                </a:tc>
                <a:tc>
                  <a:txBody>
                    <a:bodyPr/>
                    <a:lstStyle/>
                    <a:p>
                      <a:pPr marL="180975">
                        <a:lnSpc>
                          <a:spcPct val="100000"/>
                        </a:lnSpc>
                        <a:spcBef>
                          <a:spcPts val="109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donut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6921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38100">
                      <a:solidFill>
                        <a:srgbClr val="0000FF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2110"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113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…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1755" marB="0">
                    <a:lnL w="38100">
                      <a:solidFill>
                        <a:srgbClr val="0000FF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38100">
                      <a:solidFill>
                        <a:srgbClr val="0000FF"/>
                      </a:solidFill>
                      <a:prstDash val="solid"/>
                    </a:lnB>
                    <a:solidFill>
                      <a:srgbClr val="C8DAF7"/>
                    </a:solidFill>
                  </a:tcPr>
                </a:tc>
                <a:tc>
                  <a:txBody>
                    <a:bodyPr/>
                    <a:lstStyle/>
                    <a:p>
                      <a:pPr marL="180975">
                        <a:lnSpc>
                          <a:spcPct val="100000"/>
                        </a:lnSpc>
                        <a:spcBef>
                          <a:spcPts val="109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…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6921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38100">
                      <a:solidFill>
                        <a:srgbClr val="0000FF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38100">
                      <a:solidFill>
                        <a:srgbClr val="0000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25" name="object 25"/>
          <p:cNvGrpSpPr/>
          <p:nvPr/>
        </p:nvGrpSpPr>
        <p:grpSpPr>
          <a:xfrm>
            <a:off x="1607772" y="1448941"/>
            <a:ext cx="3449320" cy="1852930"/>
            <a:chOff x="3215543" y="2897881"/>
            <a:chExt cx="6898640" cy="3705860"/>
          </a:xfrm>
        </p:grpSpPr>
        <p:sp>
          <p:nvSpPr>
            <p:cNvPr id="26" name="object 26"/>
            <p:cNvSpPr/>
            <p:nvPr/>
          </p:nvSpPr>
          <p:spPr>
            <a:xfrm>
              <a:off x="3898942" y="4749715"/>
              <a:ext cx="205740" cy="0"/>
            </a:xfrm>
            <a:custGeom>
              <a:avLst/>
              <a:gdLst/>
              <a:ahLst/>
              <a:cxnLst/>
              <a:rect l="l" t="t" r="r" b="b"/>
              <a:pathLst>
                <a:path w="205739">
                  <a:moveTo>
                    <a:pt x="0" y="0"/>
                  </a:moveTo>
                  <a:lnTo>
                    <a:pt x="205199" y="0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7" name="object 2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094616" y="4708715"/>
              <a:ext cx="105499" cy="81974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215543" y="2906869"/>
              <a:ext cx="683398" cy="3696592"/>
            </a:xfrm>
            <a:prstGeom prst="rect">
              <a:avLst/>
            </a:prstGeom>
          </p:spPr>
        </p:pic>
        <p:sp>
          <p:nvSpPr>
            <p:cNvPr id="29" name="object 29"/>
            <p:cNvSpPr/>
            <p:nvPr/>
          </p:nvSpPr>
          <p:spPr>
            <a:xfrm>
              <a:off x="7735209" y="2902644"/>
              <a:ext cx="18415" cy="739775"/>
            </a:xfrm>
            <a:custGeom>
              <a:avLst/>
              <a:gdLst/>
              <a:ahLst/>
              <a:cxnLst/>
              <a:rect l="l" t="t" r="r" b="b"/>
              <a:pathLst>
                <a:path w="18415" h="739775">
                  <a:moveTo>
                    <a:pt x="17999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7999" y="0"/>
                  </a:lnTo>
                  <a:lnTo>
                    <a:pt x="17999" y="739198"/>
                  </a:lnTo>
                  <a:close/>
                </a:path>
              </a:pathLst>
            </a:custGeom>
            <a:solidFill>
              <a:srgbClr val="C8DA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7735209" y="2902644"/>
              <a:ext cx="18415" cy="739775"/>
            </a:xfrm>
            <a:custGeom>
              <a:avLst/>
              <a:gdLst/>
              <a:ahLst/>
              <a:cxnLst/>
              <a:rect l="l" t="t" r="r" b="b"/>
              <a:pathLst>
                <a:path w="18415" h="739775">
                  <a:moveTo>
                    <a:pt x="0" y="0"/>
                  </a:moveTo>
                  <a:lnTo>
                    <a:pt x="17999" y="0"/>
                  </a:lnTo>
                  <a:lnTo>
                    <a:pt x="17999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7735184" y="3629042"/>
              <a:ext cx="36830" cy="739775"/>
            </a:xfrm>
            <a:custGeom>
              <a:avLst/>
              <a:gdLst/>
              <a:ahLst/>
              <a:cxnLst/>
              <a:rect l="l" t="t" r="r" b="b"/>
              <a:pathLst>
                <a:path w="36829" h="739775">
                  <a:moveTo>
                    <a:pt x="36599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36599" y="0"/>
                  </a:lnTo>
                  <a:lnTo>
                    <a:pt x="36599" y="739198"/>
                  </a:lnTo>
                  <a:close/>
                </a:path>
              </a:pathLst>
            </a:custGeom>
            <a:solidFill>
              <a:srgbClr val="C8DA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7735184" y="3629042"/>
              <a:ext cx="36830" cy="739775"/>
            </a:xfrm>
            <a:custGeom>
              <a:avLst/>
              <a:gdLst/>
              <a:ahLst/>
              <a:cxnLst/>
              <a:rect l="l" t="t" r="r" b="b"/>
              <a:pathLst>
                <a:path w="36829" h="739775">
                  <a:moveTo>
                    <a:pt x="0" y="0"/>
                  </a:moveTo>
                  <a:lnTo>
                    <a:pt x="36599" y="0"/>
                  </a:lnTo>
                  <a:lnTo>
                    <a:pt x="36599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7735384" y="4368241"/>
              <a:ext cx="2373630" cy="739775"/>
            </a:xfrm>
            <a:custGeom>
              <a:avLst/>
              <a:gdLst/>
              <a:ahLst/>
              <a:cxnLst/>
              <a:rect l="l" t="t" r="r" b="b"/>
              <a:pathLst>
                <a:path w="2373629" h="739775">
                  <a:moveTo>
                    <a:pt x="2373595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2373595" y="0"/>
                  </a:lnTo>
                  <a:lnTo>
                    <a:pt x="2373595" y="739198"/>
                  </a:lnTo>
                  <a:close/>
                </a:path>
              </a:pathLst>
            </a:custGeom>
            <a:solidFill>
              <a:srgbClr val="C8DA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7735384" y="4368241"/>
              <a:ext cx="2373630" cy="739775"/>
            </a:xfrm>
            <a:custGeom>
              <a:avLst/>
              <a:gdLst/>
              <a:ahLst/>
              <a:cxnLst/>
              <a:rect l="l" t="t" r="r" b="b"/>
              <a:pathLst>
                <a:path w="2373629" h="739775">
                  <a:moveTo>
                    <a:pt x="0" y="0"/>
                  </a:moveTo>
                  <a:lnTo>
                    <a:pt x="2373595" y="0"/>
                  </a:lnTo>
                  <a:lnTo>
                    <a:pt x="2373595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7735259" y="5107439"/>
              <a:ext cx="183515" cy="739775"/>
            </a:xfrm>
            <a:custGeom>
              <a:avLst/>
              <a:gdLst/>
              <a:ahLst/>
              <a:cxnLst/>
              <a:rect l="l" t="t" r="r" b="b"/>
              <a:pathLst>
                <a:path w="183515" h="739775">
                  <a:moveTo>
                    <a:pt x="182999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82999" y="0"/>
                  </a:lnTo>
                  <a:lnTo>
                    <a:pt x="182999" y="739198"/>
                  </a:lnTo>
                  <a:close/>
                </a:path>
              </a:pathLst>
            </a:custGeom>
            <a:solidFill>
              <a:srgbClr val="C8DA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7735259" y="5107439"/>
              <a:ext cx="183515" cy="739775"/>
            </a:xfrm>
            <a:custGeom>
              <a:avLst/>
              <a:gdLst/>
              <a:ahLst/>
              <a:cxnLst/>
              <a:rect l="l" t="t" r="r" b="b"/>
              <a:pathLst>
                <a:path w="183515" h="739775">
                  <a:moveTo>
                    <a:pt x="0" y="0"/>
                  </a:moveTo>
                  <a:lnTo>
                    <a:pt x="182999" y="0"/>
                  </a:lnTo>
                  <a:lnTo>
                    <a:pt x="182999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aphicFrame>
        <p:nvGraphicFramePr>
          <p:cNvPr id="37" name="object 37"/>
          <p:cNvGraphicFramePr>
            <a:graphicFrameLocks noGrp="1"/>
          </p:cNvGraphicFramePr>
          <p:nvPr/>
        </p:nvGraphicFramePr>
        <p:xfrm>
          <a:off x="5609289" y="1444972"/>
          <a:ext cx="1621473" cy="18478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9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8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105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0.040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66675" marB="0">
                    <a:lnL w="38100">
                      <a:solidFill>
                        <a:srgbClr val="FF0000"/>
                      </a:solidFill>
                      <a:prstDash val="solid"/>
                    </a:lnL>
                    <a:lnT w="38100">
                      <a:solidFill>
                        <a:srgbClr val="FF0000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180340">
                        <a:lnSpc>
                          <a:spcPct val="100000"/>
                        </a:lnSpc>
                        <a:spcBef>
                          <a:spcPts val="105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apple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66675" marB="0">
                    <a:lnR w="38100">
                      <a:solidFill>
                        <a:srgbClr val="FF0000"/>
                      </a:solidFill>
                      <a:prstDash val="solid"/>
                    </a:lnR>
                    <a:lnT w="38100">
                      <a:solidFill>
                        <a:srgbClr val="FF0000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9570"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0.080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0485" marB="0">
                    <a:lnL w="38100">
                      <a:solidFill>
                        <a:srgbClr val="FF0000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18034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banana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048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38100">
                      <a:solidFill>
                        <a:srgbClr val="FF0000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9570"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0.150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0485" marB="0">
                    <a:lnL w="38100">
                      <a:solidFill>
                        <a:srgbClr val="FF0000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18034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1400" spc="-20" dirty="0">
                          <a:latin typeface="Arial"/>
                          <a:cs typeface="Arial"/>
                        </a:rPr>
                        <a:t>cake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048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38100">
                      <a:solidFill>
                        <a:srgbClr val="FF0000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570"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0.120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0485" marB="0">
                    <a:lnL w="38100">
                      <a:solidFill>
                        <a:srgbClr val="FF0000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18034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donut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048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38100">
                      <a:solidFill>
                        <a:srgbClr val="FF0000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380"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…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0485" marB="0">
                    <a:lnL w="38100">
                      <a:solidFill>
                        <a:srgbClr val="FF0000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38100">
                      <a:solidFill>
                        <a:srgbClr val="FF0000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18034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…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7048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38100">
                      <a:solidFill>
                        <a:srgbClr val="FF0000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38100">
                      <a:solidFill>
                        <a:srgbClr val="FF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38" name="object 38"/>
          <p:cNvGrpSpPr/>
          <p:nvPr/>
        </p:nvGrpSpPr>
        <p:grpSpPr>
          <a:xfrm>
            <a:off x="5132215" y="1445741"/>
            <a:ext cx="3065780" cy="1846580"/>
            <a:chOff x="10264429" y="2891481"/>
            <a:chExt cx="6131560" cy="3693160"/>
          </a:xfrm>
        </p:grpSpPr>
        <p:sp>
          <p:nvSpPr>
            <p:cNvPr id="39" name="object 39"/>
            <p:cNvSpPr/>
            <p:nvPr/>
          </p:nvSpPr>
          <p:spPr>
            <a:xfrm>
              <a:off x="14762720" y="5840238"/>
              <a:ext cx="594360" cy="739775"/>
            </a:xfrm>
            <a:custGeom>
              <a:avLst/>
              <a:gdLst/>
              <a:ahLst/>
              <a:cxnLst/>
              <a:rect l="l" t="t" r="r" b="b"/>
              <a:pathLst>
                <a:path w="594359" h="739775">
                  <a:moveTo>
                    <a:pt x="593998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593998" y="0"/>
                  </a:lnTo>
                  <a:lnTo>
                    <a:pt x="593998" y="739198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0" name="object 40"/>
            <p:cNvSpPr/>
            <p:nvPr/>
          </p:nvSpPr>
          <p:spPr>
            <a:xfrm>
              <a:off x="14762720" y="5840238"/>
              <a:ext cx="594360" cy="739775"/>
            </a:xfrm>
            <a:custGeom>
              <a:avLst/>
              <a:gdLst/>
              <a:ahLst/>
              <a:cxnLst/>
              <a:rect l="l" t="t" r="r" b="b"/>
              <a:pathLst>
                <a:path w="594359" h="739775">
                  <a:moveTo>
                    <a:pt x="0" y="0"/>
                  </a:moveTo>
                  <a:lnTo>
                    <a:pt x="593998" y="0"/>
                  </a:lnTo>
                  <a:lnTo>
                    <a:pt x="593998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  <a:prstDash val="lgDash"/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1" name="object 41"/>
            <p:cNvSpPr/>
            <p:nvPr/>
          </p:nvSpPr>
          <p:spPr>
            <a:xfrm>
              <a:off x="14762770" y="2896244"/>
              <a:ext cx="439420" cy="739775"/>
            </a:xfrm>
            <a:custGeom>
              <a:avLst/>
              <a:gdLst/>
              <a:ahLst/>
              <a:cxnLst/>
              <a:rect l="l" t="t" r="r" b="b"/>
              <a:pathLst>
                <a:path w="439419" h="739775">
                  <a:moveTo>
                    <a:pt x="439199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439199" y="0"/>
                  </a:lnTo>
                  <a:lnTo>
                    <a:pt x="439199" y="739198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2" name="object 42"/>
            <p:cNvSpPr/>
            <p:nvPr/>
          </p:nvSpPr>
          <p:spPr>
            <a:xfrm>
              <a:off x="14762770" y="2896244"/>
              <a:ext cx="439420" cy="739775"/>
            </a:xfrm>
            <a:custGeom>
              <a:avLst/>
              <a:gdLst/>
              <a:ahLst/>
              <a:cxnLst/>
              <a:rect l="l" t="t" r="r" b="b"/>
              <a:pathLst>
                <a:path w="439419" h="739775">
                  <a:moveTo>
                    <a:pt x="0" y="0"/>
                  </a:moveTo>
                  <a:lnTo>
                    <a:pt x="439199" y="0"/>
                  </a:lnTo>
                  <a:lnTo>
                    <a:pt x="439199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3" name="object 43"/>
            <p:cNvSpPr/>
            <p:nvPr/>
          </p:nvSpPr>
          <p:spPr>
            <a:xfrm>
              <a:off x="14762670" y="3622642"/>
              <a:ext cx="878205" cy="739775"/>
            </a:xfrm>
            <a:custGeom>
              <a:avLst/>
              <a:gdLst/>
              <a:ahLst/>
              <a:cxnLst/>
              <a:rect l="l" t="t" r="r" b="b"/>
              <a:pathLst>
                <a:path w="878205" h="739775">
                  <a:moveTo>
                    <a:pt x="877798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877798" y="0"/>
                  </a:lnTo>
                  <a:lnTo>
                    <a:pt x="877798" y="739198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4" name="object 44"/>
            <p:cNvSpPr/>
            <p:nvPr/>
          </p:nvSpPr>
          <p:spPr>
            <a:xfrm>
              <a:off x="14762670" y="3622642"/>
              <a:ext cx="878205" cy="739775"/>
            </a:xfrm>
            <a:custGeom>
              <a:avLst/>
              <a:gdLst/>
              <a:ahLst/>
              <a:cxnLst/>
              <a:rect l="l" t="t" r="r" b="b"/>
              <a:pathLst>
                <a:path w="878205" h="739775">
                  <a:moveTo>
                    <a:pt x="0" y="0"/>
                  </a:moveTo>
                  <a:lnTo>
                    <a:pt x="877798" y="0"/>
                  </a:lnTo>
                  <a:lnTo>
                    <a:pt x="877798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5" name="object 45"/>
            <p:cNvSpPr/>
            <p:nvPr/>
          </p:nvSpPr>
          <p:spPr>
            <a:xfrm>
              <a:off x="14762870" y="4361841"/>
              <a:ext cx="1628139" cy="739775"/>
            </a:xfrm>
            <a:custGeom>
              <a:avLst/>
              <a:gdLst/>
              <a:ahLst/>
              <a:cxnLst/>
              <a:rect l="l" t="t" r="r" b="b"/>
              <a:pathLst>
                <a:path w="1628140" h="739775">
                  <a:moveTo>
                    <a:pt x="1627796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627796" y="0"/>
                  </a:lnTo>
                  <a:lnTo>
                    <a:pt x="1627796" y="739198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6" name="object 46"/>
            <p:cNvSpPr/>
            <p:nvPr/>
          </p:nvSpPr>
          <p:spPr>
            <a:xfrm>
              <a:off x="14762870" y="4361841"/>
              <a:ext cx="1628139" cy="739775"/>
            </a:xfrm>
            <a:custGeom>
              <a:avLst/>
              <a:gdLst/>
              <a:ahLst/>
              <a:cxnLst/>
              <a:rect l="l" t="t" r="r" b="b"/>
              <a:pathLst>
                <a:path w="1628140" h="739775">
                  <a:moveTo>
                    <a:pt x="0" y="0"/>
                  </a:moveTo>
                  <a:lnTo>
                    <a:pt x="1627796" y="0"/>
                  </a:lnTo>
                  <a:lnTo>
                    <a:pt x="1627796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7" name="object 47"/>
            <p:cNvSpPr/>
            <p:nvPr/>
          </p:nvSpPr>
          <p:spPr>
            <a:xfrm>
              <a:off x="14762770" y="5101039"/>
              <a:ext cx="1317625" cy="739775"/>
            </a:xfrm>
            <a:custGeom>
              <a:avLst/>
              <a:gdLst/>
              <a:ahLst/>
              <a:cxnLst/>
              <a:rect l="l" t="t" r="r" b="b"/>
              <a:pathLst>
                <a:path w="1317625" h="739775">
                  <a:moveTo>
                    <a:pt x="1316997" y="739198"/>
                  </a:moveTo>
                  <a:lnTo>
                    <a:pt x="0" y="739198"/>
                  </a:lnTo>
                  <a:lnTo>
                    <a:pt x="0" y="0"/>
                  </a:lnTo>
                  <a:lnTo>
                    <a:pt x="1316997" y="0"/>
                  </a:lnTo>
                  <a:lnTo>
                    <a:pt x="1316997" y="739198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8" name="object 48"/>
            <p:cNvSpPr/>
            <p:nvPr/>
          </p:nvSpPr>
          <p:spPr>
            <a:xfrm>
              <a:off x="14762770" y="5101039"/>
              <a:ext cx="1317625" cy="739775"/>
            </a:xfrm>
            <a:custGeom>
              <a:avLst/>
              <a:gdLst/>
              <a:ahLst/>
              <a:cxnLst/>
              <a:rect l="l" t="t" r="r" b="b"/>
              <a:pathLst>
                <a:path w="1317625" h="739775">
                  <a:moveTo>
                    <a:pt x="0" y="0"/>
                  </a:moveTo>
                  <a:lnTo>
                    <a:pt x="1316997" y="0"/>
                  </a:lnTo>
                  <a:lnTo>
                    <a:pt x="1316997" y="739198"/>
                  </a:lnTo>
                  <a:lnTo>
                    <a:pt x="0" y="7391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9" name="object 49"/>
            <p:cNvSpPr/>
            <p:nvPr/>
          </p:nvSpPr>
          <p:spPr>
            <a:xfrm>
              <a:off x="10264429" y="4744265"/>
              <a:ext cx="854710" cy="0"/>
            </a:xfrm>
            <a:custGeom>
              <a:avLst/>
              <a:gdLst/>
              <a:ahLst/>
              <a:cxnLst/>
              <a:rect l="l" t="t" r="r" b="b"/>
              <a:pathLst>
                <a:path w="854709">
                  <a:moveTo>
                    <a:pt x="0" y="0"/>
                  </a:moveTo>
                  <a:lnTo>
                    <a:pt x="854698" y="0"/>
                  </a:lnTo>
                </a:path>
              </a:pathLst>
            </a:custGeom>
            <a:ln w="1904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50" name="object 5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109602" y="4703265"/>
              <a:ext cx="105499" cy="81974"/>
            </a:xfrm>
            <a:prstGeom prst="rect">
              <a:avLst/>
            </a:prstGeom>
          </p:spPr>
        </p:pic>
      </p:grpSp>
      <p:sp>
        <p:nvSpPr>
          <p:cNvPr id="51" name="object 51"/>
          <p:cNvSpPr txBox="1"/>
          <p:nvPr/>
        </p:nvSpPr>
        <p:spPr>
          <a:xfrm>
            <a:off x="2117159" y="841916"/>
            <a:ext cx="2353945" cy="58092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500" b="1" dirty="0">
                <a:solidFill>
                  <a:srgbClr val="4985E8"/>
                </a:solidFill>
                <a:latin typeface="Lato"/>
                <a:cs typeface="Lato"/>
              </a:rPr>
              <a:t>Cooler</a:t>
            </a:r>
            <a:r>
              <a:rPr sz="1500" b="1" spc="-30" dirty="0">
                <a:solidFill>
                  <a:srgbClr val="4985E8"/>
                </a:solidFill>
                <a:latin typeface="Lato"/>
                <a:cs typeface="Lato"/>
              </a:rPr>
              <a:t> </a:t>
            </a:r>
            <a:r>
              <a:rPr sz="1500" b="1" dirty="0">
                <a:solidFill>
                  <a:srgbClr val="4985E8"/>
                </a:solidFill>
                <a:latin typeface="Lato"/>
                <a:cs typeface="Lato"/>
              </a:rPr>
              <a:t>temperature</a:t>
            </a:r>
            <a:r>
              <a:rPr sz="1500" b="1" spc="-28" dirty="0">
                <a:solidFill>
                  <a:srgbClr val="4985E8"/>
                </a:solidFill>
                <a:latin typeface="Lato"/>
                <a:cs typeface="Lato"/>
              </a:rPr>
              <a:t> </a:t>
            </a:r>
            <a:r>
              <a:rPr sz="1500" b="1" spc="-10" dirty="0">
                <a:solidFill>
                  <a:srgbClr val="4985E8"/>
                </a:solidFill>
                <a:latin typeface="Lato"/>
                <a:cs typeface="Lato"/>
              </a:rPr>
              <a:t>(e.g</a:t>
            </a:r>
            <a:r>
              <a:rPr sz="1500" b="1" spc="-30" dirty="0">
                <a:solidFill>
                  <a:srgbClr val="4985E8"/>
                </a:solidFill>
                <a:latin typeface="Lato"/>
                <a:cs typeface="Lato"/>
              </a:rPr>
              <a:t> </a:t>
            </a:r>
            <a:r>
              <a:rPr sz="1500" b="1" spc="-13" dirty="0">
                <a:solidFill>
                  <a:srgbClr val="4985E8"/>
                </a:solidFill>
                <a:latin typeface="Lato"/>
                <a:cs typeface="Lato"/>
              </a:rPr>
              <a:t>&lt;1)</a:t>
            </a:r>
            <a:endParaRPr sz="1500">
              <a:latin typeface="Lato"/>
              <a:cs typeface="Lato"/>
            </a:endParaRPr>
          </a:p>
          <a:p>
            <a:pPr marL="227648">
              <a:spcBef>
                <a:spcPts val="1007"/>
              </a:spcBef>
              <a:tabLst>
                <a:tab pos="1006157" algn="l"/>
              </a:tabLst>
            </a:pPr>
            <a:r>
              <a:rPr b="1" spc="-10" dirty="0">
                <a:latin typeface="Lato"/>
                <a:cs typeface="Lato"/>
              </a:rPr>
              <a:t>prob</a:t>
            </a:r>
            <a:r>
              <a:rPr b="1" dirty="0">
                <a:latin typeface="Lato"/>
                <a:cs typeface="Lato"/>
              </a:rPr>
              <a:t>	</a:t>
            </a:r>
            <a:r>
              <a:rPr b="1" spc="-10" dirty="0">
                <a:latin typeface="Lato"/>
                <a:cs typeface="Lato"/>
              </a:rPr>
              <a:t>word</a:t>
            </a:r>
            <a:endParaRPr>
              <a:latin typeface="Lato"/>
              <a:cs typeface="Lato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5624628" y="841916"/>
            <a:ext cx="2084388" cy="58092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500" b="1" dirty="0">
                <a:solidFill>
                  <a:srgbClr val="970000"/>
                </a:solidFill>
                <a:latin typeface="Lato"/>
                <a:cs typeface="Lato"/>
              </a:rPr>
              <a:t>Higher</a:t>
            </a:r>
            <a:r>
              <a:rPr sz="1500" b="1" spc="-8" dirty="0">
                <a:solidFill>
                  <a:srgbClr val="970000"/>
                </a:solidFill>
                <a:latin typeface="Lato"/>
                <a:cs typeface="Lato"/>
              </a:rPr>
              <a:t> </a:t>
            </a:r>
            <a:r>
              <a:rPr sz="1500" b="1" dirty="0">
                <a:solidFill>
                  <a:srgbClr val="970000"/>
                </a:solidFill>
                <a:latin typeface="Lato"/>
                <a:cs typeface="Lato"/>
              </a:rPr>
              <a:t>temperature</a:t>
            </a:r>
            <a:r>
              <a:rPr sz="1500" b="1" spc="-8" dirty="0">
                <a:solidFill>
                  <a:srgbClr val="970000"/>
                </a:solidFill>
                <a:latin typeface="Lato"/>
                <a:cs typeface="Lato"/>
              </a:rPr>
              <a:t> </a:t>
            </a:r>
            <a:r>
              <a:rPr sz="1500" b="1" spc="-10" dirty="0">
                <a:solidFill>
                  <a:srgbClr val="970000"/>
                </a:solidFill>
                <a:latin typeface="Lato"/>
                <a:cs typeface="Lato"/>
              </a:rPr>
              <a:t>(&gt;1)</a:t>
            </a:r>
            <a:endParaRPr sz="1500">
              <a:latin typeface="Lato"/>
              <a:cs typeface="Lato"/>
            </a:endParaRPr>
          </a:p>
          <a:p>
            <a:pPr marL="222250">
              <a:spcBef>
                <a:spcPts val="1007"/>
              </a:spcBef>
              <a:tabLst>
                <a:tab pos="1000760" algn="l"/>
              </a:tabLst>
            </a:pPr>
            <a:r>
              <a:rPr b="1" spc="-10" dirty="0">
                <a:latin typeface="Lato"/>
                <a:cs typeface="Lato"/>
              </a:rPr>
              <a:t>prob</a:t>
            </a:r>
            <a:r>
              <a:rPr b="1" dirty="0">
                <a:latin typeface="Lato"/>
                <a:cs typeface="Lato"/>
              </a:rPr>
              <a:t>	</a:t>
            </a:r>
            <a:r>
              <a:rPr b="1" spc="-10" dirty="0">
                <a:latin typeface="Lato"/>
                <a:cs typeface="Lato"/>
              </a:rPr>
              <a:t>word</a:t>
            </a:r>
            <a:endParaRPr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54196" y="1998468"/>
            <a:ext cx="4177983" cy="1127232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356553" marR="2540" indent="-350520">
              <a:spcBef>
                <a:spcPts val="50"/>
              </a:spcBef>
            </a:pPr>
            <a:r>
              <a:rPr sz="3600" spc="35" dirty="0"/>
              <a:t>Retrieval</a:t>
            </a:r>
            <a:r>
              <a:rPr sz="3600" spc="-215" dirty="0"/>
              <a:t> </a:t>
            </a:r>
            <a:r>
              <a:rPr sz="3600" spc="-5" dirty="0"/>
              <a:t>augmented </a:t>
            </a:r>
            <a:r>
              <a:rPr sz="3600" dirty="0"/>
              <a:t>generation</a:t>
            </a:r>
            <a:r>
              <a:rPr sz="3600" spc="-165" dirty="0"/>
              <a:t> </a:t>
            </a:r>
            <a:r>
              <a:rPr sz="3600" spc="33" dirty="0"/>
              <a:t>(RAG)</a:t>
            </a:r>
            <a:endParaRPr sz="36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47;p7">
            <a:extLst>
              <a:ext uri="{FF2B5EF4-FFF2-40B4-BE49-F238E27FC236}">
                <a16:creationId xmlns:a16="http://schemas.microsoft.com/office/drawing/2014/main" id="{DD35F023-034D-521D-53AF-C9DA6794B714}"/>
              </a:ext>
            </a:extLst>
          </p:cNvPr>
          <p:cNvSpPr txBox="1">
            <a:spLocks/>
          </p:cNvSpPr>
          <p:nvPr/>
        </p:nvSpPr>
        <p:spPr>
          <a:xfrm>
            <a:off x="727289" y="416025"/>
            <a:ext cx="5836797" cy="2155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Embeddings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pt-PT" sz="2700" dirty="0" err="1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From</a:t>
            </a:r>
            <a:r>
              <a:rPr lang="pt-PT" sz="27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 </a:t>
            </a:r>
            <a:r>
              <a:rPr lang="pt-PT" sz="2700" dirty="0" err="1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words</a:t>
            </a:r>
            <a:r>
              <a:rPr lang="pt-PT" sz="27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 to </a:t>
            </a:r>
            <a:r>
              <a:rPr lang="pt-PT" sz="2700" dirty="0" err="1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numbers</a:t>
            </a:r>
            <a:endParaRPr lang="pt-PT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pt-PT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E2DDA7-293C-50C3-D64F-F51BEFA87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1868" y="1782568"/>
            <a:ext cx="3832931" cy="22653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A02BF1-78DF-4CA3-E1C5-9F424449EB94}"/>
              </a:ext>
            </a:extLst>
          </p:cNvPr>
          <p:cNvSpPr txBox="1"/>
          <p:nvPr/>
        </p:nvSpPr>
        <p:spPr>
          <a:xfrm>
            <a:off x="478537" y="1937148"/>
            <a:ext cx="4301216" cy="1633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14313" indent="-214313">
              <a:buSzPts val="1100"/>
              <a:buFont typeface="Arial" panose="020B0604020202020204" pitchFamily="34" charset="0"/>
              <a:buChar char="•"/>
            </a:pPr>
            <a:endParaRPr lang="en-US" sz="1500" b="1" dirty="0">
              <a:solidFill>
                <a:srgbClr val="036A6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214313" indent="-214313">
              <a:buSzPts val="1100"/>
              <a:buFont typeface="Arial" panose="020B0604020202020204" pitchFamily="34" charset="0"/>
              <a:buChar char="•"/>
            </a:pPr>
            <a:endParaRPr lang="en-US" sz="1500" b="1" dirty="0">
              <a:solidFill>
                <a:srgbClr val="036A6E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buSzPts val="1100"/>
            </a:pPr>
            <a:r>
              <a:rPr lang="en-US" sz="1800" b="1" dirty="0">
                <a:solidFill>
                  <a:srgbClr val="036A6E"/>
                </a:solidFill>
                <a:latin typeface="Inter"/>
                <a:ea typeface="Inter"/>
                <a:cs typeface="Inter"/>
                <a:sym typeface="Inter"/>
              </a:rPr>
              <a:t>Tokenization is the act of splitting strings into lists of “tokens” (not words, but very close)</a:t>
            </a:r>
            <a:endParaRPr lang="en-US" sz="1200" b="1" i="1" dirty="0">
              <a:solidFill>
                <a:srgbClr val="036A6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214313" indent="-214313">
              <a:buSzPts val="1100"/>
              <a:buFont typeface="Arial" panose="020B0604020202020204" pitchFamily="34" charset="0"/>
              <a:buChar char="•"/>
            </a:pPr>
            <a:endParaRPr lang="en-US" sz="788" b="1" dirty="0">
              <a:solidFill>
                <a:srgbClr val="036A6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214313" indent="-214313">
              <a:buSzPts val="1100"/>
              <a:buFont typeface="Arial" panose="020B0604020202020204" pitchFamily="34" charset="0"/>
              <a:buChar char="•"/>
            </a:pPr>
            <a:endParaRPr lang="en-US" sz="825" b="1" dirty="0">
              <a:solidFill>
                <a:srgbClr val="036A6E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967495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47;p7">
            <a:extLst>
              <a:ext uri="{FF2B5EF4-FFF2-40B4-BE49-F238E27FC236}">
                <a16:creationId xmlns:a16="http://schemas.microsoft.com/office/drawing/2014/main" id="{DD35F023-034D-521D-53AF-C9DA6794B714}"/>
              </a:ext>
            </a:extLst>
          </p:cNvPr>
          <p:cNvSpPr txBox="1">
            <a:spLocks/>
          </p:cNvSpPr>
          <p:nvPr/>
        </p:nvSpPr>
        <p:spPr>
          <a:xfrm>
            <a:off x="727289" y="416025"/>
            <a:ext cx="5836797" cy="2155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70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Embeddings </a:t>
            </a:r>
          </a:p>
          <a:p>
            <a:pPr>
              <a:lnSpc>
                <a:spcPct val="100000"/>
              </a:lnSpc>
            </a:pPr>
            <a:r>
              <a:rPr lang="en-US" sz="270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From words to numbers</a:t>
            </a:r>
          </a:p>
          <a:p>
            <a:pPr>
              <a:buSzPts val="1100"/>
            </a:pPr>
            <a:endParaRPr lang="en-US" sz="270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9F87B71-7FB2-9F69-4ECA-B83995E6C08C}"/>
              </a:ext>
            </a:extLst>
          </p:cNvPr>
          <p:cNvSpPr/>
          <p:nvPr/>
        </p:nvSpPr>
        <p:spPr>
          <a:xfrm>
            <a:off x="282742" y="1734714"/>
            <a:ext cx="8578516" cy="2155725"/>
          </a:xfrm>
          <a:custGeom>
            <a:avLst/>
            <a:gdLst/>
            <a:ahLst/>
            <a:cxnLst/>
            <a:rect l="l" t="t" r="r" b="b"/>
            <a:pathLst>
              <a:path w="16071817" h="3861056">
                <a:moveTo>
                  <a:pt x="0" y="0"/>
                </a:moveTo>
                <a:lnTo>
                  <a:pt x="16071817" y="0"/>
                </a:lnTo>
                <a:lnTo>
                  <a:pt x="16071817" y="3861056"/>
                </a:lnTo>
                <a:lnTo>
                  <a:pt x="0" y="3861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PT" sz="1050"/>
          </a:p>
        </p:txBody>
      </p:sp>
    </p:spTree>
    <p:extLst>
      <p:ext uri="{BB962C8B-B14F-4D97-AF65-F5344CB8AC3E}">
        <p14:creationId xmlns:p14="http://schemas.microsoft.com/office/powerpoint/2010/main" val="40534775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47;p7">
            <a:extLst>
              <a:ext uri="{FF2B5EF4-FFF2-40B4-BE49-F238E27FC236}">
                <a16:creationId xmlns:a16="http://schemas.microsoft.com/office/drawing/2014/main" id="{DD35F023-034D-521D-53AF-C9DA6794B714}"/>
              </a:ext>
            </a:extLst>
          </p:cNvPr>
          <p:cNvSpPr txBox="1">
            <a:spLocks/>
          </p:cNvSpPr>
          <p:nvPr/>
        </p:nvSpPr>
        <p:spPr>
          <a:xfrm>
            <a:off x="727289" y="416025"/>
            <a:ext cx="5836797" cy="9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Embeddings </a:t>
            </a:r>
          </a:p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From words to numbers</a:t>
            </a:r>
          </a:p>
          <a:p>
            <a:pPr>
              <a:buSzPts val="1100"/>
            </a:pPr>
            <a:endParaRPr lang="en-US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" name="Google Shape;447;p7">
            <a:extLst>
              <a:ext uri="{FF2B5EF4-FFF2-40B4-BE49-F238E27FC236}">
                <a16:creationId xmlns:a16="http://schemas.microsoft.com/office/drawing/2014/main" id="{1A1E5630-352D-3901-0275-BD3B0B998561}"/>
              </a:ext>
            </a:extLst>
          </p:cNvPr>
          <p:cNvSpPr txBox="1">
            <a:spLocks/>
          </p:cNvSpPr>
          <p:nvPr/>
        </p:nvSpPr>
        <p:spPr>
          <a:xfrm>
            <a:off x="889415" y="1787625"/>
            <a:ext cx="7099253" cy="784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What if we could represent the words via its “meaning” and not its letters?</a:t>
            </a: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5" name="Google Shape;447;p7">
            <a:extLst>
              <a:ext uri="{FF2B5EF4-FFF2-40B4-BE49-F238E27FC236}">
                <a16:creationId xmlns:a16="http://schemas.microsoft.com/office/drawing/2014/main" id="{8D99DCF5-370C-0511-D5E4-44A89A29B5F7}"/>
              </a:ext>
            </a:extLst>
          </p:cNvPr>
          <p:cNvSpPr txBox="1">
            <a:spLocks/>
          </p:cNvSpPr>
          <p:nvPr/>
        </p:nvSpPr>
        <p:spPr>
          <a:xfrm>
            <a:off x="558501" y="2975743"/>
            <a:ext cx="301487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Using only “letters”</a:t>
            </a: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7" name="Google Shape;447;p7">
            <a:extLst>
              <a:ext uri="{FF2B5EF4-FFF2-40B4-BE49-F238E27FC236}">
                <a16:creationId xmlns:a16="http://schemas.microsoft.com/office/drawing/2014/main" id="{F7572F47-3E66-D472-00AA-9C47B74E1BF0}"/>
              </a:ext>
            </a:extLst>
          </p:cNvPr>
          <p:cNvSpPr txBox="1">
            <a:spLocks/>
          </p:cNvSpPr>
          <p:nvPr/>
        </p:nvSpPr>
        <p:spPr>
          <a:xfrm>
            <a:off x="566895" y="4147776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Lab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8" name="Google Shape;447;p7">
            <a:extLst>
              <a:ext uri="{FF2B5EF4-FFF2-40B4-BE49-F238E27FC236}">
                <a16:creationId xmlns:a16="http://schemas.microsoft.com/office/drawing/2014/main" id="{18D00F21-EEAF-A8F0-A3D2-ADD172D3D8C0}"/>
              </a:ext>
            </a:extLst>
          </p:cNvPr>
          <p:cNvSpPr txBox="1">
            <a:spLocks/>
          </p:cNvSpPr>
          <p:nvPr/>
        </p:nvSpPr>
        <p:spPr>
          <a:xfrm>
            <a:off x="1230454" y="3735475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Student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9" name="Google Shape;447;p7">
            <a:extLst>
              <a:ext uri="{FF2B5EF4-FFF2-40B4-BE49-F238E27FC236}">
                <a16:creationId xmlns:a16="http://schemas.microsoft.com/office/drawing/2014/main" id="{B2EAF08A-600D-2A44-DEF0-D9929B9A26AB}"/>
              </a:ext>
            </a:extLst>
          </p:cNvPr>
          <p:cNvSpPr txBox="1">
            <a:spLocks/>
          </p:cNvSpPr>
          <p:nvPr/>
        </p:nvSpPr>
        <p:spPr>
          <a:xfrm>
            <a:off x="1977794" y="4133042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Exercise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0" name="Google Shape;447;p7">
            <a:extLst>
              <a:ext uri="{FF2B5EF4-FFF2-40B4-BE49-F238E27FC236}">
                <a16:creationId xmlns:a16="http://schemas.microsoft.com/office/drawing/2014/main" id="{C1BB8228-6008-0B69-4758-704D0037B348}"/>
              </a:ext>
            </a:extLst>
          </p:cNvPr>
          <p:cNvSpPr txBox="1">
            <a:spLocks/>
          </p:cNvSpPr>
          <p:nvPr/>
        </p:nvSpPr>
        <p:spPr>
          <a:xfrm>
            <a:off x="4750454" y="2995092"/>
            <a:ext cx="3826652" cy="1248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100" i="1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User query: “Someone in my class had a question!</a:t>
            </a:r>
            <a:endParaRPr lang="en-US" sz="2100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3E026FB7-D0BF-4431-BCA4-AF011B855853}"/>
              </a:ext>
            </a:extLst>
          </p:cNvPr>
          <p:cNvSpPr/>
          <p:nvPr/>
        </p:nvSpPr>
        <p:spPr>
          <a:xfrm rot="18785456">
            <a:off x="3685881" y="3301711"/>
            <a:ext cx="685800" cy="690277"/>
          </a:xfrm>
          <a:prstGeom prst="plus">
            <a:avLst>
              <a:gd name="adj" fmla="val 41279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sz="1050"/>
          </a:p>
        </p:txBody>
      </p:sp>
      <p:sp>
        <p:nvSpPr>
          <p:cNvPr id="12" name="Google Shape;447;p7">
            <a:extLst>
              <a:ext uri="{FF2B5EF4-FFF2-40B4-BE49-F238E27FC236}">
                <a16:creationId xmlns:a16="http://schemas.microsoft.com/office/drawing/2014/main" id="{47A80251-1425-658E-F322-1C8BB3AA3381}"/>
              </a:ext>
            </a:extLst>
          </p:cNvPr>
          <p:cNvSpPr txBox="1">
            <a:spLocks/>
          </p:cNvSpPr>
          <p:nvPr/>
        </p:nvSpPr>
        <p:spPr>
          <a:xfrm>
            <a:off x="3365222" y="3089233"/>
            <a:ext cx="1327118" cy="259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i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No Match</a:t>
            </a:r>
            <a:endParaRPr lang="en-US" sz="1350" i="1" u="sng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014234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93507" y="1998468"/>
            <a:ext cx="3957003" cy="1127232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 marR="2540" indent="496570">
              <a:spcBef>
                <a:spcPts val="50"/>
              </a:spcBef>
            </a:pPr>
            <a:r>
              <a:rPr sz="3600" dirty="0"/>
              <a:t>Prompting</a:t>
            </a:r>
            <a:r>
              <a:rPr sz="3600" spc="-63" dirty="0"/>
              <a:t> </a:t>
            </a:r>
            <a:r>
              <a:rPr sz="3600" spc="-13" dirty="0"/>
              <a:t>and </a:t>
            </a:r>
            <a:r>
              <a:rPr sz="3600" dirty="0"/>
              <a:t>prompt</a:t>
            </a:r>
            <a:r>
              <a:rPr sz="3600" spc="-228" dirty="0"/>
              <a:t> </a:t>
            </a:r>
            <a:r>
              <a:rPr sz="3600" spc="-5" dirty="0"/>
              <a:t>engineering</a:t>
            </a:r>
            <a:endParaRPr sz="36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47;p7">
            <a:extLst>
              <a:ext uri="{FF2B5EF4-FFF2-40B4-BE49-F238E27FC236}">
                <a16:creationId xmlns:a16="http://schemas.microsoft.com/office/drawing/2014/main" id="{DD35F023-034D-521D-53AF-C9DA6794B714}"/>
              </a:ext>
            </a:extLst>
          </p:cNvPr>
          <p:cNvSpPr txBox="1">
            <a:spLocks/>
          </p:cNvSpPr>
          <p:nvPr/>
        </p:nvSpPr>
        <p:spPr>
          <a:xfrm>
            <a:off x="727289" y="416025"/>
            <a:ext cx="5836797" cy="9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Embeddings </a:t>
            </a:r>
          </a:p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From words to numbers</a:t>
            </a:r>
          </a:p>
          <a:p>
            <a:pPr>
              <a:buSzPts val="1100"/>
            </a:pPr>
            <a:endParaRPr lang="en-US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" name="Google Shape;447;p7">
            <a:extLst>
              <a:ext uri="{FF2B5EF4-FFF2-40B4-BE49-F238E27FC236}">
                <a16:creationId xmlns:a16="http://schemas.microsoft.com/office/drawing/2014/main" id="{1A1E5630-352D-3901-0275-BD3B0B998561}"/>
              </a:ext>
            </a:extLst>
          </p:cNvPr>
          <p:cNvSpPr txBox="1">
            <a:spLocks/>
          </p:cNvSpPr>
          <p:nvPr/>
        </p:nvSpPr>
        <p:spPr>
          <a:xfrm>
            <a:off x="210300" y="1287277"/>
            <a:ext cx="3681004" cy="376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Training data: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FROM DOCUMENTATION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dashboard, leveraging data from C1st and C3, tracks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uses C1st and C3 databases to highlight revenues and CVC metrics.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In Cockpit Portfolio, C1st and C3 data inform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shows revenues and CVC, using C1st and C3 data sources.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 integrates C1st and C3 data for revenues and CVC insights.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leverages C1st and C3 to display revenues and CVC metrics.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uses C1st and C3 databases to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….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leverages data from C1st and C3 to present revenues and CVC.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provides revenues and CVC insights using C1st and C3 data.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extracts revenues and CVC metrics from C1st and C3.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 highlights revenues and CVC from C1st and C3.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analyzes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using C1st and C3 databases.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leverages C1st and C3 to monitor revenues and CVC.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displays revenues and CVC metrics, using data from C1st and C3.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FROM USERS’ EMAILS: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"Where is my dashboard? I think it is called Cockpit Portfolio, and it uses data from C1st and C3 to track revenues and CVC for pilots and contributors."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"Can I see revenues and CVC in the Client Cockpit using data from C1st and C3?"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"Is the Cockpit Portfolio dashboard integrating C1st and C3 data for revenues and CVC insights?"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"Does Client Cockpit show revenues and CVC metrics using C1st and C3 databases?"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"How does the Cockpit Portfolio leverage C1st and C3 data to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for pilots and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contributors?"and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CVC from C1st and C3?"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"Is Client Cockpit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analyzing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using C1st and C3 databases?"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"Does Cockpit Portfolio leverage C1st and C3 to monitor revenues and CVC?"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"Can Client Cockpit display revenues and CVC metrics using data from C1st and C3?"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6" name="Google Shape;447;p7">
            <a:extLst>
              <a:ext uri="{FF2B5EF4-FFF2-40B4-BE49-F238E27FC236}">
                <a16:creationId xmlns:a16="http://schemas.microsoft.com/office/drawing/2014/main" id="{28AE2F56-07CA-9D9C-640F-30F2D09AFCCD}"/>
              </a:ext>
            </a:extLst>
          </p:cNvPr>
          <p:cNvSpPr txBox="1">
            <a:spLocks/>
          </p:cNvSpPr>
          <p:nvPr/>
        </p:nvSpPr>
        <p:spPr>
          <a:xfrm>
            <a:off x="5773534" y="129676"/>
            <a:ext cx="3370466" cy="56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Using Semantic Similarity</a:t>
            </a: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0" name="Google Shape;447;p7">
            <a:extLst>
              <a:ext uri="{FF2B5EF4-FFF2-40B4-BE49-F238E27FC236}">
                <a16:creationId xmlns:a16="http://schemas.microsoft.com/office/drawing/2014/main" id="{51C232B6-306E-39D9-7F4C-216C11FD3617}"/>
              </a:ext>
            </a:extLst>
          </p:cNvPr>
          <p:cNvSpPr txBox="1">
            <a:spLocks/>
          </p:cNvSpPr>
          <p:nvPr/>
        </p:nvSpPr>
        <p:spPr>
          <a:xfrm>
            <a:off x="5355168" y="1102758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Dashboard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1" name="Google Shape;447;p7">
            <a:extLst>
              <a:ext uri="{FF2B5EF4-FFF2-40B4-BE49-F238E27FC236}">
                <a16:creationId xmlns:a16="http://schemas.microsoft.com/office/drawing/2014/main" id="{9D9CC337-189C-07FA-01E5-43AD6D8375CC}"/>
              </a:ext>
            </a:extLst>
          </p:cNvPr>
          <p:cNvSpPr txBox="1">
            <a:spLocks/>
          </p:cNvSpPr>
          <p:nvPr/>
        </p:nvSpPr>
        <p:spPr>
          <a:xfrm>
            <a:off x="4447593" y="1471794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Tableau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2" name="Google Shape;447;p7">
            <a:extLst>
              <a:ext uri="{FF2B5EF4-FFF2-40B4-BE49-F238E27FC236}">
                <a16:creationId xmlns:a16="http://schemas.microsoft.com/office/drawing/2014/main" id="{1719FAC3-BEFB-121D-2C72-42465B64FFD2}"/>
              </a:ext>
            </a:extLst>
          </p:cNvPr>
          <p:cNvSpPr txBox="1">
            <a:spLocks/>
          </p:cNvSpPr>
          <p:nvPr/>
        </p:nvSpPr>
        <p:spPr>
          <a:xfrm>
            <a:off x="5069938" y="1690307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Pilot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3" name="Google Shape;447;p7">
            <a:extLst>
              <a:ext uri="{FF2B5EF4-FFF2-40B4-BE49-F238E27FC236}">
                <a16:creationId xmlns:a16="http://schemas.microsoft.com/office/drawing/2014/main" id="{6D797DC4-A933-ED91-0634-0F3086A7ECDC}"/>
              </a:ext>
            </a:extLst>
          </p:cNvPr>
          <p:cNvSpPr txBox="1">
            <a:spLocks/>
          </p:cNvSpPr>
          <p:nvPr/>
        </p:nvSpPr>
        <p:spPr>
          <a:xfrm>
            <a:off x="5977513" y="1728378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Contributors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4" name="Google Shape;447;p7">
            <a:extLst>
              <a:ext uri="{FF2B5EF4-FFF2-40B4-BE49-F238E27FC236}">
                <a16:creationId xmlns:a16="http://schemas.microsoft.com/office/drawing/2014/main" id="{C06CED61-24EF-1AAF-411F-41DC8EB3121B}"/>
              </a:ext>
            </a:extLst>
          </p:cNvPr>
          <p:cNvSpPr txBox="1">
            <a:spLocks/>
          </p:cNvSpPr>
          <p:nvPr/>
        </p:nvSpPr>
        <p:spPr>
          <a:xfrm>
            <a:off x="6885088" y="1379604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C1st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5" name="Google Shape;447;p7">
            <a:extLst>
              <a:ext uri="{FF2B5EF4-FFF2-40B4-BE49-F238E27FC236}">
                <a16:creationId xmlns:a16="http://schemas.microsoft.com/office/drawing/2014/main" id="{6ED04B7E-9D1A-A1C9-3CBF-CA77062C41ED}"/>
              </a:ext>
            </a:extLst>
          </p:cNvPr>
          <p:cNvSpPr txBox="1">
            <a:spLocks/>
          </p:cNvSpPr>
          <p:nvPr/>
        </p:nvSpPr>
        <p:spPr>
          <a:xfrm>
            <a:off x="3912243" y="2191757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Revenues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6" name="Google Shape;447;p7">
            <a:extLst>
              <a:ext uri="{FF2B5EF4-FFF2-40B4-BE49-F238E27FC236}">
                <a16:creationId xmlns:a16="http://schemas.microsoft.com/office/drawing/2014/main" id="{0F49ED43-ADD4-DE5D-582F-17C6F8077953}"/>
              </a:ext>
            </a:extLst>
          </p:cNvPr>
          <p:cNvSpPr txBox="1">
            <a:spLocks/>
          </p:cNvSpPr>
          <p:nvPr/>
        </p:nvSpPr>
        <p:spPr>
          <a:xfrm>
            <a:off x="4308555" y="1911431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C3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7" name="Google Shape;447;p7">
            <a:extLst>
              <a:ext uri="{FF2B5EF4-FFF2-40B4-BE49-F238E27FC236}">
                <a16:creationId xmlns:a16="http://schemas.microsoft.com/office/drawing/2014/main" id="{4E57C7F5-5DB2-2C00-6B10-9059BD0AF1A3}"/>
              </a:ext>
            </a:extLst>
          </p:cNvPr>
          <p:cNvSpPr txBox="1">
            <a:spLocks/>
          </p:cNvSpPr>
          <p:nvPr/>
        </p:nvSpPr>
        <p:spPr>
          <a:xfrm>
            <a:off x="5069937" y="2199559"/>
            <a:ext cx="727139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CVC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0" name="Google Shape;447;p7">
            <a:extLst>
              <a:ext uri="{FF2B5EF4-FFF2-40B4-BE49-F238E27FC236}">
                <a16:creationId xmlns:a16="http://schemas.microsoft.com/office/drawing/2014/main" id="{186AC306-B428-1055-679F-4345BF410BFA}"/>
              </a:ext>
            </a:extLst>
          </p:cNvPr>
          <p:cNvSpPr txBox="1">
            <a:spLocks/>
          </p:cNvSpPr>
          <p:nvPr/>
        </p:nvSpPr>
        <p:spPr>
          <a:xfrm>
            <a:off x="6465542" y="1018413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Cockpit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1" name="Google Shape;447;p7">
            <a:extLst>
              <a:ext uri="{FF2B5EF4-FFF2-40B4-BE49-F238E27FC236}">
                <a16:creationId xmlns:a16="http://schemas.microsoft.com/office/drawing/2014/main" id="{B1487542-6EA2-5A0E-2CC6-2C02A583C57D}"/>
              </a:ext>
            </a:extLst>
          </p:cNvPr>
          <p:cNvSpPr txBox="1">
            <a:spLocks/>
          </p:cNvSpPr>
          <p:nvPr/>
        </p:nvSpPr>
        <p:spPr>
          <a:xfrm>
            <a:off x="5648592" y="2233037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Client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2" name="Google Shape;447;p7">
            <a:extLst>
              <a:ext uri="{FF2B5EF4-FFF2-40B4-BE49-F238E27FC236}">
                <a16:creationId xmlns:a16="http://schemas.microsoft.com/office/drawing/2014/main" id="{774D851E-E2AB-EB49-E408-F1C7E4C5234A}"/>
              </a:ext>
            </a:extLst>
          </p:cNvPr>
          <p:cNvSpPr txBox="1">
            <a:spLocks/>
          </p:cNvSpPr>
          <p:nvPr/>
        </p:nvSpPr>
        <p:spPr>
          <a:xfrm>
            <a:off x="7304631" y="2001650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Portfolio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2383867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47;p7">
            <a:extLst>
              <a:ext uri="{FF2B5EF4-FFF2-40B4-BE49-F238E27FC236}">
                <a16:creationId xmlns:a16="http://schemas.microsoft.com/office/drawing/2014/main" id="{DD35F023-034D-521D-53AF-C9DA6794B714}"/>
              </a:ext>
            </a:extLst>
          </p:cNvPr>
          <p:cNvSpPr txBox="1">
            <a:spLocks/>
          </p:cNvSpPr>
          <p:nvPr/>
        </p:nvSpPr>
        <p:spPr>
          <a:xfrm>
            <a:off x="727289" y="416025"/>
            <a:ext cx="5836797" cy="9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Embeddings </a:t>
            </a:r>
          </a:p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From words to numbers</a:t>
            </a:r>
          </a:p>
          <a:p>
            <a:pPr>
              <a:buSzPts val="1100"/>
            </a:pPr>
            <a:endParaRPr lang="en-US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" name="Google Shape;447;p7">
            <a:extLst>
              <a:ext uri="{FF2B5EF4-FFF2-40B4-BE49-F238E27FC236}">
                <a16:creationId xmlns:a16="http://schemas.microsoft.com/office/drawing/2014/main" id="{1A1E5630-352D-3901-0275-BD3B0B998561}"/>
              </a:ext>
            </a:extLst>
          </p:cNvPr>
          <p:cNvSpPr txBox="1">
            <a:spLocks/>
          </p:cNvSpPr>
          <p:nvPr/>
        </p:nvSpPr>
        <p:spPr>
          <a:xfrm>
            <a:off x="210300" y="1287277"/>
            <a:ext cx="3681004" cy="376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Training data: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FROM DOCUMENTATION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dashboard, leveraging data from C1st and C3, tracks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uses C1st and C3 databases to highlight revenues and CVC metrics.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In Cockpit Portfolio, C1st and C3 data inform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shows revenues and CVC, using C1st and C3 data sources.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 integrates C1st and C3 data for revenues and CVC insights.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leverages C1st and C3 to display revenues and CVC metrics.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uses C1st and C3 databases to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….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leverages data from C1st and C3 to present revenues and CVC.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provides revenues and CVC insights using C1st and C3 data.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extracts revenues and CVC metrics from C1st and C3.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 highlights revenues and CVC from C1st and C3.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analyzes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using C1st and C3 databases.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leverages C1st and C3 to monitor revenues and CVC.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displays revenues and CVC metrics, using data from C1st and C3.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FROM USERS’ EMAILS: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"Where is my dashboard? I think it is called Cockpit Portfolio, and it uses data from C1st and C3 to track revenues and CVC for pilots and contributors."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"Can I see revenues and CVC in the Client Cockpit using data from C1st and C3?"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"Is the Cockpit Portfolio dashboard integrating C1st and C3 data for revenues and CVC insights?"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"Does Client Cockpit show revenues and CVC metrics using C1st and C3 databases?"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"How does the Cockpit Portfolio leverage C1st and C3 data to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for pilots and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contributors?"and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CVC from C1st and C3?"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"Is Client Cockpit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analyzing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using C1st and C3 databases?"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"Does Cockpit Portfolio leverage C1st and C3 to monitor revenues and CVC?"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"Can Client Cockpit display revenues and CVC metrics using data from C1st and C3?"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6" name="Google Shape;447;p7">
            <a:extLst>
              <a:ext uri="{FF2B5EF4-FFF2-40B4-BE49-F238E27FC236}">
                <a16:creationId xmlns:a16="http://schemas.microsoft.com/office/drawing/2014/main" id="{28AE2F56-07CA-9D9C-640F-30F2D09AFCCD}"/>
              </a:ext>
            </a:extLst>
          </p:cNvPr>
          <p:cNvSpPr txBox="1">
            <a:spLocks/>
          </p:cNvSpPr>
          <p:nvPr/>
        </p:nvSpPr>
        <p:spPr>
          <a:xfrm>
            <a:off x="5773534" y="129676"/>
            <a:ext cx="3370466" cy="56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Using Semantic Similarity</a:t>
            </a: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0" name="Google Shape;447;p7">
            <a:extLst>
              <a:ext uri="{FF2B5EF4-FFF2-40B4-BE49-F238E27FC236}">
                <a16:creationId xmlns:a16="http://schemas.microsoft.com/office/drawing/2014/main" id="{51C232B6-306E-39D9-7F4C-216C11FD3617}"/>
              </a:ext>
            </a:extLst>
          </p:cNvPr>
          <p:cNvSpPr txBox="1">
            <a:spLocks/>
          </p:cNvSpPr>
          <p:nvPr/>
        </p:nvSpPr>
        <p:spPr>
          <a:xfrm>
            <a:off x="5355168" y="1102758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Dashboard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1" name="Google Shape;447;p7">
            <a:extLst>
              <a:ext uri="{FF2B5EF4-FFF2-40B4-BE49-F238E27FC236}">
                <a16:creationId xmlns:a16="http://schemas.microsoft.com/office/drawing/2014/main" id="{9D9CC337-189C-07FA-01E5-43AD6D8375CC}"/>
              </a:ext>
            </a:extLst>
          </p:cNvPr>
          <p:cNvSpPr txBox="1">
            <a:spLocks/>
          </p:cNvSpPr>
          <p:nvPr/>
        </p:nvSpPr>
        <p:spPr>
          <a:xfrm>
            <a:off x="4447593" y="1471794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Tableau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2" name="Google Shape;447;p7">
            <a:extLst>
              <a:ext uri="{FF2B5EF4-FFF2-40B4-BE49-F238E27FC236}">
                <a16:creationId xmlns:a16="http://schemas.microsoft.com/office/drawing/2014/main" id="{1719FAC3-BEFB-121D-2C72-42465B64FFD2}"/>
              </a:ext>
            </a:extLst>
          </p:cNvPr>
          <p:cNvSpPr txBox="1">
            <a:spLocks/>
          </p:cNvSpPr>
          <p:nvPr/>
        </p:nvSpPr>
        <p:spPr>
          <a:xfrm>
            <a:off x="5069938" y="1690307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Pilot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3" name="Google Shape;447;p7">
            <a:extLst>
              <a:ext uri="{FF2B5EF4-FFF2-40B4-BE49-F238E27FC236}">
                <a16:creationId xmlns:a16="http://schemas.microsoft.com/office/drawing/2014/main" id="{6D797DC4-A933-ED91-0634-0F3086A7ECDC}"/>
              </a:ext>
            </a:extLst>
          </p:cNvPr>
          <p:cNvSpPr txBox="1">
            <a:spLocks/>
          </p:cNvSpPr>
          <p:nvPr/>
        </p:nvSpPr>
        <p:spPr>
          <a:xfrm>
            <a:off x="5977513" y="1728378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Contributors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4" name="Google Shape;447;p7">
            <a:extLst>
              <a:ext uri="{FF2B5EF4-FFF2-40B4-BE49-F238E27FC236}">
                <a16:creationId xmlns:a16="http://schemas.microsoft.com/office/drawing/2014/main" id="{C06CED61-24EF-1AAF-411F-41DC8EB3121B}"/>
              </a:ext>
            </a:extLst>
          </p:cNvPr>
          <p:cNvSpPr txBox="1">
            <a:spLocks/>
          </p:cNvSpPr>
          <p:nvPr/>
        </p:nvSpPr>
        <p:spPr>
          <a:xfrm>
            <a:off x="6885088" y="1379604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C1st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5" name="Google Shape;447;p7">
            <a:extLst>
              <a:ext uri="{FF2B5EF4-FFF2-40B4-BE49-F238E27FC236}">
                <a16:creationId xmlns:a16="http://schemas.microsoft.com/office/drawing/2014/main" id="{6ED04B7E-9D1A-A1C9-3CBF-CA77062C41ED}"/>
              </a:ext>
            </a:extLst>
          </p:cNvPr>
          <p:cNvSpPr txBox="1">
            <a:spLocks/>
          </p:cNvSpPr>
          <p:nvPr/>
        </p:nvSpPr>
        <p:spPr>
          <a:xfrm>
            <a:off x="3912243" y="2191757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Revenues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6" name="Google Shape;447;p7">
            <a:extLst>
              <a:ext uri="{FF2B5EF4-FFF2-40B4-BE49-F238E27FC236}">
                <a16:creationId xmlns:a16="http://schemas.microsoft.com/office/drawing/2014/main" id="{0F49ED43-ADD4-DE5D-582F-17C6F8077953}"/>
              </a:ext>
            </a:extLst>
          </p:cNvPr>
          <p:cNvSpPr txBox="1">
            <a:spLocks/>
          </p:cNvSpPr>
          <p:nvPr/>
        </p:nvSpPr>
        <p:spPr>
          <a:xfrm>
            <a:off x="4308555" y="1911431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C3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7" name="Google Shape;447;p7">
            <a:extLst>
              <a:ext uri="{FF2B5EF4-FFF2-40B4-BE49-F238E27FC236}">
                <a16:creationId xmlns:a16="http://schemas.microsoft.com/office/drawing/2014/main" id="{4E57C7F5-5DB2-2C00-6B10-9059BD0AF1A3}"/>
              </a:ext>
            </a:extLst>
          </p:cNvPr>
          <p:cNvSpPr txBox="1">
            <a:spLocks/>
          </p:cNvSpPr>
          <p:nvPr/>
        </p:nvSpPr>
        <p:spPr>
          <a:xfrm>
            <a:off x="5069937" y="2199559"/>
            <a:ext cx="727139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CVC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0" name="Google Shape;447;p7">
            <a:extLst>
              <a:ext uri="{FF2B5EF4-FFF2-40B4-BE49-F238E27FC236}">
                <a16:creationId xmlns:a16="http://schemas.microsoft.com/office/drawing/2014/main" id="{186AC306-B428-1055-679F-4345BF410BFA}"/>
              </a:ext>
            </a:extLst>
          </p:cNvPr>
          <p:cNvSpPr txBox="1">
            <a:spLocks/>
          </p:cNvSpPr>
          <p:nvPr/>
        </p:nvSpPr>
        <p:spPr>
          <a:xfrm>
            <a:off x="6381761" y="4376681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Cockpit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1" name="Google Shape;447;p7">
            <a:extLst>
              <a:ext uri="{FF2B5EF4-FFF2-40B4-BE49-F238E27FC236}">
                <a16:creationId xmlns:a16="http://schemas.microsoft.com/office/drawing/2014/main" id="{B1487542-6EA2-5A0E-2CC6-2C02A583C57D}"/>
              </a:ext>
            </a:extLst>
          </p:cNvPr>
          <p:cNvSpPr txBox="1">
            <a:spLocks/>
          </p:cNvSpPr>
          <p:nvPr/>
        </p:nvSpPr>
        <p:spPr>
          <a:xfrm>
            <a:off x="7045320" y="3957561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Client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2" name="Google Shape;447;p7">
            <a:extLst>
              <a:ext uri="{FF2B5EF4-FFF2-40B4-BE49-F238E27FC236}">
                <a16:creationId xmlns:a16="http://schemas.microsoft.com/office/drawing/2014/main" id="{774D851E-E2AB-EB49-E408-F1C7E4C5234A}"/>
              </a:ext>
            </a:extLst>
          </p:cNvPr>
          <p:cNvSpPr txBox="1">
            <a:spLocks/>
          </p:cNvSpPr>
          <p:nvPr/>
        </p:nvSpPr>
        <p:spPr>
          <a:xfrm>
            <a:off x="7792660" y="4361948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Portfolio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B231E94-70A6-FFF8-435D-CE8EF30D7C39}"/>
              </a:ext>
            </a:extLst>
          </p:cNvPr>
          <p:cNvCxnSpPr>
            <a:cxnSpLocks/>
          </p:cNvCxnSpPr>
          <p:nvPr/>
        </p:nvCxnSpPr>
        <p:spPr>
          <a:xfrm flipV="1">
            <a:off x="7161028" y="4142079"/>
            <a:ext cx="297739" cy="21986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AD40ACE-14AD-399C-D262-6806072ADBDC}"/>
              </a:ext>
            </a:extLst>
          </p:cNvPr>
          <p:cNvCxnSpPr>
            <a:cxnSpLocks/>
          </p:cNvCxnSpPr>
          <p:nvPr/>
        </p:nvCxnSpPr>
        <p:spPr>
          <a:xfrm flipH="1" flipV="1">
            <a:off x="7994828" y="4168595"/>
            <a:ext cx="209681" cy="16425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58AAD86-92A4-D4A5-EE85-89B02895419C}"/>
              </a:ext>
            </a:extLst>
          </p:cNvPr>
          <p:cNvCxnSpPr>
            <a:cxnSpLocks/>
          </p:cNvCxnSpPr>
          <p:nvPr/>
        </p:nvCxnSpPr>
        <p:spPr>
          <a:xfrm flipH="1">
            <a:off x="7458766" y="4490853"/>
            <a:ext cx="59205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57230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47;p7">
            <a:extLst>
              <a:ext uri="{FF2B5EF4-FFF2-40B4-BE49-F238E27FC236}">
                <a16:creationId xmlns:a16="http://schemas.microsoft.com/office/drawing/2014/main" id="{DD35F023-034D-521D-53AF-C9DA6794B714}"/>
              </a:ext>
            </a:extLst>
          </p:cNvPr>
          <p:cNvSpPr txBox="1">
            <a:spLocks/>
          </p:cNvSpPr>
          <p:nvPr/>
        </p:nvSpPr>
        <p:spPr>
          <a:xfrm>
            <a:off x="727289" y="416025"/>
            <a:ext cx="5836797" cy="9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Embeddings </a:t>
            </a:r>
          </a:p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From words to numbers</a:t>
            </a:r>
          </a:p>
          <a:p>
            <a:pPr>
              <a:buSzPts val="1100"/>
            </a:pPr>
            <a:endParaRPr lang="en-US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" name="Google Shape;447;p7">
            <a:extLst>
              <a:ext uri="{FF2B5EF4-FFF2-40B4-BE49-F238E27FC236}">
                <a16:creationId xmlns:a16="http://schemas.microsoft.com/office/drawing/2014/main" id="{1A1E5630-352D-3901-0275-BD3B0B998561}"/>
              </a:ext>
            </a:extLst>
          </p:cNvPr>
          <p:cNvSpPr txBox="1">
            <a:spLocks/>
          </p:cNvSpPr>
          <p:nvPr/>
        </p:nvSpPr>
        <p:spPr>
          <a:xfrm>
            <a:off x="210300" y="1287277"/>
            <a:ext cx="3681004" cy="376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Training data: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FROM DOCUMENTATION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dashboard, leveraging data from C1st and C3, tracks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uses C1st and C3 databases to highlight revenues and CVC metrics.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In Cockpit Portfolio, C1st and C3 data inform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shows revenues and CVC, using C1st and C3 data sources.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 integrates C1st and C3 data for revenues and CVC insights.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leverages C1st and C3 to display revenues and CVC metrics.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uses C1st and C3 databases to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….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leverages data from C1st and C3 to present revenues and CVC.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provides revenues and CVC insights using C1st and C3 data.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extracts revenues and CVC metrics from C1st and C3.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 highlights revenues and CVC from C1st and C3.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analyzes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using C1st and C3 databases.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leverages C1st and C3 to monitor revenues and CVC.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displays revenues and CVC metrics, using data from C1st and C3.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FROM USERS’ EMAILS: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"Where is my dashboard? I think it is called Cockpit Portfolio, and it uses data from C1st and C3 to track revenues and CVC for pilots and contributors."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"Can I see revenues and CVC in the Client Cockpit using data from C1st and C3?"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"Is the Cockpit Portfolio dashboard integrating C1st and C3 data for revenues and CVC insights?"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"Does Client Cockpit show revenues and CVC metrics using C1st and C3 databases?"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"How does the Cockpit Portfolio leverage C1st and C3 data to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for pilots and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contributors?"and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CVC from C1st and C3?"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"Is Client Cockpit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analyzing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using C1st and C3 databases?"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"Does Cockpit Portfolio leverage C1st and C3 to monitor revenues and CVC?"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"Can Client Cockpit display revenues and CVC metrics using data from C1st and C3?"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6" name="Google Shape;447;p7">
            <a:extLst>
              <a:ext uri="{FF2B5EF4-FFF2-40B4-BE49-F238E27FC236}">
                <a16:creationId xmlns:a16="http://schemas.microsoft.com/office/drawing/2014/main" id="{28AE2F56-07CA-9D9C-640F-30F2D09AFCCD}"/>
              </a:ext>
            </a:extLst>
          </p:cNvPr>
          <p:cNvSpPr txBox="1">
            <a:spLocks/>
          </p:cNvSpPr>
          <p:nvPr/>
        </p:nvSpPr>
        <p:spPr>
          <a:xfrm>
            <a:off x="5773534" y="129676"/>
            <a:ext cx="3370466" cy="56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Using Semantic Similarity</a:t>
            </a: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0" name="Google Shape;447;p7">
            <a:extLst>
              <a:ext uri="{FF2B5EF4-FFF2-40B4-BE49-F238E27FC236}">
                <a16:creationId xmlns:a16="http://schemas.microsoft.com/office/drawing/2014/main" id="{51C232B6-306E-39D9-7F4C-216C11FD3617}"/>
              </a:ext>
            </a:extLst>
          </p:cNvPr>
          <p:cNvSpPr txBox="1">
            <a:spLocks/>
          </p:cNvSpPr>
          <p:nvPr/>
        </p:nvSpPr>
        <p:spPr>
          <a:xfrm>
            <a:off x="5355168" y="1102758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Dashboard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1" name="Google Shape;447;p7">
            <a:extLst>
              <a:ext uri="{FF2B5EF4-FFF2-40B4-BE49-F238E27FC236}">
                <a16:creationId xmlns:a16="http://schemas.microsoft.com/office/drawing/2014/main" id="{9D9CC337-189C-07FA-01E5-43AD6D8375CC}"/>
              </a:ext>
            </a:extLst>
          </p:cNvPr>
          <p:cNvSpPr txBox="1">
            <a:spLocks/>
          </p:cNvSpPr>
          <p:nvPr/>
        </p:nvSpPr>
        <p:spPr>
          <a:xfrm>
            <a:off x="4447593" y="1471794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Tableau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2" name="Google Shape;447;p7">
            <a:extLst>
              <a:ext uri="{FF2B5EF4-FFF2-40B4-BE49-F238E27FC236}">
                <a16:creationId xmlns:a16="http://schemas.microsoft.com/office/drawing/2014/main" id="{1719FAC3-BEFB-121D-2C72-42465B64FFD2}"/>
              </a:ext>
            </a:extLst>
          </p:cNvPr>
          <p:cNvSpPr txBox="1">
            <a:spLocks/>
          </p:cNvSpPr>
          <p:nvPr/>
        </p:nvSpPr>
        <p:spPr>
          <a:xfrm>
            <a:off x="5069938" y="1690307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Pilot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4" name="Google Shape;447;p7">
            <a:extLst>
              <a:ext uri="{FF2B5EF4-FFF2-40B4-BE49-F238E27FC236}">
                <a16:creationId xmlns:a16="http://schemas.microsoft.com/office/drawing/2014/main" id="{C06CED61-24EF-1AAF-411F-41DC8EB3121B}"/>
              </a:ext>
            </a:extLst>
          </p:cNvPr>
          <p:cNvSpPr txBox="1">
            <a:spLocks/>
          </p:cNvSpPr>
          <p:nvPr/>
        </p:nvSpPr>
        <p:spPr>
          <a:xfrm>
            <a:off x="6885088" y="1379604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C1st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5" name="Google Shape;447;p7">
            <a:extLst>
              <a:ext uri="{FF2B5EF4-FFF2-40B4-BE49-F238E27FC236}">
                <a16:creationId xmlns:a16="http://schemas.microsoft.com/office/drawing/2014/main" id="{6ED04B7E-9D1A-A1C9-3CBF-CA77062C41ED}"/>
              </a:ext>
            </a:extLst>
          </p:cNvPr>
          <p:cNvSpPr txBox="1">
            <a:spLocks/>
          </p:cNvSpPr>
          <p:nvPr/>
        </p:nvSpPr>
        <p:spPr>
          <a:xfrm>
            <a:off x="3912243" y="2191757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Revenues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6" name="Google Shape;447;p7">
            <a:extLst>
              <a:ext uri="{FF2B5EF4-FFF2-40B4-BE49-F238E27FC236}">
                <a16:creationId xmlns:a16="http://schemas.microsoft.com/office/drawing/2014/main" id="{0F49ED43-ADD4-DE5D-582F-17C6F8077953}"/>
              </a:ext>
            </a:extLst>
          </p:cNvPr>
          <p:cNvSpPr txBox="1">
            <a:spLocks/>
          </p:cNvSpPr>
          <p:nvPr/>
        </p:nvSpPr>
        <p:spPr>
          <a:xfrm>
            <a:off x="4308555" y="1911431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C3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7" name="Google Shape;447;p7">
            <a:extLst>
              <a:ext uri="{FF2B5EF4-FFF2-40B4-BE49-F238E27FC236}">
                <a16:creationId xmlns:a16="http://schemas.microsoft.com/office/drawing/2014/main" id="{4E57C7F5-5DB2-2C00-6B10-9059BD0AF1A3}"/>
              </a:ext>
            </a:extLst>
          </p:cNvPr>
          <p:cNvSpPr txBox="1">
            <a:spLocks/>
          </p:cNvSpPr>
          <p:nvPr/>
        </p:nvSpPr>
        <p:spPr>
          <a:xfrm>
            <a:off x="5069937" y="2199559"/>
            <a:ext cx="727139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CVC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0" name="Google Shape;447;p7">
            <a:extLst>
              <a:ext uri="{FF2B5EF4-FFF2-40B4-BE49-F238E27FC236}">
                <a16:creationId xmlns:a16="http://schemas.microsoft.com/office/drawing/2014/main" id="{186AC306-B428-1055-679F-4345BF410BFA}"/>
              </a:ext>
            </a:extLst>
          </p:cNvPr>
          <p:cNvSpPr txBox="1">
            <a:spLocks/>
          </p:cNvSpPr>
          <p:nvPr/>
        </p:nvSpPr>
        <p:spPr>
          <a:xfrm>
            <a:off x="6381761" y="4376681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Cockpit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1" name="Google Shape;447;p7">
            <a:extLst>
              <a:ext uri="{FF2B5EF4-FFF2-40B4-BE49-F238E27FC236}">
                <a16:creationId xmlns:a16="http://schemas.microsoft.com/office/drawing/2014/main" id="{B1487542-6EA2-5A0E-2CC6-2C02A583C57D}"/>
              </a:ext>
            </a:extLst>
          </p:cNvPr>
          <p:cNvSpPr txBox="1">
            <a:spLocks/>
          </p:cNvSpPr>
          <p:nvPr/>
        </p:nvSpPr>
        <p:spPr>
          <a:xfrm>
            <a:off x="7045320" y="3957561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Client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2" name="Google Shape;447;p7">
            <a:extLst>
              <a:ext uri="{FF2B5EF4-FFF2-40B4-BE49-F238E27FC236}">
                <a16:creationId xmlns:a16="http://schemas.microsoft.com/office/drawing/2014/main" id="{774D851E-E2AB-EB49-E408-F1C7E4C5234A}"/>
              </a:ext>
            </a:extLst>
          </p:cNvPr>
          <p:cNvSpPr txBox="1">
            <a:spLocks/>
          </p:cNvSpPr>
          <p:nvPr/>
        </p:nvSpPr>
        <p:spPr>
          <a:xfrm>
            <a:off x="7792660" y="4361948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Portfolio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B231E94-70A6-FFF8-435D-CE8EF30D7C39}"/>
              </a:ext>
            </a:extLst>
          </p:cNvPr>
          <p:cNvCxnSpPr>
            <a:cxnSpLocks/>
          </p:cNvCxnSpPr>
          <p:nvPr/>
        </p:nvCxnSpPr>
        <p:spPr>
          <a:xfrm flipV="1">
            <a:off x="7161028" y="4142079"/>
            <a:ext cx="297739" cy="21986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AD40ACE-14AD-399C-D262-6806072ADBDC}"/>
              </a:ext>
            </a:extLst>
          </p:cNvPr>
          <p:cNvCxnSpPr>
            <a:cxnSpLocks/>
          </p:cNvCxnSpPr>
          <p:nvPr/>
        </p:nvCxnSpPr>
        <p:spPr>
          <a:xfrm flipH="1" flipV="1">
            <a:off x="7994828" y="4168595"/>
            <a:ext cx="209681" cy="16425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58AAD86-92A4-D4A5-EE85-89B02895419C}"/>
              </a:ext>
            </a:extLst>
          </p:cNvPr>
          <p:cNvCxnSpPr>
            <a:cxnSpLocks/>
          </p:cNvCxnSpPr>
          <p:nvPr/>
        </p:nvCxnSpPr>
        <p:spPr>
          <a:xfrm flipH="1">
            <a:off x="7458766" y="4490853"/>
            <a:ext cx="59205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447;p7">
            <a:extLst>
              <a:ext uri="{FF2B5EF4-FFF2-40B4-BE49-F238E27FC236}">
                <a16:creationId xmlns:a16="http://schemas.microsoft.com/office/drawing/2014/main" id="{6439AC37-74BD-0AE7-4C0B-DF4AE03EB508}"/>
              </a:ext>
            </a:extLst>
          </p:cNvPr>
          <p:cNvSpPr txBox="1">
            <a:spLocks/>
          </p:cNvSpPr>
          <p:nvPr/>
        </p:nvSpPr>
        <p:spPr>
          <a:xfrm>
            <a:off x="6228440" y="1728378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Contributors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72C445E-8371-D6C9-C3DC-1DFFD692E029}"/>
              </a:ext>
            </a:extLst>
          </p:cNvPr>
          <p:cNvCxnSpPr>
            <a:cxnSpLocks/>
          </p:cNvCxnSpPr>
          <p:nvPr/>
        </p:nvCxnSpPr>
        <p:spPr>
          <a:xfrm flipH="1" flipV="1">
            <a:off x="6861825" y="1978313"/>
            <a:ext cx="769694" cy="1895400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182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47;p7">
            <a:extLst>
              <a:ext uri="{FF2B5EF4-FFF2-40B4-BE49-F238E27FC236}">
                <a16:creationId xmlns:a16="http://schemas.microsoft.com/office/drawing/2014/main" id="{DD35F023-034D-521D-53AF-C9DA6794B714}"/>
              </a:ext>
            </a:extLst>
          </p:cNvPr>
          <p:cNvSpPr txBox="1">
            <a:spLocks/>
          </p:cNvSpPr>
          <p:nvPr/>
        </p:nvSpPr>
        <p:spPr>
          <a:xfrm>
            <a:off x="727289" y="416025"/>
            <a:ext cx="5836797" cy="9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Embeddings </a:t>
            </a:r>
          </a:p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From words to numbers</a:t>
            </a:r>
          </a:p>
          <a:p>
            <a:pPr>
              <a:buSzPts val="1100"/>
            </a:pPr>
            <a:endParaRPr lang="en-US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" name="Google Shape;447;p7">
            <a:extLst>
              <a:ext uri="{FF2B5EF4-FFF2-40B4-BE49-F238E27FC236}">
                <a16:creationId xmlns:a16="http://schemas.microsoft.com/office/drawing/2014/main" id="{1A1E5630-352D-3901-0275-BD3B0B998561}"/>
              </a:ext>
            </a:extLst>
          </p:cNvPr>
          <p:cNvSpPr txBox="1">
            <a:spLocks/>
          </p:cNvSpPr>
          <p:nvPr/>
        </p:nvSpPr>
        <p:spPr>
          <a:xfrm>
            <a:off x="210300" y="1287277"/>
            <a:ext cx="3681004" cy="376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Training data: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FROM DOCUMENTATION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dashboard, leveraging data from C1st and C3, tracks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uses C1st and C3 databases to highlight revenues and CVC metrics.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In Cockpit Portfolio, C1st and C3 data inform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shows revenues and CVC, using C1st and C3 data sources.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 integrates C1st and C3 data for revenues and CVC insights.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leverages C1st and C3 to display revenues and CVC metrics.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uses C1st and C3 databases to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for pilots and contributors.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….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leverages data from C1st and C3 to present revenues and CVC.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provides revenues and CVC insights using C1st and C3 data.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extracts revenues and CVC metrics from C1st and C3.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dashboard highlights revenues and CVC from C1st and C3.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analyzes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using C1st and C3 databases.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Cockpit Portfolio leverages C1st and C3 to monitor revenues and CVC.</a:t>
            </a: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Client Cockpit displays revenues and CVC metrics, using data from C1st and C3.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FROM USERS’ EMAILS: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"Where is my dashboard? I think it is called Cockpit Portfolio, and it uses data from C1st and C3 to track revenues and CVC for pilots and contributors."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"Can I see revenues and CVC in the Client Cockpit using data from C1st and C3?"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"Is the Cockpit Portfolio dashboard integrating C1st and C3 data for revenues and CVC insights?"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"Does Client Cockpit show revenues and CVC metrics using C1st and C3 databases?"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"How does the Cockpit Portfolio leverage C1st and C3 data to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analyze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for pilots and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contributors?"and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CVC from C1st and C3?"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"Is Client Cockpit </a:t>
            </a:r>
            <a:r>
              <a:rPr lang="en-GB" sz="788" dirty="0" err="1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analyzing</a:t>
            </a:r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 revenues and CVC using C1st and C3 databases?"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"Does Cockpit Portfolio leverage C1st and C3 to monitor revenues and CVC?"</a:t>
            </a:r>
          </a:p>
          <a:p>
            <a:r>
              <a:rPr lang="en-GB" sz="788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ui-sans-serif"/>
              </a:rPr>
              <a:t>"Can Client Cockpit display revenues and CVC metrics using data from C1st and C3?"</a:t>
            </a: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 algn="l"/>
            <a:endParaRPr lang="en-GB" sz="788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  <a:latin typeface="ui-sans-serif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6" name="Google Shape;447;p7">
            <a:extLst>
              <a:ext uri="{FF2B5EF4-FFF2-40B4-BE49-F238E27FC236}">
                <a16:creationId xmlns:a16="http://schemas.microsoft.com/office/drawing/2014/main" id="{28AE2F56-07CA-9D9C-640F-30F2D09AFCCD}"/>
              </a:ext>
            </a:extLst>
          </p:cNvPr>
          <p:cNvSpPr txBox="1">
            <a:spLocks/>
          </p:cNvSpPr>
          <p:nvPr/>
        </p:nvSpPr>
        <p:spPr>
          <a:xfrm>
            <a:off x="5773534" y="129676"/>
            <a:ext cx="3370466" cy="56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Using Semantic Similarity</a:t>
            </a: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7" name="Google Shape;447;p7">
            <a:extLst>
              <a:ext uri="{FF2B5EF4-FFF2-40B4-BE49-F238E27FC236}">
                <a16:creationId xmlns:a16="http://schemas.microsoft.com/office/drawing/2014/main" id="{4CC94E34-181E-604D-F2B5-B8EBEC71B781}"/>
              </a:ext>
            </a:extLst>
          </p:cNvPr>
          <p:cNvSpPr txBox="1">
            <a:spLocks/>
          </p:cNvSpPr>
          <p:nvPr/>
        </p:nvSpPr>
        <p:spPr>
          <a:xfrm>
            <a:off x="6381761" y="4376681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Cockpit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8" name="Google Shape;447;p7">
            <a:extLst>
              <a:ext uri="{FF2B5EF4-FFF2-40B4-BE49-F238E27FC236}">
                <a16:creationId xmlns:a16="http://schemas.microsoft.com/office/drawing/2014/main" id="{B4A3DC4E-D676-16F8-DFC5-A188A4A26EF1}"/>
              </a:ext>
            </a:extLst>
          </p:cNvPr>
          <p:cNvSpPr txBox="1">
            <a:spLocks/>
          </p:cNvSpPr>
          <p:nvPr/>
        </p:nvSpPr>
        <p:spPr>
          <a:xfrm>
            <a:off x="7045320" y="3957561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Client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9" name="Google Shape;447;p7">
            <a:extLst>
              <a:ext uri="{FF2B5EF4-FFF2-40B4-BE49-F238E27FC236}">
                <a16:creationId xmlns:a16="http://schemas.microsoft.com/office/drawing/2014/main" id="{B411C16D-F853-DC32-91E9-8D898C19E148}"/>
              </a:ext>
            </a:extLst>
          </p:cNvPr>
          <p:cNvSpPr txBox="1">
            <a:spLocks/>
          </p:cNvSpPr>
          <p:nvPr/>
        </p:nvSpPr>
        <p:spPr>
          <a:xfrm>
            <a:off x="7792660" y="4361948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Portfolio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0" name="Google Shape;447;p7">
            <a:extLst>
              <a:ext uri="{FF2B5EF4-FFF2-40B4-BE49-F238E27FC236}">
                <a16:creationId xmlns:a16="http://schemas.microsoft.com/office/drawing/2014/main" id="{51C232B6-306E-39D9-7F4C-216C11FD3617}"/>
              </a:ext>
            </a:extLst>
          </p:cNvPr>
          <p:cNvSpPr txBox="1">
            <a:spLocks/>
          </p:cNvSpPr>
          <p:nvPr/>
        </p:nvSpPr>
        <p:spPr>
          <a:xfrm>
            <a:off x="5625873" y="3219526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Dashboard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1" name="Google Shape;447;p7">
            <a:extLst>
              <a:ext uri="{FF2B5EF4-FFF2-40B4-BE49-F238E27FC236}">
                <a16:creationId xmlns:a16="http://schemas.microsoft.com/office/drawing/2014/main" id="{9D9CC337-189C-07FA-01E5-43AD6D8375CC}"/>
              </a:ext>
            </a:extLst>
          </p:cNvPr>
          <p:cNvSpPr txBox="1">
            <a:spLocks/>
          </p:cNvSpPr>
          <p:nvPr/>
        </p:nvSpPr>
        <p:spPr>
          <a:xfrm>
            <a:off x="4901322" y="3588562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Tableau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2" name="Google Shape;447;p7">
            <a:extLst>
              <a:ext uri="{FF2B5EF4-FFF2-40B4-BE49-F238E27FC236}">
                <a16:creationId xmlns:a16="http://schemas.microsoft.com/office/drawing/2014/main" id="{1719FAC3-BEFB-121D-2C72-42465B64FFD2}"/>
              </a:ext>
            </a:extLst>
          </p:cNvPr>
          <p:cNvSpPr txBox="1">
            <a:spLocks/>
          </p:cNvSpPr>
          <p:nvPr/>
        </p:nvSpPr>
        <p:spPr>
          <a:xfrm>
            <a:off x="5773534" y="1379604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Pilot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3" name="Google Shape;447;p7">
            <a:extLst>
              <a:ext uri="{FF2B5EF4-FFF2-40B4-BE49-F238E27FC236}">
                <a16:creationId xmlns:a16="http://schemas.microsoft.com/office/drawing/2014/main" id="{6D797DC4-A933-ED91-0634-0F3086A7ECDC}"/>
              </a:ext>
            </a:extLst>
          </p:cNvPr>
          <p:cNvSpPr txBox="1">
            <a:spLocks/>
          </p:cNvSpPr>
          <p:nvPr/>
        </p:nvSpPr>
        <p:spPr>
          <a:xfrm>
            <a:off x="6228440" y="1728378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Contributors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4" name="Google Shape;447;p7">
            <a:extLst>
              <a:ext uri="{FF2B5EF4-FFF2-40B4-BE49-F238E27FC236}">
                <a16:creationId xmlns:a16="http://schemas.microsoft.com/office/drawing/2014/main" id="{C06CED61-24EF-1AAF-411F-41DC8EB3121B}"/>
              </a:ext>
            </a:extLst>
          </p:cNvPr>
          <p:cNvSpPr txBox="1">
            <a:spLocks/>
          </p:cNvSpPr>
          <p:nvPr/>
        </p:nvSpPr>
        <p:spPr>
          <a:xfrm>
            <a:off x="6647128" y="1379604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C1st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5" name="Google Shape;447;p7">
            <a:extLst>
              <a:ext uri="{FF2B5EF4-FFF2-40B4-BE49-F238E27FC236}">
                <a16:creationId xmlns:a16="http://schemas.microsoft.com/office/drawing/2014/main" id="{6ED04B7E-9D1A-A1C9-3CBF-CA77062C41ED}"/>
              </a:ext>
            </a:extLst>
          </p:cNvPr>
          <p:cNvSpPr txBox="1">
            <a:spLocks/>
          </p:cNvSpPr>
          <p:nvPr/>
        </p:nvSpPr>
        <p:spPr>
          <a:xfrm>
            <a:off x="3912243" y="2191757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Revenues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6" name="Google Shape;447;p7">
            <a:extLst>
              <a:ext uri="{FF2B5EF4-FFF2-40B4-BE49-F238E27FC236}">
                <a16:creationId xmlns:a16="http://schemas.microsoft.com/office/drawing/2014/main" id="{0F49ED43-ADD4-DE5D-582F-17C6F8077953}"/>
              </a:ext>
            </a:extLst>
          </p:cNvPr>
          <p:cNvSpPr txBox="1">
            <a:spLocks/>
          </p:cNvSpPr>
          <p:nvPr/>
        </p:nvSpPr>
        <p:spPr>
          <a:xfrm>
            <a:off x="4308555" y="1911431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C3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7" name="Google Shape;447;p7">
            <a:extLst>
              <a:ext uri="{FF2B5EF4-FFF2-40B4-BE49-F238E27FC236}">
                <a16:creationId xmlns:a16="http://schemas.microsoft.com/office/drawing/2014/main" id="{4E57C7F5-5DB2-2C00-6B10-9059BD0AF1A3}"/>
              </a:ext>
            </a:extLst>
          </p:cNvPr>
          <p:cNvSpPr txBox="1">
            <a:spLocks/>
          </p:cNvSpPr>
          <p:nvPr/>
        </p:nvSpPr>
        <p:spPr>
          <a:xfrm>
            <a:off x="4935942" y="2181964"/>
            <a:ext cx="727139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CVC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3144E1E-20A6-D673-EDC7-A48E831014F7}"/>
              </a:ext>
            </a:extLst>
          </p:cNvPr>
          <p:cNvCxnSpPr>
            <a:cxnSpLocks/>
          </p:cNvCxnSpPr>
          <p:nvPr/>
        </p:nvCxnSpPr>
        <p:spPr>
          <a:xfrm flipV="1">
            <a:off x="7161028" y="4142079"/>
            <a:ext cx="297739" cy="21986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12A2C5D-7C1E-D9AF-356D-34A227B443F0}"/>
              </a:ext>
            </a:extLst>
          </p:cNvPr>
          <p:cNvCxnSpPr>
            <a:cxnSpLocks/>
          </p:cNvCxnSpPr>
          <p:nvPr/>
        </p:nvCxnSpPr>
        <p:spPr>
          <a:xfrm flipH="1" flipV="1">
            <a:off x="7994828" y="4168595"/>
            <a:ext cx="209681" cy="16425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0CD4817-9A46-767F-4F6C-A7E9A5722213}"/>
              </a:ext>
            </a:extLst>
          </p:cNvPr>
          <p:cNvCxnSpPr>
            <a:cxnSpLocks/>
          </p:cNvCxnSpPr>
          <p:nvPr/>
        </p:nvCxnSpPr>
        <p:spPr>
          <a:xfrm flipH="1">
            <a:off x="7458766" y="4490853"/>
            <a:ext cx="59205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8D97ED0-6FD0-C60C-BA95-1A56BA46D2AB}"/>
              </a:ext>
            </a:extLst>
          </p:cNvPr>
          <p:cNvCxnSpPr>
            <a:cxnSpLocks/>
          </p:cNvCxnSpPr>
          <p:nvPr/>
        </p:nvCxnSpPr>
        <p:spPr>
          <a:xfrm flipV="1">
            <a:off x="6803604" y="1513747"/>
            <a:ext cx="297739" cy="21986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4977CCF-5961-6482-3B5E-F51AA7495F97}"/>
              </a:ext>
            </a:extLst>
          </p:cNvPr>
          <p:cNvCxnSpPr>
            <a:cxnSpLocks/>
          </p:cNvCxnSpPr>
          <p:nvPr/>
        </p:nvCxnSpPr>
        <p:spPr>
          <a:xfrm flipH="1">
            <a:off x="5980311" y="3450700"/>
            <a:ext cx="309121" cy="25278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F212E1A-5944-AF69-6084-82776A218656}"/>
              </a:ext>
            </a:extLst>
          </p:cNvPr>
          <p:cNvCxnSpPr>
            <a:cxnSpLocks/>
          </p:cNvCxnSpPr>
          <p:nvPr/>
        </p:nvCxnSpPr>
        <p:spPr>
          <a:xfrm flipH="1" flipV="1">
            <a:off x="6508598" y="1617930"/>
            <a:ext cx="138530" cy="11044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591C20B-D863-1222-3FE3-0B6B303288CF}"/>
              </a:ext>
            </a:extLst>
          </p:cNvPr>
          <p:cNvCxnSpPr>
            <a:cxnSpLocks/>
            <a:stCxn id="14" idx="1"/>
          </p:cNvCxnSpPr>
          <p:nvPr/>
        </p:nvCxnSpPr>
        <p:spPr>
          <a:xfrm>
            <a:off x="6647128" y="1497205"/>
            <a:ext cx="398192" cy="120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AF60CF4-A8E6-D249-6E6F-0708ADDDAFCC}"/>
              </a:ext>
            </a:extLst>
          </p:cNvPr>
          <p:cNvCxnSpPr>
            <a:cxnSpLocks/>
          </p:cNvCxnSpPr>
          <p:nvPr/>
        </p:nvCxnSpPr>
        <p:spPr>
          <a:xfrm flipH="1" flipV="1">
            <a:off x="6861825" y="1978313"/>
            <a:ext cx="769694" cy="1895400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D6FA459-0153-10AA-66C6-1CAE9B32AFB7}"/>
              </a:ext>
            </a:extLst>
          </p:cNvPr>
          <p:cNvCxnSpPr>
            <a:cxnSpLocks/>
          </p:cNvCxnSpPr>
          <p:nvPr/>
        </p:nvCxnSpPr>
        <p:spPr>
          <a:xfrm flipH="1">
            <a:off x="5193778" y="1547888"/>
            <a:ext cx="1034662" cy="465776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CA04078-8B59-13C2-1AE2-9B337461D909}"/>
              </a:ext>
            </a:extLst>
          </p:cNvPr>
          <p:cNvCxnSpPr>
            <a:cxnSpLocks/>
          </p:cNvCxnSpPr>
          <p:nvPr/>
        </p:nvCxnSpPr>
        <p:spPr>
          <a:xfrm flipH="1" flipV="1">
            <a:off x="6564086" y="3450700"/>
            <a:ext cx="239518" cy="783716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33DBFE-9525-FE01-D727-8CD074B3D1D5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5534016" y="2377208"/>
            <a:ext cx="755416" cy="842318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1291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47;p7">
            <a:extLst>
              <a:ext uri="{FF2B5EF4-FFF2-40B4-BE49-F238E27FC236}">
                <a16:creationId xmlns:a16="http://schemas.microsoft.com/office/drawing/2014/main" id="{DD35F023-034D-521D-53AF-C9DA6794B714}"/>
              </a:ext>
            </a:extLst>
          </p:cNvPr>
          <p:cNvSpPr txBox="1">
            <a:spLocks/>
          </p:cNvSpPr>
          <p:nvPr/>
        </p:nvSpPr>
        <p:spPr>
          <a:xfrm>
            <a:off x="727289" y="416025"/>
            <a:ext cx="5836797" cy="9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Embeddings </a:t>
            </a:r>
          </a:p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This is called an embedding vector</a:t>
            </a:r>
          </a:p>
          <a:p>
            <a:pPr>
              <a:buSzPts val="1100"/>
            </a:pPr>
            <a:endParaRPr lang="en-US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6" name="Google Shape;447;p7">
            <a:extLst>
              <a:ext uri="{FF2B5EF4-FFF2-40B4-BE49-F238E27FC236}">
                <a16:creationId xmlns:a16="http://schemas.microsoft.com/office/drawing/2014/main" id="{28AE2F56-07CA-9D9C-640F-30F2D09AFCCD}"/>
              </a:ext>
            </a:extLst>
          </p:cNvPr>
          <p:cNvSpPr txBox="1">
            <a:spLocks/>
          </p:cNvSpPr>
          <p:nvPr/>
        </p:nvSpPr>
        <p:spPr>
          <a:xfrm>
            <a:off x="5773534" y="129676"/>
            <a:ext cx="3370466" cy="56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Using Semantic Similarity</a:t>
            </a: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7" name="Google Shape;447;p7">
            <a:extLst>
              <a:ext uri="{FF2B5EF4-FFF2-40B4-BE49-F238E27FC236}">
                <a16:creationId xmlns:a16="http://schemas.microsoft.com/office/drawing/2014/main" id="{4CC94E34-181E-604D-F2B5-B8EBEC71B781}"/>
              </a:ext>
            </a:extLst>
          </p:cNvPr>
          <p:cNvSpPr txBox="1">
            <a:spLocks/>
          </p:cNvSpPr>
          <p:nvPr/>
        </p:nvSpPr>
        <p:spPr>
          <a:xfrm>
            <a:off x="4885267" y="4126209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Cockpit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8" name="Google Shape;447;p7">
            <a:extLst>
              <a:ext uri="{FF2B5EF4-FFF2-40B4-BE49-F238E27FC236}">
                <a16:creationId xmlns:a16="http://schemas.microsoft.com/office/drawing/2014/main" id="{B4A3DC4E-D676-16F8-DFC5-A188A4A26EF1}"/>
              </a:ext>
            </a:extLst>
          </p:cNvPr>
          <p:cNvSpPr txBox="1">
            <a:spLocks/>
          </p:cNvSpPr>
          <p:nvPr/>
        </p:nvSpPr>
        <p:spPr>
          <a:xfrm>
            <a:off x="5548826" y="3707088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Client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9" name="Google Shape;447;p7">
            <a:extLst>
              <a:ext uri="{FF2B5EF4-FFF2-40B4-BE49-F238E27FC236}">
                <a16:creationId xmlns:a16="http://schemas.microsoft.com/office/drawing/2014/main" id="{B411C16D-F853-DC32-91E9-8D898C19E148}"/>
              </a:ext>
            </a:extLst>
          </p:cNvPr>
          <p:cNvSpPr txBox="1">
            <a:spLocks/>
          </p:cNvSpPr>
          <p:nvPr/>
        </p:nvSpPr>
        <p:spPr>
          <a:xfrm>
            <a:off x="6296166" y="4111475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Portfolio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0" name="Google Shape;447;p7">
            <a:extLst>
              <a:ext uri="{FF2B5EF4-FFF2-40B4-BE49-F238E27FC236}">
                <a16:creationId xmlns:a16="http://schemas.microsoft.com/office/drawing/2014/main" id="{51C232B6-306E-39D9-7F4C-216C11FD3617}"/>
              </a:ext>
            </a:extLst>
          </p:cNvPr>
          <p:cNvSpPr txBox="1">
            <a:spLocks/>
          </p:cNvSpPr>
          <p:nvPr/>
        </p:nvSpPr>
        <p:spPr>
          <a:xfrm>
            <a:off x="3406978" y="3338052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Dashboard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1" name="Google Shape;447;p7">
            <a:extLst>
              <a:ext uri="{FF2B5EF4-FFF2-40B4-BE49-F238E27FC236}">
                <a16:creationId xmlns:a16="http://schemas.microsoft.com/office/drawing/2014/main" id="{9D9CC337-189C-07FA-01E5-43AD6D8375CC}"/>
              </a:ext>
            </a:extLst>
          </p:cNvPr>
          <p:cNvSpPr txBox="1">
            <a:spLocks/>
          </p:cNvSpPr>
          <p:nvPr/>
        </p:nvSpPr>
        <p:spPr>
          <a:xfrm>
            <a:off x="2682427" y="3707088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Tableau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2" name="Google Shape;447;p7">
            <a:extLst>
              <a:ext uri="{FF2B5EF4-FFF2-40B4-BE49-F238E27FC236}">
                <a16:creationId xmlns:a16="http://schemas.microsoft.com/office/drawing/2014/main" id="{1719FAC3-BEFB-121D-2C72-42465B64FFD2}"/>
              </a:ext>
            </a:extLst>
          </p:cNvPr>
          <p:cNvSpPr txBox="1">
            <a:spLocks/>
          </p:cNvSpPr>
          <p:nvPr/>
        </p:nvSpPr>
        <p:spPr>
          <a:xfrm>
            <a:off x="3554639" y="1498130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Pilot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3" name="Google Shape;447;p7">
            <a:extLst>
              <a:ext uri="{FF2B5EF4-FFF2-40B4-BE49-F238E27FC236}">
                <a16:creationId xmlns:a16="http://schemas.microsoft.com/office/drawing/2014/main" id="{6D797DC4-A933-ED91-0634-0F3086A7ECDC}"/>
              </a:ext>
            </a:extLst>
          </p:cNvPr>
          <p:cNvSpPr txBox="1">
            <a:spLocks/>
          </p:cNvSpPr>
          <p:nvPr/>
        </p:nvSpPr>
        <p:spPr>
          <a:xfrm>
            <a:off x="4009545" y="1846904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Contributors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4" name="Google Shape;447;p7">
            <a:extLst>
              <a:ext uri="{FF2B5EF4-FFF2-40B4-BE49-F238E27FC236}">
                <a16:creationId xmlns:a16="http://schemas.microsoft.com/office/drawing/2014/main" id="{C06CED61-24EF-1AAF-411F-41DC8EB3121B}"/>
              </a:ext>
            </a:extLst>
          </p:cNvPr>
          <p:cNvSpPr txBox="1">
            <a:spLocks/>
          </p:cNvSpPr>
          <p:nvPr/>
        </p:nvSpPr>
        <p:spPr>
          <a:xfrm>
            <a:off x="4428233" y="1498130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C1st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5" name="Google Shape;447;p7">
            <a:extLst>
              <a:ext uri="{FF2B5EF4-FFF2-40B4-BE49-F238E27FC236}">
                <a16:creationId xmlns:a16="http://schemas.microsoft.com/office/drawing/2014/main" id="{6ED04B7E-9D1A-A1C9-3CBF-CA77062C41ED}"/>
              </a:ext>
            </a:extLst>
          </p:cNvPr>
          <p:cNvSpPr txBox="1">
            <a:spLocks/>
          </p:cNvSpPr>
          <p:nvPr/>
        </p:nvSpPr>
        <p:spPr>
          <a:xfrm>
            <a:off x="1693348" y="2310283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Revenues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6" name="Google Shape;447;p7">
            <a:extLst>
              <a:ext uri="{FF2B5EF4-FFF2-40B4-BE49-F238E27FC236}">
                <a16:creationId xmlns:a16="http://schemas.microsoft.com/office/drawing/2014/main" id="{0F49ED43-ADD4-DE5D-582F-17C6F8077953}"/>
              </a:ext>
            </a:extLst>
          </p:cNvPr>
          <p:cNvSpPr txBox="1">
            <a:spLocks/>
          </p:cNvSpPr>
          <p:nvPr/>
        </p:nvSpPr>
        <p:spPr>
          <a:xfrm>
            <a:off x="2089660" y="2029957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C3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7" name="Google Shape;447;p7">
            <a:extLst>
              <a:ext uri="{FF2B5EF4-FFF2-40B4-BE49-F238E27FC236}">
                <a16:creationId xmlns:a16="http://schemas.microsoft.com/office/drawing/2014/main" id="{4E57C7F5-5DB2-2C00-6B10-9059BD0AF1A3}"/>
              </a:ext>
            </a:extLst>
          </p:cNvPr>
          <p:cNvSpPr txBox="1">
            <a:spLocks/>
          </p:cNvSpPr>
          <p:nvPr/>
        </p:nvSpPr>
        <p:spPr>
          <a:xfrm>
            <a:off x="2717047" y="2300491"/>
            <a:ext cx="727139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CVC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68C47C-409A-7F2A-AF69-59EB6D7FE370}"/>
              </a:ext>
            </a:extLst>
          </p:cNvPr>
          <p:cNvCxnSpPr/>
          <p:nvPr/>
        </p:nvCxnSpPr>
        <p:spPr>
          <a:xfrm flipV="1">
            <a:off x="1204137" y="1387551"/>
            <a:ext cx="0" cy="3541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A7289D3-B6F0-DB1B-A229-DDF59E8B27FF}"/>
              </a:ext>
            </a:extLst>
          </p:cNvPr>
          <p:cNvCxnSpPr>
            <a:cxnSpLocks/>
          </p:cNvCxnSpPr>
          <p:nvPr/>
        </p:nvCxnSpPr>
        <p:spPr>
          <a:xfrm flipV="1">
            <a:off x="966183" y="4470802"/>
            <a:ext cx="75358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4121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47;p7">
            <a:extLst>
              <a:ext uri="{FF2B5EF4-FFF2-40B4-BE49-F238E27FC236}">
                <a16:creationId xmlns:a16="http://schemas.microsoft.com/office/drawing/2014/main" id="{DD35F023-034D-521D-53AF-C9DA6794B714}"/>
              </a:ext>
            </a:extLst>
          </p:cNvPr>
          <p:cNvSpPr txBox="1">
            <a:spLocks/>
          </p:cNvSpPr>
          <p:nvPr/>
        </p:nvSpPr>
        <p:spPr>
          <a:xfrm>
            <a:off x="727289" y="416025"/>
            <a:ext cx="5836797" cy="9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Embeddings </a:t>
            </a:r>
          </a:p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All this to…</a:t>
            </a:r>
          </a:p>
          <a:p>
            <a:pPr>
              <a:buSzPts val="1100"/>
            </a:pPr>
            <a:endParaRPr lang="en-US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6" name="Google Shape;447;p7">
            <a:extLst>
              <a:ext uri="{FF2B5EF4-FFF2-40B4-BE49-F238E27FC236}">
                <a16:creationId xmlns:a16="http://schemas.microsoft.com/office/drawing/2014/main" id="{28AE2F56-07CA-9D9C-640F-30F2D09AFCCD}"/>
              </a:ext>
            </a:extLst>
          </p:cNvPr>
          <p:cNvSpPr txBox="1">
            <a:spLocks/>
          </p:cNvSpPr>
          <p:nvPr/>
        </p:nvSpPr>
        <p:spPr>
          <a:xfrm>
            <a:off x="5773534" y="129676"/>
            <a:ext cx="3370466" cy="56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Using Semantic Similarity</a:t>
            </a: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7" name="Google Shape;447;p7">
            <a:extLst>
              <a:ext uri="{FF2B5EF4-FFF2-40B4-BE49-F238E27FC236}">
                <a16:creationId xmlns:a16="http://schemas.microsoft.com/office/drawing/2014/main" id="{4CC94E34-181E-604D-F2B5-B8EBEC71B781}"/>
              </a:ext>
            </a:extLst>
          </p:cNvPr>
          <p:cNvSpPr txBox="1">
            <a:spLocks/>
          </p:cNvSpPr>
          <p:nvPr/>
        </p:nvSpPr>
        <p:spPr>
          <a:xfrm>
            <a:off x="6405983" y="4495208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Cockpit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8" name="Google Shape;447;p7">
            <a:extLst>
              <a:ext uri="{FF2B5EF4-FFF2-40B4-BE49-F238E27FC236}">
                <a16:creationId xmlns:a16="http://schemas.microsoft.com/office/drawing/2014/main" id="{B4A3DC4E-D676-16F8-DFC5-A188A4A26EF1}"/>
              </a:ext>
            </a:extLst>
          </p:cNvPr>
          <p:cNvSpPr txBox="1">
            <a:spLocks/>
          </p:cNvSpPr>
          <p:nvPr/>
        </p:nvSpPr>
        <p:spPr>
          <a:xfrm>
            <a:off x="7069542" y="4076087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Client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9" name="Google Shape;447;p7">
            <a:extLst>
              <a:ext uri="{FF2B5EF4-FFF2-40B4-BE49-F238E27FC236}">
                <a16:creationId xmlns:a16="http://schemas.microsoft.com/office/drawing/2014/main" id="{B411C16D-F853-DC32-91E9-8D898C19E148}"/>
              </a:ext>
            </a:extLst>
          </p:cNvPr>
          <p:cNvSpPr txBox="1">
            <a:spLocks/>
          </p:cNvSpPr>
          <p:nvPr/>
        </p:nvSpPr>
        <p:spPr>
          <a:xfrm>
            <a:off x="7816882" y="4480474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Portfolio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0" name="Google Shape;447;p7">
            <a:extLst>
              <a:ext uri="{FF2B5EF4-FFF2-40B4-BE49-F238E27FC236}">
                <a16:creationId xmlns:a16="http://schemas.microsoft.com/office/drawing/2014/main" id="{51C232B6-306E-39D9-7F4C-216C11FD3617}"/>
              </a:ext>
            </a:extLst>
          </p:cNvPr>
          <p:cNvSpPr txBox="1">
            <a:spLocks/>
          </p:cNvSpPr>
          <p:nvPr/>
        </p:nvSpPr>
        <p:spPr>
          <a:xfrm>
            <a:off x="5650095" y="3338052"/>
            <a:ext cx="1327118" cy="36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Dashboard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1" name="Google Shape;447;p7">
            <a:extLst>
              <a:ext uri="{FF2B5EF4-FFF2-40B4-BE49-F238E27FC236}">
                <a16:creationId xmlns:a16="http://schemas.microsoft.com/office/drawing/2014/main" id="{9D9CC337-189C-07FA-01E5-43AD6D8375CC}"/>
              </a:ext>
            </a:extLst>
          </p:cNvPr>
          <p:cNvSpPr txBox="1">
            <a:spLocks/>
          </p:cNvSpPr>
          <p:nvPr/>
        </p:nvSpPr>
        <p:spPr>
          <a:xfrm>
            <a:off x="4925544" y="3707089"/>
            <a:ext cx="1327118" cy="207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Tableau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2" name="Google Shape;447;p7">
            <a:extLst>
              <a:ext uri="{FF2B5EF4-FFF2-40B4-BE49-F238E27FC236}">
                <a16:creationId xmlns:a16="http://schemas.microsoft.com/office/drawing/2014/main" id="{1719FAC3-BEFB-121D-2C72-42465B64FFD2}"/>
              </a:ext>
            </a:extLst>
          </p:cNvPr>
          <p:cNvSpPr txBox="1">
            <a:spLocks/>
          </p:cNvSpPr>
          <p:nvPr/>
        </p:nvSpPr>
        <p:spPr>
          <a:xfrm>
            <a:off x="5797756" y="1498130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Pilot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3" name="Google Shape;447;p7">
            <a:extLst>
              <a:ext uri="{FF2B5EF4-FFF2-40B4-BE49-F238E27FC236}">
                <a16:creationId xmlns:a16="http://schemas.microsoft.com/office/drawing/2014/main" id="{6D797DC4-A933-ED91-0634-0F3086A7ECDC}"/>
              </a:ext>
            </a:extLst>
          </p:cNvPr>
          <p:cNvSpPr txBox="1">
            <a:spLocks/>
          </p:cNvSpPr>
          <p:nvPr/>
        </p:nvSpPr>
        <p:spPr>
          <a:xfrm>
            <a:off x="6252662" y="1846904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Contributors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4" name="Google Shape;447;p7">
            <a:extLst>
              <a:ext uri="{FF2B5EF4-FFF2-40B4-BE49-F238E27FC236}">
                <a16:creationId xmlns:a16="http://schemas.microsoft.com/office/drawing/2014/main" id="{C06CED61-24EF-1AAF-411F-41DC8EB3121B}"/>
              </a:ext>
            </a:extLst>
          </p:cNvPr>
          <p:cNvSpPr txBox="1">
            <a:spLocks/>
          </p:cNvSpPr>
          <p:nvPr/>
        </p:nvSpPr>
        <p:spPr>
          <a:xfrm>
            <a:off x="6671350" y="1498130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C1st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5" name="Google Shape;447;p7">
            <a:extLst>
              <a:ext uri="{FF2B5EF4-FFF2-40B4-BE49-F238E27FC236}">
                <a16:creationId xmlns:a16="http://schemas.microsoft.com/office/drawing/2014/main" id="{6ED04B7E-9D1A-A1C9-3CBF-CA77062C41ED}"/>
              </a:ext>
            </a:extLst>
          </p:cNvPr>
          <p:cNvSpPr txBox="1">
            <a:spLocks/>
          </p:cNvSpPr>
          <p:nvPr/>
        </p:nvSpPr>
        <p:spPr>
          <a:xfrm>
            <a:off x="3936465" y="2310283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Revenues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6" name="Google Shape;447;p7">
            <a:extLst>
              <a:ext uri="{FF2B5EF4-FFF2-40B4-BE49-F238E27FC236}">
                <a16:creationId xmlns:a16="http://schemas.microsoft.com/office/drawing/2014/main" id="{0F49ED43-ADD4-DE5D-582F-17C6F8077953}"/>
              </a:ext>
            </a:extLst>
          </p:cNvPr>
          <p:cNvSpPr txBox="1">
            <a:spLocks/>
          </p:cNvSpPr>
          <p:nvPr/>
        </p:nvSpPr>
        <p:spPr>
          <a:xfrm>
            <a:off x="4332777" y="2029957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C3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7" name="Google Shape;447;p7">
            <a:extLst>
              <a:ext uri="{FF2B5EF4-FFF2-40B4-BE49-F238E27FC236}">
                <a16:creationId xmlns:a16="http://schemas.microsoft.com/office/drawing/2014/main" id="{4E57C7F5-5DB2-2C00-6B10-9059BD0AF1A3}"/>
              </a:ext>
            </a:extLst>
          </p:cNvPr>
          <p:cNvSpPr txBox="1">
            <a:spLocks/>
          </p:cNvSpPr>
          <p:nvPr/>
        </p:nvSpPr>
        <p:spPr>
          <a:xfrm>
            <a:off x="4960164" y="2300491"/>
            <a:ext cx="727139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CVC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68C47C-409A-7F2A-AF69-59EB6D7FE370}"/>
              </a:ext>
            </a:extLst>
          </p:cNvPr>
          <p:cNvCxnSpPr/>
          <p:nvPr/>
        </p:nvCxnSpPr>
        <p:spPr>
          <a:xfrm flipV="1">
            <a:off x="3954719" y="1383632"/>
            <a:ext cx="0" cy="3541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A7289D3-B6F0-DB1B-A229-DDF59E8B27FF}"/>
              </a:ext>
            </a:extLst>
          </p:cNvPr>
          <p:cNvCxnSpPr>
            <a:cxnSpLocks/>
          </p:cNvCxnSpPr>
          <p:nvPr/>
        </p:nvCxnSpPr>
        <p:spPr>
          <a:xfrm>
            <a:off x="3807340" y="4849510"/>
            <a:ext cx="52595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447;p7">
            <a:extLst>
              <a:ext uri="{FF2B5EF4-FFF2-40B4-BE49-F238E27FC236}">
                <a16:creationId xmlns:a16="http://schemas.microsoft.com/office/drawing/2014/main" id="{205E3109-875E-D50A-5235-24FADFCA405A}"/>
              </a:ext>
            </a:extLst>
          </p:cNvPr>
          <p:cNvSpPr txBox="1">
            <a:spLocks/>
          </p:cNvSpPr>
          <p:nvPr/>
        </p:nvSpPr>
        <p:spPr>
          <a:xfrm>
            <a:off x="291315" y="1329650"/>
            <a:ext cx="3161104" cy="163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100" i="1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User query: “Can you tell me where my dashboard with my MNCs is?</a:t>
            </a:r>
            <a:endParaRPr lang="en-US" sz="2100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9" name="Google Shape;447;p7">
            <a:extLst>
              <a:ext uri="{FF2B5EF4-FFF2-40B4-BE49-F238E27FC236}">
                <a16:creationId xmlns:a16="http://schemas.microsoft.com/office/drawing/2014/main" id="{B42413AC-F34D-8BD6-232B-6E7C1592F8AD}"/>
              </a:ext>
            </a:extLst>
          </p:cNvPr>
          <p:cNvSpPr txBox="1">
            <a:spLocks/>
          </p:cNvSpPr>
          <p:nvPr/>
        </p:nvSpPr>
        <p:spPr>
          <a:xfrm>
            <a:off x="7391623" y="1714570"/>
            <a:ext cx="1061751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MNCs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0" name="Google Shape;447;p7">
            <a:extLst>
              <a:ext uri="{FF2B5EF4-FFF2-40B4-BE49-F238E27FC236}">
                <a16:creationId xmlns:a16="http://schemas.microsoft.com/office/drawing/2014/main" id="{187771AC-EE61-4D8C-0BF9-14BBA75D6898}"/>
              </a:ext>
            </a:extLst>
          </p:cNvPr>
          <p:cNvSpPr txBox="1">
            <a:spLocks/>
          </p:cNvSpPr>
          <p:nvPr/>
        </p:nvSpPr>
        <p:spPr>
          <a:xfrm>
            <a:off x="5930439" y="3679132"/>
            <a:ext cx="1061751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PowerBI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1" name="Google Shape;447;p7">
            <a:extLst>
              <a:ext uri="{FF2B5EF4-FFF2-40B4-BE49-F238E27FC236}">
                <a16:creationId xmlns:a16="http://schemas.microsoft.com/office/drawing/2014/main" id="{F60F934D-D86D-2224-A6A2-6FCB43A86717}"/>
              </a:ext>
            </a:extLst>
          </p:cNvPr>
          <p:cNvSpPr txBox="1">
            <a:spLocks/>
          </p:cNvSpPr>
          <p:nvPr/>
        </p:nvSpPr>
        <p:spPr>
          <a:xfrm>
            <a:off x="4868688" y="3413807"/>
            <a:ext cx="1061751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Link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3" name="Google Shape;447;p7">
            <a:extLst>
              <a:ext uri="{FF2B5EF4-FFF2-40B4-BE49-F238E27FC236}">
                <a16:creationId xmlns:a16="http://schemas.microsoft.com/office/drawing/2014/main" id="{AD79BB62-198F-A6B4-A984-FF26AB418714}"/>
              </a:ext>
            </a:extLst>
          </p:cNvPr>
          <p:cNvSpPr txBox="1">
            <a:spLocks/>
          </p:cNvSpPr>
          <p:nvPr/>
        </p:nvSpPr>
        <p:spPr>
          <a:xfrm>
            <a:off x="4981255" y="2012350"/>
            <a:ext cx="1061751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Capital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4" name="Google Shape;447;p7">
            <a:extLst>
              <a:ext uri="{FF2B5EF4-FFF2-40B4-BE49-F238E27FC236}">
                <a16:creationId xmlns:a16="http://schemas.microsoft.com/office/drawing/2014/main" id="{1E93FE76-5DBC-73C3-237E-427C0738F23A}"/>
              </a:ext>
            </a:extLst>
          </p:cNvPr>
          <p:cNvSpPr txBox="1">
            <a:spLocks/>
          </p:cNvSpPr>
          <p:nvPr/>
        </p:nvSpPr>
        <p:spPr>
          <a:xfrm>
            <a:off x="4031930" y="1807612"/>
            <a:ext cx="1061751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Atlas 2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5" name="Google Shape;447;p7">
            <a:extLst>
              <a:ext uri="{FF2B5EF4-FFF2-40B4-BE49-F238E27FC236}">
                <a16:creationId xmlns:a16="http://schemas.microsoft.com/office/drawing/2014/main" id="{C8A5B511-C7BB-1029-9B1F-D6E8A0045B45}"/>
              </a:ext>
            </a:extLst>
          </p:cNvPr>
          <p:cNvSpPr txBox="1">
            <a:spLocks/>
          </p:cNvSpPr>
          <p:nvPr/>
        </p:nvSpPr>
        <p:spPr>
          <a:xfrm>
            <a:off x="4394668" y="2595195"/>
            <a:ext cx="1061751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Deposits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6" name="Google Shape;447;p7">
            <a:extLst>
              <a:ext uri="{FF2B5EF4-FFF2-40B4-BE49-F238E27FC236}">
                <a16:creationId xmlns:a16="http://schemas.microsoft.com/office/drawing/2014/main" id="{DE7DFADB-AF6C-CF28-99A9-D9ED5F9184FA}"/>
              </a:ext>
            </a:extLst>
          </p:cNvPr>
          <p:cNvSpPr txBox="1">
            <a:spLocks/>
          </p:cNvSpPr>
          <p:nvPr/>
        </p:nvSpPr>
        <p:spPr>
          <a:xfrm>
            <a:off x="7619593" y="2453901"/>
            <a:ext cx="1272800" cy="376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825" i="1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Can you tell me where my dashboard with my MNCs is?</a:t>
            </a:r>
            <a:endParaRPr lang="en-US" sz="825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0493435-F21D-998D-ABE9-FFFFBD4285CD}"/>
              </a:ext>
            </a:extLst>
          </p:cNvPr>
          <p:cNvCxnSpPr>
            <a:cxnSpLocks/>
          </p:cNvCxnSpPr>
          <p:nvPr/>
        </p:nvCxnSpPr>
        <p:spPr>
          <a:xfrm flipH="1" flipV="1">
            <a:off x="6977213" y="2042815"/>
            <a:ext cx="602567" cy="492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AAD4E5A-BC7C-4246-8BF7-6BB8B8BD28FD}"/>
              </a:ext>
            </a:extLst>
          </p:cNvPr>
          <p:cNvCxnSpPr>
            <a:cxnSpLocks/>
            <a:endCxn id="19" idx="2"/>
          </p:cNvCxnSpPr>
          <p:nvPr/>
        </p:nvCxnSpPr>
        <p:spPr>
          <a:xfrm flipH="1" flipV="1">
            <a:off x="7922498" y="1949772"/>
            <a:ext cx="193676" cy="4540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1445265-2452-EE0A-332B-864FCE47F1B5}"/>
              </a:ext>
            </a:extLst>
          </p:cNvPr>
          <p:cNvCxnSpPr>
            <a:cxnSpLocks/>
          </p:cNvCxnSpPr>
          <p:nvPr/>
        </p:nvCxnSpPr>
        <p:spPr>
          <a:xfrm>
            <a:off x="7816882" y="2965466"/>
            <a:ext cx="0" cy="998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ight Arrow 44">
            <a:extLst>
              <a:ext uri="{FF2B5EF4-FFF2-40B4-BE49-F238E27FC236}">
                <a16:creationId xmlns:a16="http://schemas.microsoft.com/office/drawing/2014/main" id="{4A19C440-9AD0-4711-BC44-C17588214342}"/>
              </a:ext>
            </a:extLst>
          </p:cNvPr>
          <p:cNvSpPr/>
          <p:nvPr/>
        </p:nvSpPr>
        <p:spPr>
          <a:xfrm>
            <a:off x="3536200" y="1956238"/>
            <a:ext cx="649196" cy="284912"/>
          </a:xfrm>
          <a:prstGeom prst="rightArrow">
            <a:avLst/>
          </a:prstGeom>
          <a:solidFill>
            <a:srgbClr val="00915A"/>
          </a:solidFill>
          <a:ln>
            <a:solidFill>
              <a:srgbClr val="0091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sz="1050">
              <a:solidFill>
                <a:srgbClr val="00915A"/>
              </a:solidFill>
            </a:endParaRPr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678421DB-7520-9132-92A9-ED1CBF20DFDC}"/>
              </a:ext>
            </a:extLst>
          </p:cNvPr>
          <p:cNvSpPr/>
          <p:nvPr/>
        </p:nvSpPr>
        <p:spPr>
          <a:xfrm rot="10800000">
            <a:off x="3465952" y="3780337"/>
            <a:ext cx="649196" cy="284912"/>
          </a:xfrm>
          <a:prstGeom prst="rightArrow">
            <a:avLst/>
          </a:prstGeom>
          <a:solidFill>
            <a:srgbClr val="00915A"/>
          </a:solidFill>
          <a:ln>
            <a:solidFill>
              <a:srgbClr val="0091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sz="1050">
              <a:solidFill>
                <a:srgbClr val="00915A"/>
              </a:solidFill>
            </a:endParaRPr>
          </a:p>
        </p:txBody>
      </p:sp>
      <p:sp>
        <p:nvSpPr>
          <p:cNvPr id="47" name="Google Shape;447;p7">
            <a:extLst>
              <a:ext uri="{FF2B5EF4-FFF2-40B4-BE49-F238E27FC236}">
                <a16:creationId xmlns:a16="http://schemas.microsoft.com/office/drawing/2014/main" id="{C41C4618-B40E-159C-3259-A3BCB18F9352}"/>
              </a:ext>
            </a:extLst>
          </p:cNvPr>
          <p:cNvSpPr txBox="1">
            <a:spLocks/>
          </p:cNvSpPr>
          <p:nvPr/>
        </p:nvSpPr>
        <p:spPr>
          <a:xfrm>
            <a:off x="1174456" y="3332297"/>
            <a:ext cx="2219276" cy="1347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Docname</a:t>
            </a: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; source</a:t>
            </a:r>
          </a:p>
          <a:p>
            <a:pPr algn="r">
              <a:lnSpc>
                <a:spcPct val="100000"/>
              </a:lnSpc>
            </a:pP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Docname;source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Docname;source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Docname;source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Docname;source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Docname;source</a:t>
            </a:r>
            <a:endParaRPr lang="en-US" sz="1050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 algn="r">
              <a:lnSpc>
                <a:spcPct val="100000"/>
              </a:lnSpc>
            </a:pPr>
            <a:endParaRPr lang="en-US" sz="1050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9492406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47;p7">
            <a:extLst>
              <a:ext uri="{FF2B5EF4-FFF2-40B4-BE49-F238E27FC236}">
                <a16:creationId xmlns:a16="http://schemas.microsoft.com/office/drawing/2014/main" id="{DD35F023-034D-521D-53AF-C9DA6794B714}"/>
              </a:ext>
            </a:extLst>
          </p:cNvPr>
          <p:cNvSpPr txBox="1">
            <a:spLocks/>
          </p:cNvSpPr>
          <p:nvPr/>
        </p:nvSpPr>
        <p:spPr>
          <a:xfrm>
            <a:off x="727289" y="416025"/>
            <a:ext cx="5836797" cy="9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Embeddings 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Now imagine this on </a:t>
            </a:r>
            <a:r>
              <a:rPr lang="en-US" sz="1800" dirty="0" err="1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datasource</a:t>
            </a:r>
            <a:r>
              <a:rPr lang="en-US" sz="18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 metadata</a:t>
            </a:r>
            <a:endParaRPr lang="en-US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6" name="Google Shape;447;p7">
            <a:extLst>
              <a:ext uri="{FF2B5EF4-FFF2-40B4-BE49-F238E27FC236}">
                <a16:creationId xmlns:a16="http://schemas.microsoft.com/office/drawing/2014/main" id="{28AE2F56-07CA-9D9C-640F-30F2D09AFCCD}"/>
              </a:ext>
            </a:extLst>
          </p:cNvPr>
          <p:cNvSpPr txBox="1">
            <a:spLocks/>
          </p:cNvSpPr>
          <p:nvPr/>
        </p:nvSpPr>
        <p:spPr>
          <a:xfrm>
            <a:off x="5773534" y="129676"/>
            <a:ext cx="3370466" cy="56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Using Semantic Similarity</a:t>
            </a: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4" name="Google Shape;447;p7">
            <a:extLst>
              <a:ext uri="{FF2B5EF4-FFF2-40B4-BE49-F238E27FC236}">
                <a16:creationId xmlns:a16="http://schemas.microsoft.com/office/drawing/2014/main" id="{C06CED61-24EF-1AAF-411F-41DC8EB3121B}"/>
              </a:ext>
            </a:extLst>
          </p:cNvPr>
          <p:cNvSpPr txBox="1">
            <a:spLocks/>
          </p:cNvSpPr>
          <p:nvPr/>
        </p:nvSpPr>
        <p:spPr>
          <a:xfrm>
            <a:off x="7003271" y="1839838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C1st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6" name="Google Shape;447;p7">
            <a:extLst>
              <a:ext uri="{FF2B5EF4-FFF2-40B4-BE49-F238E27FC236}">
                <a16:creationId xmlns:a16="http://schemas.microsoft.com/office/drawing/2014/main" id="{0F49ED43-ADD4-DE5D-582F-17C6F8077953}"/>
              </a:ext>
            </a:extLst>
          </p:cNvPr>
          <p:cNvSpPr txBox="1">
            <a:spLocks/>
          </p:cNvSpPr>
          <p:nvPr/>
        </p:nvSpPr>
        <p:spPr>
          <a:xfrm>
            <a:off x="4572001" y="3615925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C3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68C47C-409A-7F2A-AF69-59EB6D7FE370}"/>
              </a:ext>
            </a:extLst>
          </p:cNvPr>
          <p:cNvCxnSpPr/>
          <p:nvPr/>
        </p:nvCxnSpPr>
        <p:spPr>
          <a:xfrm flipV="1">
            <a:off x="3954719" y="1383632"/>
            <a:ext cx="0" cy="3541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A7289D3-B6F0-DB1B-A229-DDF59E8B27FF}"/>
              </a:ext>
            </a:extLst>
          </p:cNvPr>
          <p:cNvCxnSpPr>
            <a:cxnSpLocks/>
          </p:cNvCxnSpPr>
          <p:nvPr/>
        </p:nvCxnSpPr>
        <p:spPr>
          <a:xfrm>
            <a:off x="3807340" y="4849510"/>
            <a:ext cx="52595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447;p7">
            <a:extLst>
              <a:ext uri="{FF2B5EF4-FFF2-40B4-BE49-F238E27FC236}">
                <a16:creationId xmlns:a16="http://schemas.microsoft.com/office/drawing/2014/main" id="{205E3109-875E-D50A-5235-24FADFCA405A}"/>
              </a:ext>
            </a:extLst>
          </p:cNvPr>
          <p:cNvSpPr txBox="1">
            <a:spLocks/>
          </p:cNvSpPr>
          <p:nvPr/>
        </p:nvSpPr>
        <p:spPr>
          <a:xfrm>
            <a:off x="291315" y="1329650"/>
            <a:ext cx="3161104" cy="163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100" i="1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Atlas2 field about the Product3 of C3 that the clients has bough</a:t>
            </a:r>
            <a:endParaRPr lang="en-US" sz="2100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3" name="Google Shape;447;p7">
            <a:extLst>
              <a:ext uri="{FF2B5EF4-FFF2-40B4-BE49-F238E27FC236}">
                <a16:creationId xmlns:a16="http://schemas.microsoft.com/office/drawing/2014/main" id="{AD79BB62-198F-A6B4-A984-FF26AB418714}"/>
              </a:ext>
            </a:extLst>
          </p:cNvPr>
          <p:cNvSpPr txBox="1">
            <a:spLocks/>
          </p:cNvSpPr>
          <p:nvPr/>
        </p:nvSpPr>
        <p:spPr>
          <a:xfrm>
            <a:off x="4572000" y="2202157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4" name="Google Shape;447;p7">
            <a:extLst>
              <a:ext uri="{FF2B5EF4-FFF2-40B4-BE49-F238E27FC236}">
                <a16:creationId xmlns:a16="http://schemas.microsoft.com/office/drawing/2014/main" id="{1E93FE76-5DBC-73C3-237E-427C0738F23A}"/>
              </a:ext>
            </a:extLst>
          </p:cNvPr>
          <p:cNvSpPr txBox="1">
            <a:spLocks/>
          </p:cNvSpPr>
          <p:nvPr/>
        </p:nvSpPr>
        <p:spPr>
          <a:xfrm>
            <a:off x="5029321" y="1949891"/>
            <a:ext cx="1061751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Atlas 2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6" name="Google Shape;447;p7">
            <a:extLst>
              <a:ext uri="{FF2B5EF4-FFF2-40B4-BE49-F238E27FC236}">
                <a16:creationId xmlns:a16="http://schemas.microsoft.com/office/drawing/2014/main" id="{DE7DFADB-AF6C-CF28-99A9-D9ED5F9184FA}"/>
              </a:ext>
            </a:extLst>
          </p:cNvPr>
          <p:cNvSpPr txBox="1">
            <a:spLocks/>
          </p:cNvSpPr>
          <p:nvPr/>
        </p:nvSpPr>
        <p:spPr>
          <a:xfrm>
            <a:off x="6411675" y="2946653"/>
            <a:ext cx="1272800" cy="376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825" i="1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Atlas2 field about the Product3 of C3 that the clients has bough</a:t>
            </a:r>
            <a:endParaRPr lang="en-US" sz="825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0493435-F21D-998D-ABE9-FFFFBD4285CD}"/>
              </a:ext>
            </a:extLst>
          </p:cNvPr>
          <p:cNvCxnSpPr>
            <a:cxnSpLocks/>
          </p:cNvCxnSpPr>
          <p:nvPr/>
        </p:nvCxnSpPr>
        <p:spPr>
          <a:xfrm flipH="1" flipV="1">
            <a:off x="5894933" y="2616272"/>
            <a:ext cx="445504" cy="3036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AAD4E5A-BC7C-4246-8BF7-6BB8B8BD28FD}"/>
              </a:ext>
            </a:extLst>
          </p:cNvPr>
          <p:cNvCxnSpPr>
            <a:cxnSpLocks/>
          </p:cNvCxnSpPr>
          <p:nvPr/>
        </p:nvCxnSpPr>
        <p:spPr>
          <a:xfrm flipV="1">
            <a:off x="7124773" y="2405421"/>
            <a:ext cx="224636" cy="516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1445265-2452-EE0A-332B-864FCE47F1B5}"/>
              </a:ext>
            </a:extLst>
          </p:cNvPr>
          <p:cNvCxnSpPr>
            <a:cxnSpLocks/>
            <a:endCxn id="35" idx="3"/>
          </p:cNvCxnSpPr>
          <p:nvPr/>
        </p:nvCxnSpPr>
        <p:spPr>
          <a:xfrm flipH="1">
            <a:off x="6264301" y="3348767"/>
            <a:ext cx="631706" cy="353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ight Arrow 44">
            <a:extLst>
              <a:ext uri="{FF2B5EF4-FFF2-40B4-BE49-F238E27FC236}">
                <a16:creationId xmlns:a16="http://schemas.microsoft.com/office/drawing/2014/main" id="{4A19C440-9AD0-4711-BC44-C17588214342}"/>
              </a:ext>
            </a:extLst>
          </p:cNvPr>
          <p:cNvSpPr/>
          <p:nvPr/>
        </p:nvSpPr>
        <p:spPr>
          <a:xfrm>
            <a:off x="3536200" y="1956238"/>
            <a:ext cx="649196" cy="284912"/>
          </a:xfrm>
          <a:prstGeom prst="rightArrow">
            <a:avLst/>
          </a:prstGeom>
          <a:solidFill>
            <a:srgbClr val="00915A"/>
          </a:solidFill>
          <a:ln>
            <a:solidFill>
              <a:srgbClr val="0091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sz="1050">
              <a:solidFill>
                <a:srgbClr val="00915A"/>
              </a:solidFill>
            </a:endParaRPr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678421DB-7520-9132-92A9-ED1CBF20DFDC}"/>
              </a:ext>
            </a:extLst>
          </p:cNvPr>
          <p:cNvSpPr/>
          <p:nvPr/>
        </p:nvSpPr>
        <p:spPr>
          <a:xfrm rot="10800000">
            <a:off x="3465952" y="3780337"/>
            <a:ext cx="649196" cy="284912"/>
          </a:xfrm>
          <a:prstGeom prst="rightArrow">
            <a:avLst/>
          </a:prstGeom>
          <a:solidFill>
            <a:srgbClr val="00915A"/>
          </a:solidFill>
          <a:ln>
            <a:solidFill>
              <a:srgbClr val="0091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sz="1050">
              <a:solidFill>
                <a:srgbClr val="00915A"/>
              </a:solidFill>
            </a:endParaRPr>
          </a:p>
        </p:txBody>
      </p:sp>
      <p:sp>
        <p:nvSpPr>
          <p:cNvPr id="47" name="Google Shape;447;p7">
            <a:extLst>
              <a:ext uri="{FF2B5EF4-FFF2-40B4-BE49-F238E27FC236}">
                <a16:creationId xmlns:a16="http://schemas.microsoft.com/office/drawing/2014/main" id="{C41C4618-B40E-159C-3259-A3BCB18F9352}"/>
              </a:ext>
            </a:extLst>
          </p:cNvPr>
          <p:cNvSpPr txBox="1">
            <a:spLocks/>
          </p:cNvSpPr>
          <p:nvPr/>
        </p:nvSpPr>
        <p:spPr>
          <a:xfrm>
            <a:off x="1174456" y="3332297"/>
            <a:ext cx="2219276" cy="1347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Top15 most related fields:</a:t>
            </a:r>
          </a:p>
          <a:p>
            <a:pPr algn="r">
              <a:lnSpc>
                <a:spcPct val="100000"/>
              </a:lnSpc>
            </a:pP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…</a:t>
            </a: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 algn="r">
              <a:lnSpc>
                <a:spcPct val="100000"/>
              </a:lnSpc>
            </a:pPr>
            <a:endParaRPr lang="en-US" sz="1050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" name="Google Shape;447;p7">
            <a:extLst>
              <a:ext uri="{FF2B5EF4-FFF2-40B4-BE49-F238E27FC236}">
                <a16:creationId xmlns:a16="http://schemas.microsoft.com/office/drawing/2014/main" id="{0A437324-3B9F-F20B-0D62-29D13D0D65EA}"/>
              </a:ext>
            </a:extLst>
          </p:cNvPr>
          <p:cNvSpPr txBox="1">
            <a:spLocks/>
          </p:cNvSpPr>
          <p:nvPr/>
        </p:nvSpPr>
        <p:spPr>
          <a:xfrm>
            <a:off x="4527021" y="1925145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" name="Google Shape;447;p7">
            <a:extLst>
              <a:ext uri="{FF2B5EF4-FFF2-40B4-BE49-F238E27FC236}">
                <a16:creationId xmlns:a16="http://schemas.microsoft.com/office/drawing/2014/main" id="{18EB8B74-087D-C2C9-4D95-383BAB03DC68}"/>
              </a:ext>
            </a:extLst>
          </p:cNvPr>
          <p:cNvSpPr txBox="1">
            <a:spLocks/>
          </p:cNvSpPr>
          <p:nvPr/>
        </p:nvSpPr>
        <p:spPr>
          <a:xfrm>
            <a:off x="5211235" y="1773321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8" name="Google Shape;447;p7">
            <a:extLst>
              <a:ext uri="{FF2B5EF4-FFF2-40B4-BE49-F238E27FC236}">
                <a16:creationId xmlns:a16="http://schemas.microsoft.com/office/drawing/2014/main" id="{683E6643-8212-65F9-A717-047915EFC583}"/>
              </a:ext>
            </a:extLst>
          </p:cNvPr>
          <p:cNvSpPr txBox="1">
            <a:spLocks/>
          </p:cNvSpPr>
          <p:nvPr/>
        </p:nvSpPr>
        <p:spPr>
          <a:xfrm>
            <a:off x="5919529" y="2017782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9" name="Google Shape;447;p7">
            <a:extLst>
              <a:ext uri="{FF2B5EF4-FFF2-40B4-BE49-F238E27FC236}">
                <a16:creationId xmlns:a16="http://schemas.microsoft.com/office/drawing/2014/main" id="{856BE1CA-E02E-5DE8-23B1-83C8EC0B1488}"/>
              </a:ext>
            </a:extLst>
          </p:cNvPr>
          <p:cNvSpPr txBox="1">
            <a:spLocks/>
          </p:cNvSpPr>
          <p:nvPr/>
        </p:nvSpPr>
        <p:spPr>
          <a:xfrm>
            <a:off x="5703158" y="2202157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1" name="Google Shape;447;p7">
            <a:extLst>
              <a:ext uri="{FF2B5EF4-FFF2-40B4-BE49-F238E27FC236}">
                <a16:creationId xmlns:a16="http://schemas.microsoft.com/office/drawing/2014/main" id="{14FB913C-5D77-7C1C-D71C-62E1B6BD02B3}"/>
              </a:ext>
            </a:extLst>
          </p:cNvPr>
          <p:cNvSpPr txBox="1">
            <a:spLocks/>
          </p:cNvSpPr>
          <p:nvPr/>
        </p:nvSpPr>
        <p:spPr>
          <a:xfrm>
            <a:off x="5176695" y="2382103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2" name="Google Shape;447;p7">
            <a:extLst>
              <a:ext uri="{FF2B5EF4-FFF2-40B4-BE49-F238E27FC236}">
                <a16:creationId xmlns:a16="http://schemas.microsoft.com/office/drawing/2014/main" id="{EB58C47A-C233-116E-42F8-2324D5935080}"/>
              </a:ext>
            </a:extLst>
          </p:cNvPr>
          <p:cNvSpPr txBox="1">
            <a:spLocks/>
          </p:cNvSpPr>
          <p:nvPr/>
        </p:nvSpPr>
        <p:spPr>
          <a:xfrm>
            <a:off x="4424589" y="3839794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3" name="Google Shape;447;p7">
            <a:extLst>
              <a:ext uri="{FF2B5EF4-FFF2-40B4-BE49-F238E27FC236}">
                <a16:creationId xmlns:a16="http://schemas.microsoft.com/office/drawing/2014/main" id="{0DCB34AC-EA74-2639-5E6E-BB67ACA3B24D}"/>
              </a:ext>
            </a:extLst>
          </p:cNvPr>
          <p:cNvSpPr txBox="1">
            <a:spLocks/>
          </p:cNvSpPr>
          <p:nvPr/>
        </p:nvSpPr>
        <p:spPr>
          <a:xfrm>
            <a:off x="5564609" y="3433596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4" name="Google Shape;447;p7">
            <a:extLst>
              <a:ext uri="{FF2B5EF4-FFF2-40B4-BE49-F238E27FC236}">
                <a16:creationId xmlns:a16="http://schemas.microsoft.com/office/drawing/2014/main" id="{6D534598-81A5-77F0-BD10-ADCE10A98393}"/>
              </a:ext>
            </a:extLst>
          </p:cNvPr>
          <p:cNvSpPr txBox="1">
            <a:spLocks/>
          </p:cNvSpPr>
          <p:nvPr/>
        </p:nvSpPr>
        <p:spPr>
          <a:xfrm>
            <a:off x="4780179" y="3400960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5" name="Google Shape;447;p7">
            <a:extLst>
              <a:ext uri="{FF2B5EF4-FFF2-40B4-BE49-F238E27FC236}">
                <a16:creationId xmlns:a16="http://schemas.microsoft.com/office/drawing/2014/main" id="{3E192E50-3BB0-09DA-6E8C-1EFBA22FEE4A}"/>
              </a:ext>
            </a:extLst>
          </p:cNvPr>
          <p:cNvSpPr txBox="1">
            <a:spLocks/>
          </p:cNvSpPr>
          <p:nvPr/>
        </p:nvSpPr>
        <p:spPr>
          <a:xfrm>
            <a:off x="5488473" y="3645421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6" name="Google Shape;447;p7">
            <a:extLst>
              <a:ext uri="{FF2B5EF4-FFF2-40B4-BE49-F238E27FC236}">
                <a16:creationId xmlns:a16="http://schemas.microsoft.com/office/drawing/2014/main" id="{608034AA-FB85-F466-5A0B-16BE9146DE57}"/>
              </a:ext>
            </a:extLst>
          </p:cNvPr>
          <p:cNvSpPr txBox="1">
            <a:spLocks/>
          </p:cNvSpPr>
          <p:nvPr/>
        </p:nvSpPr>
        <p:spPr>
          <a:xfrm>
            <a:off x="5272102" y="3829796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7" name="Google Shape;447;p7">
            <a:extLst>
              <a:ext uri="{FF2B5EF4-FFF2-40B4-BE49-F238E27FC236}">
                <a16:creationId xmlns:a16="http://schemas.microsoft.com/office/drawing/2014/main" id="{76AC90C1-7F42-B41F-0DC5-EDAF7D4D75CC}"/>
              </a:ext>
            </a:extLst>
          </p:cNvPr>
          <p:cNvSpPr txBox="1">
            <a:spLocks/>
          </p:cNvSpPr>
          <p:nvPr/>
        </p:nvSpPr>
        <p:spPr>
          <a:xfrm>
            <a:off x="4745640" y="4009742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8" name="Google Shape;447;p7">
            <a:extLst>
              <a:ext uri="{FF2B5EF4-FFF2-40B4-BE49-F238E27FC236}">
                <a16:creationId xmlns:a16="http://schemas.microsoft.com/office/drawing/2014/main" id="{5F8DADF3-8C41-C2B4-DCE8-19309CEAA95F}"/>
              </a:ext>
            </a:extLst>
          </p:cNvPr>
          <p:cNvSpPr txBox="1">
            <a:spLocks/>
          </p:cNvSpPr>
          <p:nvPr/>
        </p:nvSpPr>
        <p:spPr>
          <a:xfrm>
            <a:off x="4315254" y="3622041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2" name="Google Shape;447;p7">
            <a:extLst>
              <a:ext uri="{FF2B5EF4-FFF2-40B4-BE49-F238E27FC236}">
                <a16:creationId xmlns:a16="http://schemas.microsoft.com/office/drawing/2014/main" id="{2568AACE-CBEF-8EA0-56AE-4D72043D2E80}"/>
              </a:ext>
            </a:extLst>
          </p:cNvPr>
          <p:cNvSpPr txBox="1">
            <a:spLocks/>
          </p:cNvSpPr>
          <p:nvPr/>
        </p:nvSpPr>
        <p:spPr>
          <a:xfrm>
            <a:off x="6803723" y="2071447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3" name="Google Shape;447;p7">
            <a:extLst>
              <a:ext uri="{FF2B5EF4-FFF2-40B4-BE49-F238E27FC236}">
                <a16:creationId xmlns:a16="http://schemas.microsoft.com/office/drawing/2014/main" id="{05B690C3-EE17-47B6-EB8D-95CF8441AF4C}"/>
              </a:ext>
            </a:extLst>
          </p:cNvPr>
          <p:cNvSpPr txBox="1">
            <a:spLocks/>
          </p:cNvSpPr>
          <p:nvPr/>
        </p:nvSpPr>
        <p:spPr>
          <a:xfrm>
            <a:off x="7943742" y="1665250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4" name="Google Shape;447;p7">
            <a:extLst>
              <a:ext uri="{FF2B5EF4-FFF2-40B4-BE49-F238E27FC236}">
                <a16:creationId xmlns:a16="http://schemas.microsoft.com/office/drawing/2014/main" id="{38D0FA1F-544D-B584-E044-2F6E20BCBE76}"/>
              </a:ext>
            </a:extLst>
          </p:cNvPr>
          <p:cNvSpPr txBox="1">
            <a:spLocks/>
          </p:cNvSpPr>
          <p:nvPr/>
        </p:nvSpPr>
        <p:spPr>
          <a:xfrm>
            <a:off x="7159313" y="1632614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8" name="Google Shape;447;p7">
            <a:extLst>
              <a:ext uri="{FF2B5EF4-FFF2-40B4-BE49-F238E27FC236}">
                <a16:creationId xmlns:a16="http://schemas.microsoft.com/office/drawing/2014/main" id="{37BB8B23-6FB4-1223-9871-83A72C2F8F50}"/>
              </a:ext>
            </a:extLst>
          </p:cNvPr>
          <p:cNvSpPr txBox="1">
            <a:spLocks/>
          </p:cNvSpPr>
          <p:nvPr/>
        </p:nvSpPr>
        <p:spPr>
          <a:xfrm>
            <a:off x="7867607" y="1877075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9" name="Google Shape;447;p7">
            <a:extLst>
              <a:ext uri="{FF2B5EF4-FFF2-40B4-BE49-F238E27FC236}">
                <a16:creationId xmlns:a16="http://schemas.microsoft.com/office/drawing/2014/main" id="{21454049-FBEA-48F4-CD1D-93BC67CA21AC}"/>
              </a:ext>
            </a:extLst>
          </p:cNvPr>
          <p:cNvSpPr txBox="1">
            <a:spLocks/>
          </p:cNvSpPr>
          <p:nvPr/>
        </p:nvSpPr>
        <p:spPr>
          <a:xfrm>
            <a:off x="7651236" y="2061450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50" name="Google Shape;447;p7">
            <a:extLst>
              <a:ext uri="{FF2B5EF4-FFF2-40B4-BE49-F238E27FC236}">
                <a16:creationId xmlns:a16="http://schemas.microsoft.com/office/drawing/2014/main" id="{E02C2233-1F36-16DC-8358-317E4887503E}"/>
              </a:ext>
            </a:extLst>
          </p:cNvPr>
          <p:cNvSpPr txBox="1">
            <a:spLocks/>
          </p:cNvSpPr>
          <p:nvPr/>
        </p:nvSpPr>
        <p:spPr>
          <a:xfrm>
            <a:off x="7124773" y="2241396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51" name="Google Shape;447;p7">
            <a:extLst>
              <a:ext uri="{FF2B5EF4-FFF2-40B4-BE49-F238E27FC236}">
                <a16:creationId xmlns:a16="http://schemas.microsoft.com/office/drawing/2014/main" id="{8188ACEB-BDB5-8078-5398-C68C2A738585}"/>
              </a:ext>
            </a:extLst>
          </p:cNvPr>
          <p:cNvSpPr txBox="1">
            <a:spLocks/>
          </p:cNvSpPr>
          <p:nvPr/>
        </p:nvSpPr>
        <p:spPr>
          <a:xfrm>
            <a:off x="6740157" y="1796638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9496475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47;p7">
            <a:extLst>
              <a:ext uri="{FF2B5EF4-FFF2-40B4-BE49-F238E27FC236}">
                <a16:creationId xmlns:a16="http://schemas.microsoft.com/office/drawing/2014/main" id="{DD35F023-034D-521D-53AF-C9DA6794B714}"/>
              </a:ext>
            </a:extLst>
          </p:cNvPr>
          <p:cNvSpPr txBox="1">
            <a:spLocks/>
          </p:cNvSpPr>
          <p:nvPr/>
        </p:nvSpPr>
        <p:spPr>
          <a:xfrm>
            <a:off x="727289" y="416025"/>
            <a:ext cx="5836797" cy="9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Embeddings 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Now imagine this on </a:t>
            </a:r>
            <a:r>
              <a:rPr lang="en-US" sz="1800" dirty="0" err="1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datasource</a:t>
            </a:r>
            <a:r>
              <a:rPr lang="en-US" sz="1800" dirty="0">
                <a:solidFill>
                  <a:srgbClr val="50DC93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 metadata</a:t>
            </a:r>
            <a:endParaRPr lang="en-US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7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6" name="Google Shape;447;p7">
            <a:extLst>
              <a:ext uri="{FF2B5EF4-FFF2-40B4-BE49-F238E27FC236}">
                <a16:creationId xmlns:a16="http://schemas.microsoft.com/office/drawing/2014/main" id="{28AE2F56-07CA-9D9C-640F-30F2D09AFCCD}"/>
              </a:ext>
            </a:extLst>
          </p:cNvPr>
          <p:cNvSpPr txBox="1">
            <a:spLocks/>
          </p:cNvSpPr>
          <p:nvPr/>
        </p:nvSpPr>
        <p:spPr>
          <a:xfrm>
            <a:off x="5773534" y="129676"/>
            <a:ext cx="3370466" cy="56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1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Using Semantic Similarity</a:t>
            </a: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>
              <a:buSzPts val="1100"/>
            </a:pPr>
            <a:endParaRPr lang="en-US" sz="21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4" name="Google Shape;447;p7">
            <a:extLst>
              <a:ext uri="{FF2B5EF4-FFF2-40B4-BE49-F238E27FC236}">
                <a16:creationId xmlns:a16="http://schemas.microsoft.com/office/drawing/2014/main" id="{C06CED61-24EF-1AAF-411F-41DC8EB3121B}"/>
              </a:ext>
            </a:extLst>
          </p:cNvPr>
          <p:cNvSpPr txBox="1">
            <a:spLocks/>
          </p:cNvSpPr>
          <p:nvPr/>
        </p:nvSpPr>
        <p:spPr>
          <a:xfrm>
            <a:off x="7003271" y="1839838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C1st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6" name="Google Shape;447;p7">
            <a:extLst>
              <a:ext uri="{FF2B5EF4-FFF2-40B4-BE49-F238E27FC236}">
                <a16:creationId xmlns:a16="http://schemas.microsoft.com/office/drawing/2014/main" id="{0F49ED43-ADD4-DE5D-582F-17C6F8077953}"/>
              </a:ext>
            </a:extLst>
          </p:cNvPr>
          <p:cNvSpPr txBox="1">
            <a:spLocks/>
          </p:cNvSpPr>
          <p:nvPr/>
        </p:nvSpPr>
        <p:spPr>
          <a:xfrm>
            <a:off x="4572001" y="3615925"/>
            <a:ext cx="1327118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C3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68C47C-409A-7F2A-AF69-59EB6D7FE370}"/>
              </a:ext>
            </a:extLst>
          </p:cNvPr>
          <p:cNvCxnSpPr/>
          <p:nvPr/>
        </p:nvCxnSpPr>
        <p:spPr>
          <a:xfrm flipV="1">
            <a:off x="3954719" y="1383632"/>
            <a:ext cx="0" cy="3541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A7289D3-B6F0-DB1B-A229-DDF59E8B27FF}"/>
              </a:ext>
            </a:extLst>
          </p:cNvPr>
          <p:cNvCxnSpPr>
            <a:cxnSpLocks/>
          </p:cNvCxnSpPr>
          <p:nvPr/>
        </p:nvCxnSpPr>
        <p:spPr>
          <a:xfrm>
            <a:off x="3807340" y="4849510"/>
            <a:ext cx="52595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447;p7">
            <a:extLst>
              <a:ext uri="{FF2B5EF4-FFF2-40B4-BE49-F238E27FC236}">
                <a16:creationId xmlns:a16="http://schemas.microsoft.com/office/drawing/2014/main" id="{205E3109-875E-D50A-5235-24FADFCA405A}"/>
              </a:ext>
            </a:extLst>
          </p:cNvPr>
          <p:cNvSpPr txBox="1">
            <a:spLocks/>
          </p:cNvSpPr>
          <p:nvPr/>
        </p:nvSpPr>
        <p:spPr>
          <a:xfrm>
            <a:off x="291315" y="1329650"/>
            <a:ext cx="3161104" cy="163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10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All fields that connect to RMPM</a:t>
            </a:r>
            <a:endParaRPr lang="en-US" sz="2100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3" name="Google Shape;447;p7">
            <a:extLst>
              <a:ext uri="{FF2B5EF4-FFF2-40B4-BE49-F238E27FC236}">
                <a16:creationId xmlns:a16="http://schemas.microsoft.com/office/drawing/2014/main" id="{AD79BB62-198F-A6B4-A984-FF26AB418714}"/>
              </a:ext>
            </a:extLst>
          </p:cNvPr>
          <p:cNvSpPr txBox="1">
            <a:spLocks/>
          </p:cNvSpPr>
          <p:nvPr/>
        </p:nvSpPr>
        <p:spPr>
          <a:xfrm>
            <a:off x="4572000" y="2202157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4" name="Google Shape;447;p7">
            <a:extLst>
              <a:ext uri="{FF2B5EF4-FFF2-40B4-BE49-F238E27FC236}">
                <a16:creationId xmlns:a16="http://schemas.microsoft.com/office/drawing/2014/main" id="{1E93FE76-5DBC-73C3-237E-427C0738F23A}"/>
              </a:ext>
            </a:extLst>
          </p:cNvPr>
          <p:cNvSpPr txBox="1">
            <a:spLocks/>
          </p:cNvSpPr>
          <p:nvPr/>
        </p:nvSpPr>
        <p:spPr>
          <a:xfrm>
            <a:off x="5029321" y="1949891"/>
            <a:ext cx="1061751" cy="23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Atlas 2</a:t>
            </a:r>
            <a:endParaRPr lang="en-US" sz="135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6" name="Google Shape;447;p7">
            <a:extLst>
              <a:ext uri="{FF2B5EF4-FFF2-40B4-BE49-F238E27FC236}">
                <a16:creationId xmlns:a16="http://schemas.microsoft.com/office/drawing/2014/main" id="{DE7DFADB-AF6C-CF28-99A9-D9ED5F9184FA}"/>
              </a:ext>
            </a:extLst>
          </p:cNvPr>
          <p:cNvSpPr txBox="1">
            <a:spLocks/>
          </p:cNvSpPr>
          <p:nvPr/>
        </p:nvSpPr>
        <p:spPr>
          <a:xfrm>
            <a:off x="6411675" y="2946653"/>
            <a:ext cx="1272800" cy="376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825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All fields that connect to RMPM</a:t>
            </a:r>
            <a:endParaRPr lang="en-US" sz="825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0493435-F21D-998D-ABE9-FFFFBD4285CD}"/>
              </a:ext>
            </a:extLst>
          </p:cNvPr>
          <p:cNvCxnSpPr>
            <a:cxnSpLocks/>
          </p:cNvCxnSpPr>
          <p:nvPr/>
        </p:nvCxnSpPr>
        <p:spPr>
          <a:xfrm flipH="1" flipV="1">
            <a:off x="5703158" y="2496617"/>
            <a:ext cx="637279" cy="423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AAD4E5A-BC7C-4246-8BF7-6BB8B8BD28FD}"/>
              </a:ext>
            </a:extLst>
          </p:cNvPr>
          <p:cNvCxnSpPr>
            <a:cxnSpLocks/>
          </p:cNvCxnSpPr>
          <p:nvPr/>
        </p:nvCxnSpPr>
        <p:spPr>
          <a:xfrm flipV="1">
            <a:off x="7124773" y="2405421"/>
            <a:ext cx="224636" cy="516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1445265-2452-EE0A-332B-864FCE47F1B5}"/>
              </a:ext>
            </a:extLst>
          </p:cNvPr>
          <p:cNvCxnSpPr>
            <a:cxnSpLocks/>
            <a:endCxn id="35" idx="3"/>
          </p:cNvCxnSpPr>
          <p:nvPr/>
        </p:nvCxnSpPr>
        <p:spPr>
          <a:xfrm flipH="1">
            <a:off x="6264301" y="3348767"/>
            <a:ext cx="631706" cy="353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ight Arrow 44">
            <a:extLst>
              <a:ext uri="{FF2B5EF4-FFF2-40B4-BE49-F238E27FC236}">
                <a16:creationId xmlns:a16="http://schemas.microsoft.com/office/drawing/2014/main" id="{4A19C440-9AD0-4711-BC44-C17588214342}"/>
              </a:ext>
            </a:extLst>
          </p:cNvPr>
          <p:cNvSpPr/>
          <p:nvPr/>
        </p:nvSpPr>
        <p:spPr>
          <a:xfrm>
            <a:off x="3536200" y="1956238"/>
            <a:ext cx="649196" cy="284912"/>
          </a:xfrm>
          <a:prstGeom prst="rightArrow">
            <a:avLst/>
          </a:prstGeom>
          <a:solidFill>
            <a:srgbClr val="00915A"/>
          </a:solidFill>
          <a:ln>
            <a:solidFill>
              <a:srgbClr val="0091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sz="1050">
              <a:solidFill>
                <a:srgbClr val="00915A"/>
              </a:solidFill>
            </a:endParaRPr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678421DB-7520-9132-92A9-ED1CBF20DFDC}"/>
              </a:ext>
            </a:extLst>
          </p:cNvPr>
          <p:cNvSpPr/>
          <p:nvPr/>
        </p:nvSpPr>
        <p:spPr>
          <a:xfrm rot="10800000">
            <a:off x="3465952" y="3780337"/>
            <a:ext cx="649196" cy="284912"/>
          </a:xfrm>
          <a:prstGeom prst="rightArrow">
            <a:avLst/>
          </a:prstGeom>
          <a:solidFill>
            <a:srgbClr val="00915A"/>
          </a:solidFill>
          <a:ln>
            <a:solidFill>
              <a:srgbClr val="0091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sz="1050">
              <a:solidFill>
                <a:srgbClr val="00915A"/>
              </a:solidFill>
            </a:endParaRPr>
          </a:p>
        </p:txBody>
      </p:sp>
      <p:sp>
        <p:nvSpPr>
          <p:cNvPr id="47" name="Google Shape;447;p7">
            <a:extLst>
              <a:ext uri="{FF2B5EF4-FFF2-40B4-BE49-F238E27FC236}">
                <a16:creationId xmlns:a16="http://schemas.microsoft.com/office/drawing/2014/main" id="{C41C4618-B40E-159C-3259-A3BCB18F9352}"/>
              </a:ext>
            </a:extLst>
          </p:cNvPr>
          <p:cNvSpPr txBox="1">
            <a:spLocks/>
          </p:cNvSpPr>
          <p:nvPr/>
        </p:nvSpPr>
        <p:spPr>
          <a:xfrm>
            <a:off x="1174456" y="3332297"/>
            <a:ext cx="2219276" cy="1347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Top15 most related fields:</a:t>
            </a:r>
          </a:p>
          <a:p>
            <a:pPr algn="r">
              <a:lnSpc>
                <a:spcPct val="100000"/>
              </a:lnSpc>
            </a:pP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…</a:t>
            </a: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"/>
              <a:ea typeface="Inter"/>
              <a:cs typeface="Inter ExtraBold"/>
              <a:sym typeface="Inter"/>
            </a:endParaRPr>
          </a:p>
          <a:p>
            <a:pPr algn="r">
              <a:lnSpc>
                <a:spcPct val="100000"/>
              </a:lnSpc>
            </a:pPr>
            <a:r>
              <a:rPr lang="en-US" sz="1050" i="1" dirty="0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Fieldname; </a:t>
            </a:r>
            <a:r>
              <a:rPr lang="en-US" sz="1050" i="1" dirty="0" err="1">
                <a:solidFill>
                  <a:srgbClr val="00915A"/>
                </a:solidFill>
                <a:latin typeface="Inter"/>
                <a:ea typeface="Inter"/>
                <a:cs typeface="Inter ExtraBold"/>
                <a:sym typeface="Inter"/>
              </a:rPr>
              <a:t>datasource</a:t>
            </a:r>
            <a:endParaRPr lang="en-US" sz="1050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 algn="r">
              <a:lnSpc>
                <a:spcPct val="100000"/>
              </a:lnSpc>
            </a:pPr>
            <a:endParaRPr lang="en-US" sz="1050" i="1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" name="Google Shape;447;p7">
            <a:extLst>
              <a:ext uri="{FF2B5EF4-FFF2-40B4-BE49-F238E27FC236}">
                <a16:creationId xmlns:a16="http://schemas.microsoft.com/office/drawing/2014/main" id="{0A437324-3B9F-F20B-0D62-29D13D0D65EA}"/>
              </a:ext>
            </a:extLst>
          </p:cNvPr>
          <p:cNvSpPr txBox="1">
            <a:spLocks/>
          </p:cNvSpPr>
          <p:nvPr/>
        </p:nvSpPr>
        <p:spPr>
          <a:xfrm>
            <a:off x="4527021" y="1925145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" name="Google Shape;447;p7">
            <a:extLst>
              <a:ext uri="{FF2B5EF4-FFF2-40B4-BE49-F238E27FC236}">
                <a16:creationId xmlns:a16="http://schemas.microsoft.com/office/drawing/2014/main" id="{18EB8B74-087D-C2C9-4D95-383BAB03DC68}"/>
              </a:ext>
            </a:extLst>
          </p:cNvPr>
          <p:cNvSpPr txBox="1">
            <a:spLocks/>
          </p:cNvSpPr>
          <p:nvPr/>
        </p:nvSpPr>
        <p:spPr>
          <a:xfrm>
            <a:off x="5211235" y="1773321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8" name="Google Shape;447;p7">
            <a:extLst>
              <a:ext uri="{FF2B5EF4-FFF2-40B4-BE49-F238E27FC236}">
                <a16:creationId xmlns:a16="http://schemas.microsoft.com/office/drawing/2014/main" id="{683E6643-8212-65F9-A717-047915EFC583}"/>
              </a:ext>
            </a:extLst>
          </p:cNvPr>
          <p:cNvSpPr txBox="1">
            <a:spLocks/>
          </p:cNvSpPr>
          <p:nvPr/>
        </p:nvSpPr>
        <p:spPr>
          <a:xfrm>
            <a:off x="5919529" y="2017782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9" name="Google Shape;447;p7">
            <a:extLst>
              <a:ext uri="{FF2B5EF4-FFF2-40B4-BE49-F238E27FC236}">
                <a16:creationId xmlns:a16="http://schemas.microsoft.com/office/drawing/2014/main" id="{856BE1CA-E02E-5DE8-23B1-83C8EC0B1488}"/>
              </a:ext>
            </a:extLst>
          </p:cNvPr>
          <p:cNvSpPr txBox="1">
            <a:spLocks/>
          </p:cNvSpPr>
          <p:nvPr/>
        </p:nvSpPr>
        <p:spPr>
          <a:xfrm>
            <a:off x="5703158" y="2202157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1" name="Google Shape;447;p7">
            <a:extLst>
              <a:ext uri="{FF2B5EF4-FFF2-40B4-BE49-F238E27FC236}">
                <a16:creationId xmlns:a16="http://schemas.microsoft.com/office/drawing/2014/main" id="{14FB913C-5D77-7C1C-D71C-62E1B6BD02B3}"/>
              </a:ext>
            </a:extLst>
          </p:cNvPr>
          <p:cNvSpPr txBox="1">
            <a:spLocks/>
          </p:cNvSpPr>
          <p:nvPr/>
        </p:nvSpPr>
        <p:spPr>
          <a:xfrm>
            <a:off x="5176695" y="2382103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2" name="Google Shape;447;p7">
            <a:extLst>
              <a:ext uri="{FF2B5EF4-FFF2-40B4-BE49-F238E27FC236}">
                <a16:creationId xmlns:a16="http://schemas.microsoft.com/office/drawing/2014/main" id="{EB58C47A-C233-116E-42F8-2324D5935080}"/>
              </a:ext>
            </a:extLst>
          </p:cNvPr>
          <p:cNvSpPr txBox="1">
            <a:spLocks/>
          </p:cNvSpPr>
          <p:nvPr/>
        </p:nvSpPr>
        <p:spPr>
          <a:xfrm>
            <a:off x="4424589" y="3839794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3" name="Google Shape;447;p7">
            <a:extLst>
              <a:ext uri="{FF2B5EF4-FFF2-40B4-BE49-F238E27FC236}">
                <a16:creationId xmlns:a16="http://schemas.microsoft.com/office/drawing/2014/main" id="{0DCB34AC-EA74-2639-5E6E-BB67ACA3B24D}"/>
              </a:ext>
            </a:extLst>
          </p:cNvPr>
          <p:cNvSpPr txBox="1">
            <a:spLocks/>
          </p:cNvSpPr>
          <p:nvPr/>
        </p:nvSpPr>
        <p:spPr>
          <a:xfrm>
            <a:off x="5564609" y="3433596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4" name="Google Shape;447;p7">
            <a:extLst>
              <a:ext uri="{FF2B5EF4-FFF2-40B4-BE49-F238E27FC236}">
                <a16:creationId xmlns:a16="http://schemas.microsoft.com/office/drawing/2014/main" id="{6D534598-81A5-77F0-BD10-ADCE10A98393}"/>
              </a:ext>
            </a:extLst>
          </p:cNvPr>
          <p:cNvSpPr txBox="1">
            <a:spLocks/>
          </p:cNvSpPr>
          <p:nvPr/>
        </p:nvSpPr>
        <p:spPr>
          <a:xfrm>
            <a:off x="4780179" y="3400960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5" name="Google Shape;447;p7">
            <a:extLst>
              <a:ext uri="{FF2B5EF4-FFF2-40B4-BE49-F238E27FC236}">
                <a16:creationId xmlns:a16="http://schemas.microsoft.com/office/drawing/2014/main" id="{3E192E50-3BB0-09DA-6E8C-1EFBA22FEE4A}"/>
              </a:ext>
            </a:extLst>
          </p:cNvPr>
          <p:cNvSpPr txBox="1">
            <a:spLocks/>
          </p:cNvSpPr>
          <p:nvPr/>
        </p:nvSpPr>
        <p:spPr>
          <a:xfrm>
            <a:off x="5488473" y="3645421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6" name="Google Shape;447;p7">
            <a:extLst>
              <a:ext uri="{FF2B5EF4-FFF2-40B4-BE49-F238E27FC236}">
                <a16:creationId xmlns:a16="http://schemas.microsoft.com/office/drawing/2014/main" id="{608034AA-FB85-F466-5A0B-16BE9146DE57}"/>
              </a:ext>
            </a:extLst>
          </p:cNvPr>
          <p:cNvSpPr txBox="1">
            <a:spLocks/>
          </p:cNvSpPr>
          <p:nvPr/>
        </p:nvSpPr>
        <p:spPr>
          <a:xfrm>
            <a:off x="5272102" y="3829796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7" name="Google Shape;447;p7">
            <a:extLst>
              <a:ext uri="{FF2B5EF4-FFF2-40B4-BE49-F238E27FC236}">
                <a16:creationId xmlns:a16="http://schemas.microsoft.com/office/drawing/2014/main" id="{76AC90C1-7F42-B41F-0DC5-EDAF7D4D75CC}"/>
              </a:ext>
            </a:extLst>
          </p:cNvPr>
          <p:cNvSpPr txBox="1">
            <a:spLocks/>
          </p:cNvSpPr>
          <p:nvPr/>
        </p:nvSpPr>
        <p:spPr>
          <a:xfrm>
            <a:off x="4745640" y="4009742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8" name="Google Shape;447;p7">
            <a:extLst>
              <a:ext uri="{FF2B5EF4-FFF2-40B4-BE49-F238E27FC236}">
                <a16:creationId xmlns:a16="http://schemas.microsoft.com/office/drawing/2014/main" id="{5F8DADF3-8C41-C2B4-DCE8-19309CEAA95F}"/>
              </a:ext>
            </a:extLst>
          </p:cNvPr>
          <p:cNvSpPr txBox="1">
            <a:spLocks/>
          </p:cNvSpPr>
          <p:nvPr/>
        </p:nvSpPr>
        <p:spPr>
          <a:xfrm>
            <a:off x="4315254" y="3622041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2" name="Google Shape;447;p7">
            <a:extLst>
              <a:ext uri="{FF2B5EF4-FFF2-40B4-BE49-F238E27FC236}">
                <a16:creationId xmlns:a16="http://schemas.microsoft.com/office/drawing/2014/main" id="{2568AACE-CBEF-8EA0-56AE-4D72043D2E80}"/>
              </a:ext>
            </a:extLst>
          </p:cNvPr>
          <p:cNvSpPr txBox="1">
            <a:spLocks/>
          </p:cNvSpPr>
          <p:nvPr/>
        </p:nvSpPr>
        <p:spPr>
          <a:xfrm>
            <a:off x="6803723" y="2071447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3" name="Google Shape;447;p7">
            <a:extLst>
              <a:ext uri="{FF2B5EF4-FFF2-40B4-BE49-F238E27FC236}">
                <a16:creationId xmlns:a16="http://schemas.microsoft.com/office/drawing/2014/main" id="{05B690C3-EE17-47B6-EB8D-95CF8441AF4C}"/>
              </a:ext>
            </a:extLst>
          </p:cNvPr>
          <p:cNvSpPr txBox="1">
            <a:spLocks/>
          </p:cNvSpPr>
          <p:nvPr/>
        </p:nvSpPr>
        <p:spPr>
          <a:xfrm>
            <a:off x="7943742" y="1665250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4" name="Google Shape;447;p7">
            <a:extLst>
              <a:ext uri="{FF2B5EF4-FFF2-40B4-BE49-F238E27FC236}">
                <a16:creationId xmlns:a16="http://schemas.microsoft.com/office/drawing/2014/main" id="{38D0FA1F-544D-B584-E044-2F6E20BCBE76}"/>
              </a:ext>
            </a:extLst>
          </p:cNvPr>
          <p:cNvSpPr txBox="1">
            <a:spLocks/>
          </p:cNvSpPr>
          <p:nvPr/>
        </p:nvSpPr>
        <p:spPr>
          <a:xfrm>
            <a:off x="7159313" y="1632614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8" name="Google Shape;447;p7">
            <a:extLst>
              <a:ext uri="{FF2B5EF4-FFF2-40B4-BE49-F238E27FC236}">
                <a16:creationId xmlns:a16="http://schemas.microsoft.com/office/drawing/2014/main" id="{37BB8B23-6FB4-1223-9871-83A72C2F8F50}"/>
              </a:ext>
            </a:extLst>
          </p:cNvPr>
          <p:cNvSpPr txBox="1">
            <a:spLocks/>
          </p:cNvSpPr>
          <p:nvPr/>
        </p:nvSpPr>
        <p:spPr>
          <a:xfrm>
            <a:off x="7867607" y="1877075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49" name="Google Shape;447;p7">
            <a:extLst>
              <a:ext uri="{FF2B5EF4-FFF2-40B4-BE49-F238E27FC236}">
                <a16:creationId xmlns:a16="http://schemas.microsoft.com/office/drawing/2014/main" id="{21454049-FBEA-48F4-CD1D-93BC67CA21AC}"/>
              </a:ext>
            </a:extLst>
          </p:cNvPr>
          <p:cNvSpPr txBox="1">
            <a:spLocks/>
          </p:cNvSpPr>
          <p:nvPr/>
        </p:nvSpPr>
        <p:spPr>
          <a:xfrm>
            <a:off x="7651236" y="2061450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50" name="Google Shape;447;p7">
            <a:extLst>
              <a:ext uri="{FF2B5EF4-FFF2-40B4-BE49-F238E27FC236}">
                <a16:creationId xmlns:a16="http://schemas.microsoft.com/office/drawing/2014/main" id="{E02C2233-1F36-16DC-8358-317E4887503E}"/>
              </a:ext>
            </a:extLst>
          </p:cNvPr>
          <p:cNvSpPr txBox="1">
            <a:spLocks/>
          </p:cNvSpPr>
          <p:nvPr/>
        </p:nvSpPr>
        <p:spPr>
          <a:xfrm>
            <a:off x="7124773" y="2241396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51" name="Google Shape;447;p7">
            <a:extLst>
              <a:ext uri="{FF2B5EF4-FFF2-40B4-BE49-F238E27FC236}">
                <a16:creationId xmlns:a16="http://schemas.microsoft.com/office/drawing/2014/main" id="{8188ACEB-BDB5-8078-5398-C68C2A738585}"/>
              </a:ext>
            </a:extLst>
          </p:cNvPr>
          <p:cNvSpPr txBox="1">
            <a:spLocks/>
          </p:cNvSpPr>
          <p:nvPr/>
        </p:nvSpPr>
        <p:spPr>
          <a:xfrm>
            <a:off x="6740157" y="1796638"/>
            <a:ext cx="775828" cy="11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675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Field description</a:t>
            </a:r>
            <a:endParaRPr lang="en-US" sz="675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9620021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7"/>
          <p:cNvSpPr txBox="1">
            <a:spLocks noGrp="1"/>
          </p:cNvSpPr>
          <p:nvPr>
            <p:ph type="title"/>
          </p:nvPr>
        </p:nvSpPr>
        <p:spPr>
          <a:xfrm>
            <a:off x="727288" y="416025"/>
            <a:ext cx="7587074" cy="95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RAG (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Retreived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Augmented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Generation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)</a:t>
            </a:r>
            <a:b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Bring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it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all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together</a:t>
            </a:r>
            <a:endParaRPr sz="2700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3574236-9EF4-1195-31AF-51267E90F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4398"/>
          <a:stretch/>
        </p:blipFill>
        <p:spPr bwMode="auto">
          <a:xfrm>
            <a:off x="1763960" y="1363571"/>
            <a:ext cx="4814933" cy="3160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8604DD68-4AB8-549A-C48A-DFF3B8C4D8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27" t="58710"/>
          <a:stretch/>
        </p:blipFill>
        <p:spPr bwMode="auto">
          <a:xfrm>
            <a:off x="2381190" y="3318868"/>
            <a:ext cx="4592491" cy="130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933587F-9133-3365-E816-B710781A5D09}"/>
              </a:ext>
            </a:extLst>
          </p:cNvPr>
          <p:cNvSpPr/>
          <p:nvPr/>
        </p:nvSpPr>
        <p:spPr>
          <a:xfrm>
            <a:off x="1507162" y="1291857"/>
            <a:ext cx="6678288" cy="202701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sz="1050"/>
          </a:p>
        </p:txBody>
      </p:sp>
      <p:sp>
        <p:nvSpPr>
          <p:cNvPr id="4" name="Google Shape;447;p7">
            <a:extLst>
              <a:ext uri="{FF2B5EF4-FFF2-40B4-BE49-F238E27FC236}">
                <a16:creationId xmlns:a16="http://schemas.microsoft.com/office/drawing/2014/main" id="{0123EDF0-393B-80B3-D53D-B86CBBD418A2}"/>
              </a:ext>
            </a:extLst>
          </p:cNvPr>
          <p:cNvSpPr txBox="1">
            <a:spLocks/>
          </p:cNvSpPr>
          <p:nvPr/>
        </p:nvSpPr>
        <p:spPr>
          <a:xfrm>
            <a:off x="6748204" y="1427421"/>
            <a:ext cx="1267934" cy="284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AU" sz="150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Retreiver step</a:t>
            </a:r>
            <a:endParaRPr lang="en-AU" sz="150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C29798-B505-07D5-BDB7-26649D5B40E2}"/>
              </a:ext>
            </a:extLst>
          </p:cNvPr>
          <p:cNvSpPr/>
          <p:nvPr/>
        </p:nvSpPr>
        <p:spPr>
          <a:xfrm>
            <a:off x="1507162" y="3532667"/>
            <a:ext cx="6678288" cy="112191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sz="1050"/>
          </a:p>
        </p:txBody>
      </p:sp>
      <p:sp>
        <p:nvSpPr>
          <p:cNvPr id="6" name="Google Shape;447;p7">
            <a:extLst>
              <a:ext uri="{FF2B5EF4-FFF2-40B4-BE49-F238E27FC236}">
                <a16:creationId xmlns:a16="http://schemas.microsoft.com/office/drawing/2014/main" id="{CB9127F3-BC4D-54E0-567F-521A881587E1}"/>
              </a:ext>
            </a:extLst>
          </p:cNvPr>
          <p:cNvSpPr txBox="1">
            <a:spLocks/>
          </p:cNvSpPr>
          <p:nvPr/>
        </p:nvSpPr>
        <p:spPr>
          <a:xfrm>
            <a:off x="6476543" y="3588488"/>
            <a:ext cx="1606557" cy="284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AU" sz="15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Generation step</a:t>
            </a:r>
            <a:endParaRPr lang="en-AU" sz="1500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389537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2932" y="447254"/>
            <a:ext cx="4177983" cy="573234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356553" marR="2540" indent="-350520">
              <a:spcBef>
                <a:spcPts val="50"/>
              </a:spcBef>
            </a:pPr>
            <a:r>
              <a:rPr lang="pt-PT" sz="3600" spc="35" dirty="0"/>
              <a:t>RAG</a:t>
            </a:r>
            <a:endParaRPr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1F284D-EFFE-75D0-F3FB-ECB1560086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35"/>
          <a:stretch/>
        </p:blipFill>
        <p:spPr>
          <a:xfrm>
            <a:off x="2591923" y="552223"/>
            <a:ext cx="5799195" cy="40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574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4260300" cy="881010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Prompting</a:t>
            </a:r>
            <a:r>
              <a:rPr spc="-135" dirty="0"/>
              <a:t> </a:t>
            </a:r>
            <a:r>
              <a:rPr dirty="0"/>
              <a:t>and</a:t>
            </a:r>
            <a:r>
              <a:rPr spc="-135" dirty="0"/>
              <a:t> </a:t>
            </a:r>
            <a:r>
              <a:rPr dirty="0"/>
              <a:t>prompt</a:t>
            </a:r>
            <a:r>
              <a:rPr spc="-135" dirty="0"/>
              <a:t> </a:t>
            </a:r>
            <a:r>
              <a:rPr spc="-5" dirty="0"/>
              <a:t>engineering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22107" y="1353785"/>
            <a:ext cx="2607310" cy="726481"/>
          </a:xfrm>
          <a:prstGeom prst="rect">
            <a:avLst/>
          </a:prstGeom>
          <a:solidFill>
            <a:srgbClr val="EDEDED"/>
          </a:solidFill>
          <a:ln w="9524">
            <a:solidFill>
              <a:srgbClr val="595959"/>
            </a:solidFill>
          </a:ln>
        </p:spPr>
        <p:txBody>
          <a:bodyPr vert="horz" wrap="square" lIns="0" tIns="79375" rIns="0" bIns="0" rtlCol="0">
            <a:spAutoFit/>
          </a:bodyPr>
          <a:lstStyle/>
          <a:p>
            <a:pPr marL="78105" marR="391478">
              <a:spcBef>
                <a:spcPts val="625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Where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is</a:t>
            </a:r>
            <a:r>
              <a:rPr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Ganymede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located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in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the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solar system?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797536" y="1346991"/>
            <a:ext cx="1474470" cy="1471295"/>
            <a:chOff x="7595072" y="2693982"/>
            <a:chExt cx="2948940" cy="2942590"/>
          </a:xfrm>
        </p:grpSpPr>
        <p:sp>
          <p:nvSpPr>
            <p:cNvPr id="5" name="object 5"/>
            <p:cNvSpPr/>
            <p:nvPr/>
          </p:nvSpPr>
          <p:spPr>
            <a:xfrm>
              <a:off x="7599834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1469397" y="2932794"/>
                  </a:moveTo>
                  <a:lnTo>
                    <a:pt x="1420894" y="2932010"/>
                  </a:lnTo>
                  <a:lnTo>
                    <a:pt x="1372784" y="2929675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2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9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3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58" y="792415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60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3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7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8" y="360515"/>
                  </a:lnTo>
                  <a:lnTo>
                    <a:pt x="2471925" y="394315"/>
                  </a:lnTo>
                  <a:lnTo>
                    <a:pt x="2508420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1" y="705498"/>
                  </a:lnTo>
                  <a:lnTo>
                    <a:pt x="2750709" y="748563"/>
                  </a:lnTo>
                  <a:lnTo>
                    <a:pt x="2774445" y="792501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7" y="1265358"/>
                  </a:lnTo>
                  <a:lnTo>
                    <a:pt x="2930968" y="1315205"/>
                  </a:lnTo>
                  <a:lnTo>
                    <a:pt x="2935305" y="1365354"/>
                  </a:lnTo>
                  <a:lnTo>
                    <a:pt x="2937919" y="1415765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8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3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1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9"/>
                  </a:lnTo>
                  <a:lnTo>
                    <a:pt x="2539835" y="2470972"/>
                  </a:lnTo>
                  <a:lnTo>
                    <a:pt x="2508416" y="2503298"/>
                  </a:lnTo>
                  <a:lnTo>
                    <a:pt x="2476024" y="2534652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5"/>
                  </a:lnTo>
                  <a:lnTo>
                    <a:pt x="1517900" y="2932010"/>
                  </a:lnTo>
                  <a:lnTo>
                    <a:pt x="1469397" y="2932794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7599834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0" y="1466397"/>
                  </a:move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11" y="792501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59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2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6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7" y="360515"/>
                  </a:lnTo>
                  <a:lnTo>
                    <a:pt x="2471925" y="394315"/>
                  </a:lnTo>
                  <a:lnTo>
                    <a:pt x="2508419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0" y="705498"/>
                  </a:lnTo>
                  <a:lnTo>
                    <a:pt x="2750709" y="748563"/>
                  </a:lnTo>
                  <a:lnTo>
                    <a:pt x="2774402" y="792415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6" y="1265358"/>
                  </a:lnTo>
                  <a:lnTo>
                    <a:pt x="2930968" y="1315205"/>
                  </a:lnTo>
                  <a:lnTo>
                    <a:pt x="2935304" y="1365354"/>
                  </a:lnTo>
                  <a:lnTo>
                    <a:pt x="2937918" y="1415764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7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2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0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8"/>
                  </a:lnTo>
                  <a:lnTo>
                    <a:pt x="2539834" y="2470972"/>
                  </a:lnTo>
                  <a:lnTo>
                    <a:pt x="2508416" y="2503298"/>
                  </a:lnTo>
                  <a:lnTo>
                    <a:pt x="2476024" y="2534651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4"/>
                  </a:lnTo>
                  <a:lnTo>
                    <a:pt x="1517900" y="2932010"/>
                  </a:lnTo>
                  <a:lnTo>
                    <a:pt x="1469397" y="2932794"/>
                  </a:lnTo>
                  <a:lnTo>
                    <a:pt x="1420894" y="2932010"/>
                  </a:lnTo>
                  <a:lnTo>
                    <a:pt x="1372784" y="2929674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1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8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2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349005" y="1961953"/>
            <a:ext cx="35877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3" dirty="0"/>
              <a:t>LLM</a:t>
            </a:r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852088" y="1349997"/>
            <a:ext cx="2607310" cy="2035814"/>
          </a:xfrm>
          <a:prstGeom prst="rect">
            <a:avLst/>
          </a:prstGeom>
          <a:solidFill>
            <a:srgbClr val="D8D1E8"/>
          </a:solidFill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488" marR="379095">
              <a:spcBef>
                <a:spcPts val="655"/>
              </a:spcBef>
            </a:pP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Where</a:t>
            </a:r>
            <a:r>
              <a:rPr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is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Ganymede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located</a:t>
            </a:r>
            <a:r>
              <a:rPr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in</a:t>
            </a:r>
            <a:r>
              <a:rPr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the</a:t>
            </a:r>
            <a:r>
              <a:rPr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solar system?</a:t>
            </a:r>
            <a:endParaRPr>
              <a:latin typeface="Courier New"/>
              <a:cs typeface="Courier New"/>
            </a:endParaRPr>
          </a:p>
          <a:p>
            <a:pPr>
              <a:spcBef>
                <a:spcPts val="95"/>
              </a:spcBef>
            </a:pPr>
            <a:endParaRPr>
              <a:latin typeface="Courier New"/>
              <a:cs typeface="Courier New"/>
            </a:endParaRPr>
          </a:p>
          <a:p>
            <a:pPr marL="90488" marR="165735"/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Ganymede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is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a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moon</a:t>
            </a:r>
            <a:r>
              <a:rPr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13" dirty="0">
                <a:solidFill>
                  <a:srgbClr val="232F3D"/>
                </a:solidFill>
                <a:latin typeface="Courier New"/>
                <a:cs typeface="Courier New"/>
              </a:rPr>
              <a:t>of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Jupiter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and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is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located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in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the</a:t>
            </a:r>
            <a:r>
              <a:rPr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solar</a:t>
            </a:r>
            <a:r>
              <a:rPr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system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within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Jupiter’s orbit.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619726" y="1355191"/>
            <a:ext cx="5213033" cy="2203768"/>
            <a:chOff x="1239452" y="2710382"/>
            <a:chExt cx="10426065" cy="4407535"/>
          </a:xfrm>
        </p:grpSpPr>
        <p:sp>
          <p:nvSpPr>
            <p:cNvPr id="10" name="object 10"/>
            <p:cNvSpPr/>
            <p:nvPr/>
          </p:nvSpPr>
          <p:spPr>
            <a:xfrm>
              <a:off x="6457437" y="3174543"/>
              <a:ext cx="914400" cy="0"/>
            </a:xfrm>
            <a:custGeom>
              <a:avLst/>
              <a:gdLst/>
              <a:ahLst/>
              <a:cxnLst/>
              <a:rect l="l" t="t" r="r" b="b"/>
              <a:pathLst>
                <a:path w="914400">
                  <a:moveTo>
                    <a:pt x="0" y="0"/>
                  </a:moveTo>
                  <a:lnTo>
                    <a:pt x="9137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352185" y="3092568"/>
              <a:ext cx="210999" cy="163949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0538629" y="3174543"/>
              <a:ext cx="934719" cy="0"/>
            </a:xfrm>
            <a:custGeom>
              <a:avLst/>
              <a:gdLst/>
              <a:ahLst/>
              <a:cxnLst/>
              <a:rect l="l" t="t" r="r" b="b"/>
              <a:pathLst>
                <a:path w="934720">
                  <a:moveTo>
                    <a:pt x="0" y="0"/>
                  </a:moveTo>
                  <a:lnTo>
                    <a:pt x="9344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454077" y="3092568"/>
              <a:ext cx="210999" cy="163949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244215" y="2715144"/>
              <a:ext cx="5214620" cy="4398010"/>
            </a:xfrm>
            <a:custGeom>
              <a:avLst/>
              <a:gdLst/>
              <a:ahLst/>
              <a:cxnLst/>
              <a:rect l="l" t="t" r="r" b="b"/>
              <a:pathLst>
                <a:path w="5214620" h="4398009">
                  <a:moveTo>
                    <a:pt x="0" y="0"/>
                  </a:moveTo>
                  <a:lnTo>
                    <a:pt x="5214596" y="0"/>
                  </a:lnTo>
                  <a:lnTo>
                    <a:pt x="5214596" y="4397991"/>
                  </a:lnTo>
                  <a:lnTo>
                    <a:pt x="0" y="4397991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693984" y="1112475"/>
            <a:ext cx="57372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endParaRPr sz="1300">
              <a:latin typeface="Lato"/>
              <a:cs typeface="Lat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936238" y="1112461"/>
            <a:ext cx="878205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Completion</a:t>
            </a:r>
            <a:endParaRPr sz="1300">
              <a:latin typeface="Lato"/>
              <a:cs typeface="Lato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849029" y="1112475"/>
            <a:ext cx="48736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Model</a:t>
            </a:r>
            <a:endParaRPr sz="1300">
              <a:latin typeface="Lato"/>
              <a:cs typeface="Lat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81284" y="3690401"/>
            <a:ext cx="2494598" cy="498855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600" b="1" spc="-5" dirty="0">
                <a:latin typeface="Lato"/>
                <a:cs typeface="Lato"/>
              </a:rPr>
              <a:t>Context</a:t>
            </a:r>
            <a:r>
              <a:rPr sz="1600" b="1" spc="-55" dirty="0">
                <a:latin typeface="Lato"/>
                <a:cs typeface="Lato"/>
              </a:rPr>
              <a:t> </a:t>
            </a:r>
            <a:r>
              <a:rPr sz="1600" b="1" dirty="0">
                <a:latin typeface="Lato"/>
                <a:cs typeface="Lato"/>
              </a:rPr>
              <a:t>window</a:t>
            </a:r>
            <a:r>
              <a:rPr sz="1600" dirty="0">
                <a:latin typeface="Lato"/>
                <a:cs typeface="Lato"/>
              </a:rPr>
              <a:t>:</a:t>
            </a:r>
            <a:r>
              <a:rPr sz="1600" spc="-78" dirty="0">
                <a:latin typeface="Lato"/>
                <a:cs typeface="Lato"/>
              </a:rPr>
              <a:t> </a:t>
            </a:r>
            <a:r>
              <a:rPr sz="1600" dirty="0">
                <a:latin typeface="Lato"/>
                <a:cs typeface="Lato"/>
              </a:rPr>
              <a:t>typically</a:t>
            </a:r>
            <a:r>
              <a:rPr sz="1600" spc="-78" dirty="0">
                <a:latin typeface="Lato"/>
                <a:cs typeface="Lato"/>
              </a:rPr>
              <a:t> </a:t>
            </a:r>
            <a:r>
              <a:rPr sz="1600" spc="-25" dirty="0">
                <a:latin typeface="Lato"/>
                <a:cs typeface="Lato"/>
              </a:rPr>
              <a:t>a </a:t>
            </a:r>
            <a:r>
              <a:rPr sz="1600" spc="-30" dirty="0">
                <a:latin typeface="Lato"/>
                <a:cs typeface="Lato"/>
              </a:rPr>
              <a:t>few</a:t>
            </a:r>
            <a:r>
              <a:rPr sz="1600" spc="-98" dirty="0">
                <a:latin typeface="Lato"/>
                <a:cs typeface="Lato"/>
              </a:rPr>
              <a:t> </a:t>
            </a:r>
            <a:r>
              <a:rPr sz="1600" dirty="0">
                <a:latin typeface="Lato"/>
                <a:cs typeface="Lato"/>
              </a:rPr>
              <a:t>thousand</a:t>
            </a:r>
            <a:r>
              <a:rPr sz="1600" spc="-98" dirty="0">
                <a:latin typeface="Lato"/>
                <a:cs typeface="Lato"/>
              </a:rPr>
              <a:t> </a:t>
            </a:r>
            <a:r>
              <a:rPr sz="1600" spc="-5" dirty="0">
                <a:latin typeface="Lato"/>
                <a:cs typeface="Lato"/>
              </a:rPr>
              <a:t>words</a:t>
            </a:r>
            <a:endParaRPr sz="1600"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A34CECC8-BC7B-12D6-969B-32BCC95839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8053" y="420163"/>
            <a:ext cx="5933454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20" dirty="0"/>
              <a:t>Knowledge</a:t>
            </a:r>
            <a:r>
              <a:rPr spc="-150" dirty="0"/>
              <a:t> </a:t>
            </a:r>
            <a:r>
              <a:rPr spc="-28" dirty="0"/>
              <a:t>cut-offs</a:t>
            </a:r>
            <a:r>
              <a:rPr spc="-148" dirty="0"/>
              <a:t> </a:t>
            </a:r>
            <a:r>
              <a:rPr dirty="0"/>
              <a:t>in</a:t>
            </a:r>
            <a:r>
              <a:rPr spc="-148" dirty="0"/>
              <a:t> </a:t>
            </a:r>
            <a:r>
              <a:rPr spc="-10" dirty="0"/>
              <a:t>LLMs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5E0166CF-87C2-E9A3-F4A7-C95B186DCA64}"/>
              </a:ext>
            </a:extLst>
          </p:cNvPr>
          <p:cNvSpPr txBox="1"/>
          <p:nvPr/>
        </p:nvSpPr>
        <p:spPr>
          <a:xfrm>
            <a:off x="408974" y="1574672"/>
            <a:ext cx="2521903" cy="1190069"/>
          </a:xfrm>
          <a:prstGeom prst="rect">
            <a:avLst/>
          </a:prstGeom>
          <a:solidFill>
            <a:srgbClr val="EDEDED"/>
          </a:solidFill>
          <a:ln w="9524">
            <a:solidFill>
              <a:srgbClr val="595959"/>
            </a:solidFill>
          </a:ln>
        </p:spPr>
        <p:txBody>
          <a:bodyPr vert="horz" wrap="square" lIns="0" tIns="81280" rIns="0" bIns="0" rtlCol="0">
            <a:spAutoFit/>
          </a:bodyPr>
          <a:lstStyle/>
          <a:p>
            <a:pPr marL="90170" marR="369888">
              <a:spcBef>
                <a:spcPts val="640"/>
              </a:spcBef>
            </a:pPr>
            <a:r>
              <a:rPr sz="1800" b="1" dirty="0">
                <a:latin typeface="Courier New"/>
                <a:cs typeface="Courier New"/>
              </a:rPr>
              <a:t>Who</a:t>
            </a:r>
            <a:r>
              <a:rPr sz="1800" b="1" spc="-35" dirty="0">
                <a:latin typeface="Courier New"/>
                <a:cs typeface="Courier New"/>
              </a:rPr>
              <a:t> </a:t>
            </a:r>
            <a:r>
              <a:rPr sz="1800" b="1" dirty="0">
                <a:latin typeface="Courier New"/>
                <a:cs typeface="Courier New"/>
              </a:rPr>
              <a:t>is</a:t>
            </a:r>
            <a:r>
              <a:rPr sz="1800" b="1" spc="-33" dirty="0">
                <a:latin typeface="Courier New"/>
                <a:cs typeface="Courier New"/>
              </a:rPr>
              <a:t> </a:t>
            </a:r>
            <a:r>
              <a:rPr sz="1800" b="1" spc="-13" dirty="0">
                <a:latin typeface="Courier New"/>
                <a:cs typeface="Courier New"/>
              </a:rPr>
              <a:t>the </a:t>
            </a:r>
            <a:r>
              <a:rPr sz="1800" b="1" dirty="0">
                <a:latin typeface="Courier New"/>
                <a:cs typeface="Courier New"/>
              </a:rPr>
              <a:t>current</a:t>
            </a:r>
            <a:r>
              <a:rPr sz="1800" b="1" spc="-95" dirty="0">
                <a:latin typeface="Courier New"/>
                <a:cs typeface="Courier New"/>
              </a:rPr>
              <a:t> </a:t>
            </a:r>
            <a:r>
              <a:rPr sz="1800" b="1" spc="-10" dirty="0">
                <a:latin typeface="Courier New"/>
                <a:cs typeface="Courier New"/>
              </a:rPr>
              <a:t>Prime </a:t>
            </a:r>
            <a:r>
              <a:rPr sz="1800" b="1" dirty="0">
                <a:latin typeface="Courier New"/>
                <a:cs typeface="Courier New"/>
              </a:rPr>
              <a:t>Minister</a:t>
            </a:r>
            <a:r>
              <a:rPr sz="1800" b="1" spc="-68" dirty="0">
                <a:latin typeface="Courier New"/>
                <a:cs typeface="Courier New"/>
              </a:rPr>
              <a:t> </a:t>
            </a:r>
            <a:r>
              <a:rPr sz="1800" b="1" dirty="0">
                <a:latin typeface="Courier New"/>
                <a:cs typeface="Courier New"/>
              </a:rPr>
              <a:t>of</a:t>
            </a:r>
            <a:r>
              <a:rPr sz="1800" b="1" spc="-68" dirty="0">
                <a:latin typeface="Courier New"/>
                <a:cs typeface="Courier New"/>
              </a:rPr>
              <a:t> </a:t>
            </a:r>
            <a:r>
              <a:rPr sz="1800" b="1" spc="-13" dirty="0">
                <a:latin typeface="Courier New"/>
                <a:cs typeface="Courier New"/>
              </a:rPr>
              <a:t>the </a:t>
            </a:r>
            <a:r>
              <a:rPr sz="1800" b="1" dirty="0">
                <a:latin typeface="Courier New"/>
                <a:cs typeface="Courier New"/>
              </a:rPr>
              <a:t>United</a:t>
            </a:r>
            <a:r>
              <a:rPr sz="1800" b="1" spc="-80" dirty="0">
                <a:latin typeface="Courier New"/>
                <a:cs typeface="Courier New"/>
              </a:rPr>
              <a:t> </a:t>
            </a:r>
            <a:r>
              <a:rPr sz="1800" b="1" spc="-5" dirty="0">
                <a:latin typeface="Courier New"/>
                <a:cs typeface="Courier New"/>
              </a:rPr>
              <a:t>Kingdom?</a:t>
            </a:r>
            <a:endParaRPr sz="1800">
              <a:latin typeface="Courier New"/>
              <a:cs typeface="Courier New"/>
            </a:endParaRPr>
          </a:p>
        </p:txBody>
      </p:sp>
      <p:grpSp>
        <p:nvGrpSpPr>
          <p:cNvPr id="8" name="object 4">
            <a:extLst>
              <a:ext uri="{FF2B5EF4-FFF2-40B4-BE49-F238E27FC236}">
                <a16:creationId xmlns:a16="http://schemas.microsoft.com/office/drawing/2014/main" id="{2B345E54-00F6-BDEC-3B98-FF7412BC761F}"/>
              </a:ext>
            </a:extLst>
          </p:cNvPr>
          <p:cNvGrpSpPr/>
          <p:nvPr/>
        </p:nvGrpSpPr>
        <p:grpSpPr>
          <a:xfrm>
            <a:off x="3721336" y="1346991"/>
            <a:ext cx="1474470" cy="1471295"/>
            <a:chOff x="7442672" y="2693982"/>
            <a:chExt cx="2948940" cy="2942590"/>
          </a:xfrm>
        </p:grpSpPr>
        <p:sp>
          <p:nvSpPr>
            <p:cNvPr id="9" name="object 5">
              <a:extLst>
                <a:ext uri="{FF2B5EF4-FFF2-40B4-BE49-F238E27FC236}">
                  <a16:creationId xmlns:a16="http://schemas.microsoft.com/office/drawing/2014/main" id="{D4F7BF48-A8D7-A8A2-7EA4-9063876B577A}"/>
                </a:ext>
              </a:extLst>
            </p:cNvPr>
            <p:cNvSpPr/>
            <p:nvPr/>
          </p:nvSpPr>
          <p:spPr>
            <a:xfrm>
              <a:off x="7447435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1469397" y="2932794"/>
                  </a:moveTo>
                  <a:lnTo>
                    <a:pt x="1420894" y="2932010"/>
                  </a:lnTo>
                  <a:lnTo>
                    <a:pt x="1372784" y="2929675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2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9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3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58" y="792415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60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3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7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8" y="360515"/>
                  </a:lnTo>
                  <a:lnTo>
                    <a:pt x="2471925" y="394315"/>
                  </a:lnTo>
                  <a:lnTo>
                    <a:pt x="2508420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1" y="705498"/>
                  </a:lnTo>
                  <a:lnTo>
                    <a:pt x="2750709" y="748563"/>
                  </a:lnTo>
                  <a:lnTo>
                    <a:pt x="2774445" y="792501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7" y="1265358"/>
                  </a:lnTo>
                  <a:lnTo>
                    <a:pt x="2930968" y="1315205"/>
                  </a:lnTo>
                  <a:lnTo>
                    <a:pt x="2935305" y="1365354"/>
                  </a:lnTo>
                  <a:lnTo>
                    <a:pt x="2937919" y="1415765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8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3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1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9"/>
                  </a:lnTo>
                  <a:lnTo>
                    <a:pt x="2539835" y="2470972"/>
                  </a:lnTo>
                  <a:lnTo>
                    <a:pt x="2508416" y="2503298"/>
                  </a:lnTo>
                  <a:lnTo>
                    <a:pt x="2476024" y="2534652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5"/>
                  </a:lnTo>
                  <a:lnTo>
                    <a:pt x="1517900" y="2932010"/>
                  </a:lnTo>
                  <a:lnTo>
                    <a:pt x="1469397" y="2932794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0" name="object 6">
              <a:extLst>
                <a:ext uri="{FF2B5EF4-FFF2-40B4-BE49-F238E27FC236}">
                  <a16:creationId xmlns:a16="http://schemas.microsoft.com/office/drawing/2014/main" id="{2A69AE1C-F0B3-9969-FDD9-2DFB54A3A129}"/>
                </a:ext>
              </a:extLst>
            </p:cNvPr>
            <p:cNvSpPr/>
            <p:nvPr/>
          </p:nvSpPr>
          <p:spPr>
            <a:xfrm>
              <a:off x="7447435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0" y="1466397"/>
                  </a:move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11" y="792501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59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2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6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7" y="360515"/>
                  </a:lnTo>
                  <a:lnTo>
                    <a:pt x="2471925" y="394315"/>
                  </a:lnTo>
                  <a:lnTo>
                    <a:pt x="2508419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0" y="705498"/>
                  </a:lnTo>
                  <a:lnTo>
                    <a:pt x="2750709" y="748563"/>
                  </a:lnTo>
                  <a:lnTo>
                    <a:pt x="2774402" y="792415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6" y="1265358"/>
                  </a:lnTo>
                  <a:lnTo>
                    <a:pt x="2930968" y="1315205"/>
                  </a:lnTo>
                  <a:lnTo>
                    <a:pt x="2935304" y="1365354"/>
                  </a:lnTo>
                  <a:lnTo>
                    <a:pt x="2937918" y="1415764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7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2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0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8"/>
                  </a:lnTo>
                  <a:lnTo>
                    <a:pt x="2539834" y="2470972"/>
                  </a:lnTo>
                  <a:lnTo>
                    <a:pt x="2508416" y="2503298"/>
                  </a:lnTo>
                  <a:lnTo>
                    <a:pt x="2476024" y="2534651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4"/>
                  </a:lnTo>
                  <a:lnTo>
                    <a:pt x="1517900" y="2932010"/>
                  </a:lnTo>
                  <a:lnTo>
                    <a:pt x="1469397" y="2932794"/>
                  </a:lnTo>
                  <a:lnTo>
                    <a:pt x="1420894" y="2932010"/>
                  </a:lnTo>
                  <a:lnTo>
                    <a:pt x="1372784" y="2929674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1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8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2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1" name="object 7">
            <a:extLst>
              <a:ext uri="{FF2B5EF4-FFF2-40B4-BE49-F238E27FC236}">
                <a16:creationId xmlns:a16="http://schemas.microsoft.com/office/drawing/2014/main" id="{AAA69F96-0B5A-7CAA-1359-ED98BC684F1F}"/>
              </a:ext>
            </a:extLst>
          </p:cNvPr>
          <p:cNvSpPr txBox="1"/>
          <p:nvPr/>
        </p:nvSpPr>
        <p:spPr>
          <a:xfrm>
            <a:off x="4272805" y="1961953"/>
            <a:ext cx="35877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3" dirty="0"/>
              <a:t>LLM</a:t>
            </a:r>
            <a:endParaRPr/>
          </a:p>
        </p:txBody>
      </p:sp>
      <p:grpSp>
        <p:nvGrpSpPr>
          <p:cNvPr id="12" name="object 8">
            <a:extLst>
              <a:ext uri="{FF2B5EF4-FFF2-40B4-BE49-F238E27FC236}">
                <a16:creationId xmlns:a16="http://schemas.microsoft.com/office/drawing/2014/main" id="{DD2104C0-C86E-6BE7-FA9C-2CF014BB8033}"/>
              </a:ext>
            </a:extLst>
          </p:cNvPr>
          <p:cNvGrpSpPr/>
          <p:nvPr/>
        </p:nvGrpSpPr>
        <p:grpSpPr>
          <a:xfrm>
            <a:off x="3080244" y="2041583"/>
            <a:ext cx="456883" cy="82233"/>
            <a:chOff x="6160487" y="4083166"/>
            <a:chExt cx="913765" cy="164465"/>
          </a:xfrm>
        </p:grpSpPr>
        <p:sp>
          <p:nvSpPr>
            <p:cNvPr id="13" name="object 9">
              <a:extLst>
                <a:ext uri="{FF2B5EF4-FFF2-40B4-BE49-F238E27FC236}">
                  <a16:creationId xmlns:a16="http://schemas.microsoft.com/office/drawing/2014/main" id="{E22854AA-D5E9-0CC2-02B0-18606F0D52AB}"/>
                </a:ext>
              </a:extLst>
            </p:cNvPr>
            <p:cNvSpPr/>
            <p:nvPr/>
          </p:nvSpPr>
          <p:spPr>
            <a:xfrm>
              <a:off x="6160487" y="4165141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4" name="object 10">
              <a:extLst>
                <a:ext uri="{FF2B5EF4-FFF2-40B4-BE49-F238E27FC236}">
                  <a16:creationId xmlns:a16="http://schemas.microsoft.com/office/drawing/2014/main" id="{232F02FA-C78C-F043-DD76-D922A58BCF46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62636" y="4083166"/>
              <a:ext cx="210999" cy="163949"/>
            </a:xfrm>
            <a:prstGeom prst="rect">
              <a:avLst/>
            </a:prstGeom>
          </p:spPr>
        </p:pic>
      </p:grpSp>
      <p:sp>
        <p:nvSpPr>
          <p:cNvPr id="15" name="object 11">
            <a:extLst>
              <a:ext uri="{FF2B5EF4-FFF2-40B4-BE49-F238E27FC236}">
                <a16:creationId xmlns:a16="http://schemas.microsoft.com/office/drawing/2014/main" id="{CDB96CFB-AA57-5F60-46B5-A8805D44CDFF}"/>
              </a:ext>
            </a:extLst>
          </p:cNvPr>
          <p:cNvSpPr txBox="1"/>
          <p:nvPr/>
        </p:nvSpPr>
        <p:spPr>
          <a:xfrm>
            <a:off x="493111" y="1036275"/>
            <a:ext cx="57372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endParaRPr sz="1300">
              <a:latin typeface="Lato"/>
              <a:cs typeface="Lato"/>
            </a:endParaRPr>
          </a:p>
        </p:txBody>
      </p:sp>
      <p:sp>
        <p:nvSpPr>
          <p:cNvPr id="16" name="object 12">
            <a:extLst>
              <a:ext uri="{FF2B5EF4-FFF2-40B4-BE49-F238E27FC236}">
                <a16:creationId xmlns:a16="http://schemas.microsoft.com/office/drawing/2014/main" id="{CBFDCDE6-6C08-D8DC-6E49-9167F5BCDA04}"/>
              </a:ext>
            </a:extLst>
          </p:cNvPr>
          <p:cNvSpPr txBox="1"/>
          <p:nvPr/>
        </p:nvSpPr>
        <p:spPr>
          <a:xfrm>
            <a:off x="4214893" y="1036251"/>
            <a:ext cx="48736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Model</a:t>
            </a:r>
            <a:endParaRPr sz="1300">
              <a:latin typeface="Lato"/>
              <a:cs typeface="Lato"/>
            </a:endParaRPr>
          </a:p>
        </p:txBody>
      </p:sp>
      <p:grpSp>
        <p:nvGrpSpPr>
          <p:cNvPr id="17" name="object 13">
            <a:extLst>
              <a:ext uri="{FF2B5EF4-FFF2-40B4-BE49-F238E27FC236}">
                <a16:creationId xmlns:a16="http://schemas.microsoft.com/office/drawing/2014/main" id="{6CC5F860-013D-695E-62ED-CC2DF4006990}"/>
              </a:ext>
            </a:extLst>
          </p:cNvPr>
          <p:cNvGrpSpPr/>
          <p:nvPr/>
        </p:nvGrpSpPr>
        <p:grpSpPr>
          <a:xfrm>
            <a:off x="5361677" y="2041583"/>
            <a:ext cx="456883" cy="82233"/>
            <a:chOff x="10723353" y="4083166"/>
            <a:chExt cx="913765" cy="164465"/>
          </a:xfrm>
        </p:grpSpPr>
        <p:sp>
          <p:nvSpPr>
            <p:cNvPr id="18" name="object 14">
              <a:extLst>
                <a:ext uri="{FF2B5EF4-FFF2-40B4-BE49-F238E27FC236}">
                  <a16:creationId xmlns:a16="http://schemas.microsoft.com/office/drawing/2014/main" id="{EEA617F3-0699-46CF-852C-1A7C8879668E}"/>
                </a:ext>
              </a:extLst>
            </p:cNvPr>
            <p:cNvSpPr/>
            <p:nvPr/>
          </p:nvSpPr>
          <p:spPr>
            <a:xfrm>
              <a:off x="10723353" y="4165141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9" name="object 15">
              <a:extLst>
                <a:ext uri="{FF2B5EF4-FFF2-40B4-BE49-F238E27FC236}">
                  <a16:creationId xmlns:a16="http://schemas.microsoft.com/office/drawing/2014/main" id="{21D28500-D488-1372-CFCB-3A816CD5DB21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425501" y="4083166"/>
              <a:ext cx="210999" cy="163949"/>
            </a:xfrm>
            <a:prstGeom prst="rect">
              <a:avLst/>
            </a:prstGeom>
          </p:spPr>
        </p:pic>
      </p:grpSp>
      <p:sp>
        <p:nvSpPr>
          <p:cNvPr id="20" name="object 16">
            <a:extLst>
              <a:ext uri="{FF2B5EF4-FFF2-40B4-BE49-F238E27FC236}">
                <a16:creationId xmlns:a16="http://schemas.microsoft.com/office/drawing/2014/main" id="{45651D1D-8A62-1D59-74DC-6F8C3F6092A7}"/>
              </a:ext>
            </a:extLst>
          </p:cNvPr>
          <p:cNvSpPr txBox="1"/>
          <p:nvPr/>
        </p:nvSpPr>
        <p:spPr>
          <a:xfrm>
            <a:off x="6089304" y="1036289"/>
            <a:ext cx="878205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Completion</a:t>
            </a:r>
            <a:endParaRPr sz="1300">
              <a:latin typeface="Lato"/>
              <a:cs typeface="Lato"/>
            </a:endParaRPr>
          </a:p>
        </p:txBody>
      </p:sp>
      <p:sp>
        <p:nvSpPr>
          <p:cNvPr id="21" name="object 17">
            <a:extLst>
              <a:ext uri="{FF2B5EF4-FFF2-40B4-BE49-F238E27FC236}">
                <a16:creationId xmlns:a16="http://schemas.microsoft.com/office/drawing/2014/main" id="{EB9BB5CC-D7AB-4A7D-BE85-47DA4DA87BF1}"/>
              </a:ext>
            </a:extLst>
          </p:cNvPr>
          <p:cNvSpPr txBox="1"/>
          <p:nvPr/>
        </p:nvSpPr>
        <p:spPr>
          <a:xfrm>
            <a:off x="6005163" y="1574672"/>
            <a:ext cx="2628265" cy="1756891"/>
          </a:xfrm>
          <a:prstGeom prst="rect">
            <a:avLst/>
          </a:prstGeom>
          <a:solidFill>
            <a:srgbClr val="D8D1E8"/>
          </a:solidFill>
          <a:ln w="9524">
            <a:solidFill>
              <a:srgbClr val="595959"/>
            </a:solidFill>
          </a:ln>
        </p:spPr>
        <p:txBody>
          <a:bodyPr vert="horz" wrap="square" lIns="0" tIns="81280" rIns="0" bIns="0" rtlCol="0">
            <a:spAutoFit/>
          </a:bodyPr>
          <a:lstStyle/>
          <a:p>
            <a:pPr marL="90488" marR="476250">
              <a:spcBef>
                <a:spcPts val="640"/>
              </a:spcBef>
            </a:pPr>
            <a:r>
              <a:rPr sz="1800" b="1" dirty="0">
                <a:solidFill>
                  <a:srgbClr val="757575"/>
                </a:solidFill>
                <a:latin typeface="Courier New"/>
                <a:cs typeface="Courier New"/>
              </a:rPr>
              <a:t>Who</a:t>
            </a:r>
            <a:r>
              <a:rPr sz="1800" b="1" spc="-35" dirty="0">
                <a:solidFill>
                  <a:srgbClr val="757575"/>
                </a:solidFill>
                <a:latin typeface="Courier New"/>
                <a:cs typeface="Courier New"/>
              </a:rPr>
              <a:t> </a:t>
            </a:r>
            <a:r>
              <a:rPr sz="1800" b="1" dirty="0">
                <a:solidFill>
                  <a:srgbClr val="757575"/>
                </a:solidFill>
                <a:latin typeface="Courier New"/>
                <a:cs typeface="Courier New"/>
              </a:rPr>
              <a:t>is</a:t>
            </a:r>
            <a:r>
              <a:rPr sz="1800" b="1" spc="-33" dirty="0">
                <a:solidFill>
                  <a:srgbClr val="757575"/>
                </a:solidFill>
                <a:latin typeface="Courier New"/>
                <a:cs typeface="Courier New"/>
              </a:rPr>
              <a:t> </a:t>
            </a:r>
            <a:r>
              <a:rPr sz="1800" b="1" spc="-13" dirty="0">
                <a:solidFill>
                  <a:srgbClr val="757575"/>
                </a:solidFill>
                <a:latin typeface="Courier New"/>
                <a:cs typeface="Courier New"/>
              </a:rPr>
              <a:t>the </a:t>
            </a:r>
            <a:r>
              <a:rPr sz="1800" b="1" dirty="0">
                <a:solidFill>
                  <a:srgbClr val="757575"/>
                </a:solidFill>
                <a:latin typeface="Courier New"/>
                <a:cs typeface="Courier New"/>
              </a:rPr>
              <a:t>current</a:t>
            </a:r>
            <a:r>
              <a:rPr sz="1800" b="1" spc="-95" dirty="0">
                <a:solidFill>
                  <a:srgbClr val="757575"/>
                </a:solidFill>
                <a:latin typeface="Courier New"/>
                <a:cs typeface="Courier New"/>
              </a:rPr>
              <a:t> </a:t>
            </a:r>
            <a:r>
              <a:rPr sz="1800" b="1" spc="-10" dirty="0">
                <a:solidFill>
                  <a:srgbClr val="757575"/>
                </a:solidFill>
                <a:latin typeface="Courier New"/>
                <a:cs typeface="Courier New"/>
              </a:rPr>
              <a:t>Prime </a:t>
            </a:r>
            <a:r>
              <a:rPr sz="1800" b="1" dirty="0">
                <a:solidFill>
                  <a:srgbClr val="757575"/>
                </a:solidFill>
                <a:latin typeface="Courier New"/>
                <a:cs typeface="Courier New"/>
              </a:rPr>
              <a:t>Minister</a:t>
            </a:r>
            <a:r>
              <a:rPr sz="1800" b="1" spc="-68" dirty="0">
                <a:solidFill>
                  <a:srgbClr val="757575"/>
                </a:solidFill>
                <a:latin typeface="Courier New"/>
                <a:cs typeface="Courier New"/>
              </a:rPr>
              <a:t> </a:t>
            </a:r>
            <a:r>
              <a:rPr sz="1800" b="1" dirty="0">
                <a:solidFill>
                  <a:srgbClr val="757575"/>
                </a:solidFill>
                <a:latin typeface="Courier New"/>
                <a:cs typeface="Courier New"/>
              </a:rPr>
              <a:t>of</a:t>
            </a:r>
            <a:r>
              <a:rPr sz="1800" b="1" spc="-68" dirty="0">
                <a:solidFill>
                  <a:srgbClr val="757575"/>
                </a:solidFill>
                <a:latin typeface="Courier New"/>
                <a:cs typeface="Courier New"/>
              </a:rPr>
              <a:t> </a:t>
            </a:r>
            <a:r>
              <a:rPr sz="1800" b="1" spc="-13" dirty="0">
                <a:solidFill>
                  <a:srgbClr val="757575"/>
                </a:solidFill>
                <a:latin typeface="Courier New"/>
                <a:cs typeface="Courier New"/>
              </a:rPr>
              <a:t>the </a:t>
            </a:r>
            <a:r>
              <a:rPr sz="1800" b="1" dirty="0">
                <a:solidFill>
                  <a:srgbClr val="757575"/>
                </a:solidFill>
                <a:latin typeface="Courier New"/>
                <a:cs typeface="Courier New"/>
              </a:rPr>
              <a:t>United</a:t>
            </a:r>
            <a:r>
              <a:rPr sz="1800" b="1" spc="-80" dirty="0">
                <a:solidFill>
                  <a:srgbClr val="757575"/>
                </a:solidFill>
                <a:latin typeface="Courier New"/>
                <a:cs typeface="Courier New"/>
              </a:rPr>
              <a:t> </a:t>
            </a:r>
            <a:r>
              <a:rPr sz="1800" b="1" spc="-5" dirty="0">
                <a:solidFill>
                  <a:srgbClr val="757575"/>
                </a:solidFill>
                <a:latin typeface="Courier New"/>
                <a:cs typeface="Courier New"/>
              </a:rPr>
              <a:t>Kingdom?</a:t>
            </a:r>
            <a:endParaRPr sz="1800">
              <a:latin typeface="Courier New"/>
              <a:cs typeface="Courier New"/>
            </a:endParaRPr>
          </a:p>
          <a:p>
            <a:pPr>
              <a:spcBef>
                <a:spcPts val="120"/>
              </a:spcBef>
            </a:pPr>
            <a:endParaRPr sz="1800">
              <a:latin typeface="Courier New"/>
              <a:cs typeface="Courier New"/>
            </a:endParaRPr>
          </a:p>
          <a:p>
            <a:pPr marL="90488"/>
            <a:r>
              <a:rPr sz="1800" b="1" dirty="0">
                <a:latin typeface="Courier New"/>
                <a:cs typeface="Courier New"/>
              </a:rPr>
              <a:t>Boris</a:t>
            </a:r>
            <a:r>
              <a:rPr sz="1800" b="1" spc="-68" dirty="0">
                <a:latin typeface="Courier New"/>
                <a:cs typeface="Courier New"/>
              </a:rPr>
              <a:t> </a:t>
            </a:r>
            <a:r>
              <a:rPr sz="1800" b="1" spc="-5" dirty="0">
                <a:latin typeface="Courier New"/>
                <a:cs typeface="Courier New"/>
              </a:rPr>
              <a:t>Johnson</a:t>
            </a:r>
            <a:endParaRPr sz="180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0674735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456912" y="1223218"/>
            <a:ext cx="901065" cy="901065"/>
            <a:chOff x="6913823" y="2446435"/>
            <a:chExt cx="1802130" cy="1802130"/>
          </a:xfrm>
        </p:grpSpPr>
        <p:sp>
          <p:nvSpPr>
            <p:cNvPr id="3" name="object 3"/>
            <p:cNvSpPr/>
            <p:nvPr/>
          </p:nvSpPr>
          <p:spPr>
            <a:xfrm>
              <a:off x="6918586" y="2451197"/>
              <a:ext cx="1792605" cy="1792605"/>
            </a:xfrm>
            <a:custGeom>
              <a:avLst/>
              <a:gdLst/>
              <a:ahLst/>
              <a:cxnLst/>
              <a:rect l="l" t="t" r="r" b="b"/>
              <a:pathLst>
                <a:path w="1792604" h="1792604">
                  <a:moveTo>
                    <a:pt x="896098" y="1792193"/>
                  </a:moveTo>
                  <a:lnTo>
                    <a:pt x="848507" y="1790951"/>
                  </a:lnTo>
                  <a:lnTo>
                    <a:pt x="801563" y="1787266"/>
                  </a:lnTo>
                  <a:lnTo>
                    <a:pt x="755329" y="1781200"/>
                  </a:lnTo>
                  <a:lnTo>
                    <a:pt x="709865" y="1772815"/>
                  </a:lnTo>
                  <a:lnTo>
                    <a:pt x="665233" y="1762173"/>
                  </a:lnTo>
                  <a:lnTo>
                    <a:pt x="621497" y="1749335"/>
                  </a:lnTo>
                  <a:lnTo>
                    <a:pt x="578717" y="1734364"/>
                  </a:lnTo>
                  <a:lnTo>
                    <a:pt x="536955" y="1717322"/>
                  </a:lnTo>
                  <a:lnTo>
                    <a:pt x="496274" y="1698270"/>
                  </a:lnTo>
                  <a:lnTo>
                    <a:pt x="456736" y="1677271"/>
                  </a:lnTo>
                  <a:lnTo>
                    <a:pt x="418402" y="1654386"/>
                  </a:lnTo>
                  <a:lnTo>
                    <a:pt x="381334" y="1629678"/>
                  </a:lnTo>
                  <a:lnTo>
                    <a:pt x="345594" y="1603208"/>
                  </a:lnTo>
                  <a:lnTo>
                    <a:pt x="311244" y="1575038"/>
                  </a:lnTo>
                  <a:lnTo>
                    <a:pt x="278346" y="1545230"/>
                  </a:lnTo>
                  <a:lnTo>
                    <a:pt x="246963" y="1513847"/>
                  </a:lnTo>
                  <a:lnTo>
                    <a:pt x="217155" y="1480949"/>
                  </a:lnTo>
                  <a:lnTo>
                    <a:pt x="188985" y="1446599"/>
                  </a:lnTo>
                  <a:lnTo>
                    <a:pt x="162515" y="1410859"/>
                  </a:lnTo>
                  <a:lnTo>
                    <a:pt x="137807" y="1373791"/>
                  </a:lnTo>
                  <a:lnTo>
                    <a:pt x="114922" y="1335457"/>
                  </a:lnTo>
                  <a:lnTo>
                    <a:pt x="93923" y="1295919"/>
                  </a:lnTo>
                  <a:lnTo>
                    <a:pt x="74871" y="1255238"/>
                  </a:lnTo>
                  <a:lnTo>
                    <a:pt x="57829" y="1213476"/>
                  </a:lnTo>
                  <a:lnTo>
                    <a:pt x="42858" y="1170696"/>
                  </a:lnTo>
                  <a:lnTo>
                    <a:pt x="30020" y="1126960"/>
                  </a:lnTo>
                  <a:lnTo>
                    <a:pt x="19378" y="1082328"/>
                  </a:lnTo>
                  <a:lnTo>
                    <a:pt x="10993" y="1036864"/>
                  </a:lnTo>
                  <a:lnTo>
                    <a:pt x="4927" y="990630"/>
                  </a:lnTo>
                  <a:lnTo>
                    <a:pt x="1242" y="943686"/>
                  </a:lnTo>
                  <a:lnTo>
                    <a:pt x="0" y="896095"/>
                  </a:lnTo>
                  <a:lnTo>
                    <a:pt x="1242" y="848505"/>
                  </a:lnTo>
                  <a:lnTo>
                    <a:pt x="4927" y="801561"/>
                  </a:lnTo>
                  <a:lnTo>
                    <a:pt x="10993" y="755326"/>
                  </a:lnTo>
                  <a:lnTo>
                    <a:pt x="19378" y="709862"/>
                  </a:lnTo>
                  <a:lnTo>
                    <a:pt x="30020" y="665231"/>
                  </a:lnTo>
                  <a:lnTo>
                    <a:pt x="42858" y="621495"/>
                  </a:lnTo>
                  <a:lnTo>
                    <a:pt x="57829" y="578715"/>
                  </a:lnTo>
                  <a:lnTo>
                    <a:pt x="74871" y="536953"/>
                  </a:lnTo>
                  <a:lnTo>
                    <a:pt x="93923" y="496272"/>
                  </a:lnTo>
                  <a:lnTo>
                    <a:pt x="114922" y="456734"/>
                  </a:lnTo>
                  <a:lnTo>
                    <a:pt x="137807" y="418400"/>
                  </a:lnTo>
                  <a:lnTo>
                    <a:pt x="162515" y="381332"/>
                  </a:lnTo>
                  <a:lnTo>
                    <a:pt x="188985" y="345592"/>
                  </a:lnTo>
                  <a:lnTo>
                    <a:pt x="217155" y="311243"/>
                  </a:lnTo>
                  <a:lnTo>
                    <a:pt x="246963" y="278345"/>
                  </a:lnTo>
                  <a:lnTo>
                    <a:pt x="278346" y="246962"/>
                  </a:lnTo>
                  <a:lnTo>
                    <a:pt x="311244" y="217154"/>
                  </a:lnTo>
                  <a:lnTo>
                    <a:pt x="345594" y="188984"/>
                  </a:lnTo>
                  <a:lnTo>
                    <a:pt x="381334" y="162514"/>
                  </a:lnTo>
                  <a:lnTo>
                    <a:pt x="418402" y="137806"/>
                  </a:lnTo>
                  <a:lnTo>
                    <a:pt x="456736" y="114921"/>
                  </a:lnTo>
                  <a:lnTo>
                    <a:pt x="496274" y="93922"/>
                  </a:lnTo>
                  <a:lnTo>
                    <a:pt x="536955" y="74871"/>
                  </a:lnTo>
                  <a:lnTo>
                    <a:pt x="578717" y="57828"/>
                  </a:lnTo>
                  <a:lnTo>
                    <a:pt x="621497" y="42858"/>
                  </a:lnTo>
                  <a:lnTo>
                    <a:pt x="665233" y="30020"/>
                  </a:lnTo>
                  <a:lnTo>
                    <a:pt x="709865" y="19378"/>
                  </a:lnTo>
                  <a:lnTo>
                    <a:pt x="755329" y="10993"/>
                  </a:lnTo>
                  <a:lnTo>
                    <a:pt x="801563" y="4927"/>
                  </a:lnTo>
                  <a:lnTo>
                    <a:pt x="848507" y="1242"/>
                  </a:lnTo>
                  <a:lnTo>
                    <a:pt x="896098" y="0"/>
                  </a:lnTo>
                  <a:lnTo>
                    <a:pt x="946856" y="1437"/>
                  </a:lnTo>
                  <a:lnTo>
                    <a:pt x="997207" y="5719"/>
                  </a:lnTo>
                  <a:lnTo>
                    <a:pt x="1047042" y="12799"/>
                  </a:lnTo>
                  <a:lnTo>
                    <a:pt x="1096251" y="22634"/>
                  </a:lnTo>
                  <a:lnTo>
                    <a:pt x="1144724" y="35177"/>
                  </a:lnTo>
                  <a:lnTo>
                    <a:pt x="1192351" y="50383"/>
                  </a:lnTo>
                  <a:lnTo>
                    <a:pt x="1239022" y="68207"/>
                  </a:lnTo>
                  <a:lnTo>
                    <a:pt x="1284628" y="88604"/>
                  </a:lnTo>
                  <a:lnTo>
                    <a:pt x="1329059" y="111528"/>
                  </a:lnTo>
                  <a:lnTo>
                    <a:pt x="1372205" y="136934"/>
                  </a:lnTo>
                  <a:lnTo>
                    <a:pt x="1413957" y="164777"/>
                  </a:lnTo>
                  <a:lnTo>
                    <a:pt x="1454204" y="195011"/>
                  </a:lnTo>
                  <a:lnTo>
                    <a:pt x="1492837" y="227591"/>
                  </a:lnTo>
                  <a:lnTo>
                    <a:pt x="1529746" y="262471"/>
                  </a:lnTo>
                  <a:lnTo>
                    <a:pt x="1564622" y="299380"/>
                  </a:lnTo>
                  <a:lnTo>
                    <a:pt x="1597198" y="338012"/>
                  </a:lnTo>
                  <a:lnTo>
                    <a:pt x="1627429" y="378258"/>
                  </a:lnTo>
                  <a:lnTo>
                    <a:pt x="1655268" y="420008"/>
                  </a:lnTo>
                  <a:lnTo>
                    <a:pt x="1680672" y="463151"/>
                  </a:lnTo>
                  <a:lnTo>
                    <a:pt x="1703594" y="507580"/>
                  </a:lnTo>
                  <a:lnTo>
                    <a:pt x="1723990" y="553183"/>
                  </a:lnTo>
                  <a:lnTo>
                    <a:pt x="1741813" y="599852"/>
                  </a:lnTo>
                  <a:lnTo>
                    <a:pt x="1757019" y="647477"/>
                  </a:lnTo>
                  <a:lnTo>
                    <a:pt x="1769562" y="695947"/>
                  </a:lnTo>
                  <a:lnTo>
                    <a:pt x="1779396" y="745154"/>
                  </a:lnTo>
                  <a:lnTo>
                    <a:pt x="1786477" y="794987"/>
                  </a:lnTo>
                  <a:lnTo>
                    <a:pt x="1790759" y="845337"/>
                  </a:lnTo>
                  <a:lnTo>
                    <a:pt x="1792196" y="896095"/>
                  </a:lnTo>
                  <a:lnTo>
                    <a:pt x="1790954" y="943686"/>
                  </a:lnTo>
                  <a:lnTo>
                    <a:pt x="1787269" y="990630"/>
                  </a:lnTo>
                  <a:lnTo>
                    <a:pt x="1781203" y="1036864"/>
                  </a:lnTo>
                  <a:lnTo>
                    <a:pt x="1772817" y="1082328"/>
                  </a:lnTo>
                  <a:lnTo>
                    <a:pt x="1762175" y="1126960"/>
                  </a:lnTo>
                  <a:lnTo>
                    <a:pt x="1749338" y="1170696"/>
                  </a:lnTo>
                  <a:lnTo>
                    <a:pt x="1734367" y="1213476"/>
                  </a:lnTo>
                  <a:lnTo>
                    <a:pt x="1717324" y="1255238"/>
                  </a:lnTo>
                  <a:lnTo>
                    <a:pt x="1698273" y="1295919"/>
                  </a:lnTo>
                  <a:lnTo>
                    <a:pt x="1677274" y="1335457"/>
                  </a:lnTo>
                  <a:lnTo>
                    <a:pt x="1654389" y="1373791"/>
                  </a:lnTo>
                  <a:lnTo>
                    <a:pt x="1629680" y="1410859"/>
                  </a:lnTo>
                  <a:lnTo>
                    <a:pt x="1603210" y="1446599"/>
                  </a:lnTo>
                  <a:lnTo>
                    <a:pt x="1575040" y="1480949"/>
                  </a:lnTo>
                  <a:lnTo>
                    <a:pt x="1545233" y="1513847"/>
                  </a:lnTo>
                  <a:lnTo>
                    <a:pt x="1513849" y="1545230"/>
                  </a:lnTo>
                  <a:lnTo>
                    <a:pt x="1480951" y="1575038"/>
                  </a:lnTo>
                  <a:lnTo>
                    <a:pt x="1446602" y="1603208"/>
                  </a:lnTo>
                  <a:lnTo>
                    <a:pt x="1410862" y="1629678"/>
                  </a:lnTo>
                  <a:lnTo>
                    <a:pt x="1373794" y="1654386"/>
                  </a:lnTo>
                  <a:lnTo>
                    <a:pt x="1335460" y="1677271"/>
                  </a:lnTo>
                  <a:lnTo>
                    <a:pt x="1295921" y="1698270"/>
                  </a:lnTo>
                  <a:lnTo>
                    <a:pt x="1255240" y="1717322"/>
                  </a:lnTo>
                  <a:lnTo>
                    <a:pt x="1213479" y="1734364"/>
                  </a:lnTo>
                  <a:lnTo>
                    <a:pt x="1170699" y="1749335"/>
                  </a:lnTo>
                  <a:lnTo>
                    <a:pt x="1126962" y="1762173"/>
                  </a:lnTo>
                  <a:lnTo>
                    <a:pt x="1082331" y="1772815"/>
                  </a:lnTo>
                  <a:lnTo>
                    <a:pt x="1036867" y="1781200"/>
                  </a:lnTo>
                  <a:lnTo>
                    <a:pt x="990632" y="1787266"/>
                  </a:lnTo>
                  <a:lnTo>
                    <a:pt x="943688" y="1790951"/>
                  </a:lnTo>
                  <a:lnTo>
                    <a:pt x="896098" y="1792193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" name="object 4"/>
            <p:cNvSpPr/>
            <p:nvPr/>
          </p:nvSpPr>
          <p:spPr>
            <a:xfrm>
              <a:off x="6918586" y="2451197"/>
              <a:ext cx="1792605" cy="1792605"/>
            </a:xfrm>
            <a:custGeom>
              <a:avLst/>
              <a:gdLst/>
              <a:ahLst/>
              <a:cxnLst/>
              <a:rect l="l" t="t" r="r" b="b"/>
              <a:pathLst>
                <a:path w="1792604" h="1792604">
                  <a:moveTo>
                    <a:pt x="0" y="896095"/>
                  </a:moveTo>
                  <a:lnTo>
                    <a:pt x="1242" y="848505"/>
                  </a:lnTo>
                  <a:lnTo>
                    <a:pt x="4927" y="801561"/>
                  </a:lnTo>
                  <a:lnTo>
                    <a:pt x="10993" y="755326"/>
                  </a:lnTo>
                  <a:lnTo>
                    <a:pt x="19378" y="709862"/>
                  </a:lnTo>
                  <a:lnTo>
                    <a:pt x="30020" y="665231"/>
                  </a:lnTo>
                  <a:lnTo>
                    <a:pt x="42858" y="621495"/>
                  </a:lnTo>
                  <a:lnTo>
                    <a:pt x="57829" y="578715"/>
                  </a:lnTo>
                  <a:lnTo>
                    <a:pt x="74871" y="536953"/>
                  </a:lnTo>
                  <a:lnTo>
                    <a:pt x="93923" y="496272"/>
                  </a:lnTo>
                  <a:lnTo>
                    <a:pt x="114922" y="456734"/>
                  </a:lnTo>
                  <a:lnTo>
                    <a:pt x="137807" y="418400"/>
                  </a:lnTo>
                  <a:lnTo>
                    <a:pt x="162515" y="381332"/>
                  </a:lnTo>
                  <a:lnTo>
                    <a:pt x="188985" y="345592"/>
                  </a:lnTo>
                  <a:lnTo>
                    <a:pt x="217155" y="311243"/>
                  </a:lnTo>
                  <a:lnTo>
                    <a:pt x="246963" y="278345"/>
                  </a:lnTo>
                  <a:lnTo>
                    <a:pt x="278346" y="246962"/>
                  </a:lnTo>
                  <a:lnTo>
                    <a:pt x="311244" y="217154"/>
                  </a:lnTo>
                  <a:lnTo>
                    <a:pt x="345594" y="188984"/>
                  </a:lnTo>
                  <a:lnTo>
                    <a:pt x="381334" y="162514"/>
                  </a:lnTo>
                  <a:lnTo>
                    <a:pt x="418402" y="137806"/>
                  </a:lnTo>
                  <a:lnTo>
                    <a:pt x="456736" y="114921"/>
                  </a:lnTo>
                  <a:lnTo>
                    <a:pt x="496274" y="93922"/>
                  </a:lnTo>
                  <a:lnTo>
                    <a:pt x="536955" y="74871"/>
                  </a:lnTo>
                  <a:lnTo>
                    <a:pt x="578717" y="57828"/>
                  </a:lnTo>
                  <a:lnTo>
                    <a:pt x="621497" y="42858"/>
                  </a:lnTo>
                  <a:lnTo>
                    <a:pt x="665233" y="30020"/>
                  </a:lnTo>
                  <a:lnTo>
                    <a:pt x="709865" y="19378"/>
                  </a:lnTo>
                  <a:lnTo>
                    <a:pt x="755329" y="10993"/>
                  </a:lnTo>
                  <a:lnTo>
                    <a:pt x="801563" y="4927"/>
                  </a:lnTo>
                  <a:lnTo>
                    <a:pt x="848507" y="1242"/>
                  </a:lnTo>
                  <a:lnTo>
                    <a:pt x="896098" y="0"/>
                  </a:lnTo>
                  <a:lnTo>
                    <a:pt x="946856" y="1437"/>
                  </a:lnTo>
                  <a:lnTo>
                    <a:pt x="997207" y="5719"/>
                  </a:lnTo>
                  <a:lnTo>
                    <a:pt x="1047042" y="12799"/>
                  </a:lnTo>
                  <a:lnTo>
                    <a:pt x="1096251" y="22634"/>
                  </a:lnTo>
                  <a:lnTo>
                    <a:pt x="1144724" y="35177"/>
                  </a:lnTo>
                  <a:lnTo>
                    <a:pt x="1192351" y="50383"/>
                  </a:lnTo>
                  <a:lnTo>
                    <a:pt x="1239022" y="68207"/>
                  </a:lnTo>
                  <a:lnTo>
                    <a:pt x="1284628" y="88604"/>
                  </a:lnTo>
                  <a:lnTo>
                    <a:pt x="1329059" y="111528"/>
                  </a:lnTo>
                  <a:lnTo>
                    <a:pt x="1372205" y="136934"/>
                  </a:lnTo>
                  <a:lnTo>
                    <a:pt x="1413957" y="164777"/>
                  </a:lnTo>
                  <a:lnTo>
                    <a:pt x="1454204" y="195011"/>
                  </a:lnTo>
                  <a:lnTo>
                    <a:pt x="1492837" y="227591"/>
                  </a:lnTo>
                  <a:lnTo>
                    <a:pt x="1529746" y="262471"/>
                  </a:lnTo>
                  <a:lnTo>
                    <a:pt x="1564622" y="299380"/>
                  </a:lnTo>
                  <a:lnTo>
                    <a:pt x="1597198" y="338012"/>
                  </a:lnTo>
                  <a:lnTo>
                    <a:pt x="1627429" y="378258"/>
                  </a:lnTo>
                  <a:lnTo>
                    <a:pt x="1655268" y="420008"/>
                  </a:lnTo>
                  <a:lnTo>
                    <a:pt x="1680672" y="463151"/>
                  </a:lnTo>
                  <a:lnTo>
                    <a:pt x="1703594" y="507580"/>
                  </a:lnTo>
                  <a:lnTo>
                    <a:pt x="1723990" y="553183"/>
                  </a:lnTo>
                  <a:lnTo>
                    <a:pt x="1741813" y="599852"/>
                  </a:lnTo>
                  <a:lnTo>
                    <a:pt x="1757019" y="647477"/>
                  </a:lnTo>
                  <a:lnTo>
                    <a:pt x="1769562" y="695947"/>
                  </a:lnTo>
                  <a:lnTo>
                    <a:pt x="1779396" y="745154"/>
                  </a:lnTo>
                  <a:lnTo>
                    <a:pt x="1786477" y="794987"/>
                  </a:lnTo>
                  <a:lnTo>
                    <a:pt x="1790759" y="845337"/>
                  </a:lnTo>
                  <a:lnTo>
                    <a:pt x="1792196" y="896095"/>
                  </a:lnTo>
                  <a:lnTo>
                    <a:pt x="1790954" y="943686"/>
                  </a:lnTo>
                  <a:lnTo>
                    <a:pt x="1787269" y="990629"/>
                  </a:lnTo>
                  <a:lnTo>
                    <a:pt x="1781203" y="1036864"/>
                  </a:lnTo>
                  <a:lnTo>
                    <a:pt x="1772817" y="1082328"/>
                  </a:lnTo>
                  <a:lnTo>
                    <a:pt x="1762175" y="1126960"/>
                  </a:lnTo>
                  <a:lnTo>
                    <a:pt x="1749337" y="1170696"/>
                  </a:lnTo>
                  <a:lnTo>
                    <a:pt x="1734367" y="1213476"/>
                  </a:lnTo>
                  <a:lnTo>
                    <a:pt x="1717324" y="1255238"/>
                  </a:lnTo>
                  <a:lnTo>
                    <a:pt x="1698273" y="1295919"/>
                  </a:lnTo>
                  <a:lnTo>
                    <a:pt x="1677273" y="1335457"/>
                  </a:lnTo>
                  <a:lnTo>
                    <a:pt x="1654389" y="1373791"/>
                  </a:lnTo>
                  <a:lnTo>
                    <a:pt x="1629680" y="1410859"/>
                  </a:lnTo>
                  <a:lnTo>
                    <a:pt x="1603210" y="1446599"/>
                  </a:lnTo>
                  <a:lnTo>
                    <a:pt x="1575040" y="1480949"/>
                  </a:lnTo>
                  <a:lnTo>
                    <a:pt x="1545233" y="1513846"/>
                  </a:lnTo>
                  <a:lnTo>
                    <a:pt x="1513849" y="1545230"/>
                  </a:lnTo>
                  <a:lnTo>
                    <a:pt x="1480951" y="1575038"/>
                  </a:lnTo>
                  <a:lnTo>
                    <a:pt x="1446602" y="1603208"/>
                  </a:lnTo>
                  <a:lnTo>
                    <a:pt x="1410862" y="1629678"/>
                  </a:lnTo>
                  <a:lnTo>
                    <a:pt x="1373794" y="1654386"/>
                  </a:lnTo>
                  <a:lnTo>
                    <a:pt x="1335460" y="1677271"/>
                  </a:lnTo>
                  <a:lnTo>
                    <a:pt x="1295921" y="1698270"/>
                  </a:lnTo>
                  <a:lnTo>
                    <a:pt x="1255240" y="1717322"/>
                  </a:lnTo>
                  <a:lnTo>
                    <a:pt x="1213479" y="1734364"/>
                  </a:lnTo>
                  <a:lnTo>
                    <a:pt x="1170699" y="1749335"/>
                  </a:lnTo>
                  <a:lnTo>
                    <a:pt x="1126962" y="1762173"/>
                  </a:lnTo>
                  <a:lnTo>
                    <a:pt x="1082331" y="1772815"/>
                  </a:lnTo>
                  <a:lnTo>
                    <a:pt x="1036867" y="1781200"/>
                  </a:lnTo>
                  <a:lnTo>
                    <a:pt x="990632" y="1787266"/>
                  </a:lnTo>
                  <a:lnTo>
                    <a:pt x="943688" y="1790951"/>
                  </a:lnTo>
                  <a:lnTo>
                    <a:pt x="896098" y="1792193"/>
                  </a:lnTo>
                  <a:lnTo>
                    <a:pt x="848507" y="1790951"/>
                  </a:lnTo>
                  <a:lnTo>
                    <a:pt x="801563" y="1787266"/>
                  </a:lnTo>
                  <a:lnTo>
                    <a:pt x="755329" y="1781200"/>
                  </a:lnTo>
                  <a:lnTo>
                    <a:pt x="709865" y="1772815"/>
                  </a:lnTo>
                  <a:lnTo>
                    <a:pt x="665233" y="1762173"/>
                  </a:lnTo>
                  <a:lnTo>
                    <a:pt x="621497" y="1749335"/>
                  </a:lnTo>
                  <a:lnTo>
                    <a:pt x="578717" y="1734364"/>
                  </a:lnTo>
                  <a:lnTo>
                    <a:pt x="536955" y="1717322"/>
                  </a:lnTo>
                  <a:lnTo>
                    <a:pt x="496274" y="1698270"/>
                  </a:lnTo>
                  <a:lnTo>
                    <a:pt x="456736" y="1677271"/>
                  </a:lnTo>
                  <a:lnTo>
                    <a:pt x="418402" y="1654386"/>
                  </a:lnTo>
                  <a:lnTo>
                    <a:pt x="381334" y="1629678"/>
                  </a:lnTo>
                  <a:lnTo>
                    <a:pt x="345594" y="1603208"/>
                  </a:lnTo>
                  <a:lnTo>
                    <a:pt x="311244" y="1575038"/>
                  </a:lnTo>
                  <a:lnTo>
                    <a:pt x="278346" y="1545230"/>
                  </a:lnTo>
                  <a:lnTo>
                    <a:pt x="246963" y="1513846"/>
                  </a:lnTo>
                  <a:lnTo>
                    <a:pt x="217155" y="1480949"/>
                  </a:lnTo>
                  <a:lnTo>
                    <a:pt x="188985" y="1446599"/>
                  </a:lnTo>
                  <a:lnTo>
                    <a:pt x="162515" y="1410859"/>
                  </a:lnTo>
                  <a:lnTo>
                    <a:pt x="137807" y="1373791"/>
                  </a:lnTo>
                  <a:lnTo>
                    <a:pt x="114922" y="1335457"/>
                  </a:lnTo>
                  <a:lnTo>
                    <a:pt x="93923" y="1295919"/>
                  </a:lnTo>
                  <a:lnTo>
                    <a:pt x="74871" y="1255238"/>
                  </a:lnTo>
                  <a:lnTo>
                    <a:pt x="57829" y="1213476"/>
                  </a:lnTo>
                  <a:lnTo>
                    <a:pt x="42858" y="1170696"/>
                  </a:lnTo>
                  <a:lnTo>
                    <a:pt x="30020" y="1126960"/>
                  </a:lnTo>
                  <a:lnTo>
                    <a:pt x="19378" y="1082328"/>
                  </a:lnTo>
                  <a:lnTo>
                    <a:pt x="10993" y="1036864"/>
                  </a:lnTo>
                  <a:lnTo>
                    <a:pt x="4927" y="990629"/>
                  </a:lnTo>
                  <a:lnTo>
                    <a:pt x="1242" y="943686"/>
                  </a:lnTo>
                  <a:lnTo>
                    <a:pt x="0" y="896095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3671986" y="1520041"/>
            <a:ext cx="458153" cy="28341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800" spc="-13" dirty="0">
                <a:latin typeface="Lato"/>
                <a:cs typeface="Lato"/>
              </a:rPr>
              <a:t>LLM</a:t>
            </a:r>
            <a:endParaRPr sz="1800">
              <a:latin typeface="Lato"/>
              <a:cs typeface="Lato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16736" y="457026"/>
            <a:ext cx="4260300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20" dirty="0"/>
              <a:t>LLM-powered</a:t>
            </a:r>
            <a:r>
              <a:rPr spc="-133" dirty="0"/>
              <a:t> </a:t>
            </a:r>
            <a:r>
              <a:rPr spc="-5" dirty="0"/>
              <a:t>applications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5476008" y="1803978"/>
            <a:ext cx="2755265" cy="1209675"/>
            <a:chOff x="10952015" y="3607955"/>
            <a:chExt cx="5510530" cy="2419350"/>
          </a:xfrm>
        </p:grpSpPr>
        <p:sp>
          <p:nvSpPr>
            <p:cNvPr id="8" name="object 8"/>
            <p:cNvSpPr/>
            <p:nvPr/>
          </p:nvSpPr>
          <p:spPr>
            <a:xfrm>
              <a:off x="10956777" y="3612717"/>
              <a:ext cx="5501005" cy="2409825"/>
            </a:xfrm>
            <a:custGeom>
              <a:avLst/>
              <a:gdLst/>
              <a:ahLst/>
              <a:cxnLst/>
              <a:rect l="l" t="t" r="r" b="b"/>
              <a:pathLst>
                <a:path w="5501005" h="2409825">
                  <a:moveTo>
                    <a:pt x="5500788" y="2409595"/>
                  </a:moveTo>
                  <a:lnTo>
                    <a:pt x="0" y="2409595"/>
                  </a:lnTo>
                  <a:lnTo>
                    <a:pt x="0" y="0"/>
                  </a:lnTo>
                  <a:lnTo>
                    <a:pt x="5500788" y="0"/>
                  </a:lnTo>
                  <a:lnTo>
                    <a:pt x="5500788" y="2409595"/>
                  </a:lnTo>
                  <a:close/>
                </a:path>
              </a:pathLst>
            </a:custGeom>
            <a:solidFill>
              <a:srgbClr val="CFE1F2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10956777" y="3612717"/>
              <a:ext cx="5501005" cy="2409825"/>
            </a:xfrm>
            <a:custGeom>
              <a:avLst/>
              <a:gdLst/>
              <a:ahLst/>
              <a:cxnLst/>
              <a:rect l="l" t="t" r="r" b="b"/>
              <a:pathLst>
                <a:path w="5501005" h="2409825">
                  <a:moveTo>
                    <a:pt x="0" y="0"/>
                  </a:moveTo>
                  <a:lnTo>
                    <a:pt x="5500788" y="0"/>
                  </a:lnTo>
                  <a:lnTo>
                    <a:pt x="5500788" y="2409595"/>
                  </a:lnTo>
                  <a:lnTo>
                    <a:pt x="0" y="2409595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6114447" y="1943877"/>
            <a:ext cx="1484630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>
              <a:spcBef>
                <a:spcPts val="50"/>
              </a:spcBef>
            </a:pPr>
            <a:r>
              <a:rPr sz="1200" dirty="0">
                <a:latin typeface="Lato"/>
                <a:cs typeface="Lato"/>
              </a:rPr>
              <a:t>External</a:t>
            </a:r>
            <a:r>
              <a:rPr sz="1200" spc="-23" dirty="0">
                <a:latin typeface="Lato"/>
                <a:cs typeface="Lato"/>
              </a:rPr>
              <a:t> </a:t>
            </a:r>
            <a:r>
              <a:rPr sz="1200" dirty="0">
                <a:latin typeface="Lato"/>
                <a:cs typeface="Lato"/>
              </a:rPr>
              <a:t>Data</a:t>
            </a:r>
            <a:r>
              <a:rPr sz="1200" spc="-23" dirty="0">
                <a:latin typeface="Lato"/>
                <a:cs typeface="Lato"/>
              </a:rPr>
              <a:t> </a:t>
            </a:r>
            <a:r>
              <a:rPr sz="1200" spc="-5" dirty="0">
                <a:latin typeface="Lato"/>
                <a:cs typeface="Lato"/>
              </a:rPr>
              <a:t>Sources</a:t>
            </a:r>
            <a:endParaRPr sz="1200">
              <a:latin typeface="Lato"/>
              <a:cs typeface="Lato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5800413" y="2213999"/>
            <a:ext cx="2091055" cy="486093"/>
            <a:chOff x="11600826" y="4427998"/>
            <a:chExt cx="4182110" cy="972185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0826" y="4427998"/>
              <a:ext cx="973970" cy="972140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367998" y="4509465"/>
              <a:ext cx="810728" cy="809198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971945" y="4509465"/>
              <a:ext cx="810723" cy="809198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5655844" y="2696525"/>
            <a:ext cx="774700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>
              <a:spcBef>
                <a:spcPts val="50"/>
              </a:spcBef>
            </a:pPr>
            <a:r>
              <a:rPr sz="1200" spc="-5" dirty="0">
                <a:latin typeface="Lato"/>
                <a:cs typeface="Lato"/>
              </a:rPr>
              <a:t>Documents</a:t>
            </a:r>
            <a:endParaRPr sz="1200">
              <a:latin typeface="Lato"/>
              <a:cs typeface="Lat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584273" y="2696525"/>
            <a:ext cx="1269683" cy="19107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>
              <a:spcBef>
                <a:spcPts val="50"/>
              </a:spcBef>
              <a:tabLst>
                <a:tab pos="945198" algn="l"/>
              </a:tabLst>
            </a:pPr>
            <a:r>
              <a:rPr sz="1200" spc="-5" dirty="0">
                <a:latin typeface="Lato"/>
                <a:cs typeface="Lato"/>
              </a:rPr>
              <a:t>Database</a:t>
            </a:r>
            <a:r>
              <a:rPr sz="1200" dirty="0">
                <a:latin typeface="Lato"/>
                <a:cs typeface="Lato"/>
              </a:rPr>
              <a:t>	</a:t>
            </a:r>
            <a:r>
              <a:rPr sz="1200" spc="-13" dirty="0">
                <a:latin typeface="Lato"/>
                <a:cs typeface="Lato"/>
              </a:rPr>
              <a:t>Web</a:t>
            </a:r>
            <a:endParaRPr sz="1200">
              <a:latin typeface="Lato"/>
              <a:cs typeface="Lato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5002840" y="1713397"/>
            <a:ext cx="3331845" cy="1385888"/>
            <a:chOff x="10005679" y="3426793"/>
            <a:chExt cx="6663690" cy="2771775"/>
          </a:xfrm>
        </p:grpSpPr>
        <p:sp>
          <p:nvSpPr>
            <p:cNvPr id="18" name="object 18"/>
            <p:cNvSpPr/>
            <p:nvPr/>
          </p:nvSpPr>
          <p:spPr>
            <a:xfrm>
              <a:off x="10229804" y="5670738"/>
              <a:ext cx="558165" cy="9525"/>
            </a:xfrm>
            <a:custGeom>
              <a:avLst/>
              <a:gdLst/>
              <a:ahLst/>
              <a:cxnLst/>
              <a:rect l="l" t="t" r="r" b="b"/>
              <a:pathLst>
                <a:path w="558165" h="9525">
                  <a:moveTo>
                    <a:pt x="558023" y="8924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9" name="object 1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037879" y="5588763"/>
              <a:ext cx="211974" cy="163949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10024729" y="5485489"/>
              <a:ext cx="558165" cy="9525"/>
            </a:xfrm>
            <a:custGeom>
              <a:avLst/>
              <a:gdLst/>
              <a:ahLst/>
              <a:cxnLst/>
              <a:rect l="l" t="t" r="r" b="b"/>
              <a:pathLst>
                <a:path w="558165" h="9525">
                  <a:moveTo>
                    <a:pt x="558023" y="894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1" name="object 2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562703" y="5412464"/>
              <a:ext cx="211999" cy="163924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10764778" y="3445843"/>
              <a:ext cx="5885815" cy="2733675"/>
            </a:xfrm>
            <a:custGeom>
              <a:avLst/>
              <a:gdLst/>
              <a:ahLst/>
              <a:cxnLst/>
              <a:rect l="l" t="t" r="r" b="b"/>
              <a:pathLst>
                <a:path w="5885815" h="2733675">
                  <a:moveTo>
                    <a:pt x="0" y="0"/>
                  </a:moveTo>
                  <a:lnTo>
                    <a:pt x="5885388" y="0"/>
                  </a:lnTo>
                  <a:lnTo>
                    <a:pt x="5885388" y="2733594"/>
                  </a:lnTo>
                  <a:lnTo>
                    <a:pt x="0" y="2733594"/>
                  </a:lnTo>
                  <a:lnTo>
                    <a:pt x="0" y="0"/>
                  </a:lnTo>
                  <a:close/>
                </a:path>
              </a:pathLst>
            </a:custGeom>
            <a:ln w="38099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5478389" y="3185619"/>
            <a:ext cx="1336040" cy="728405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200">
              <a:latin typeface="Times New Roman"/>
              <a:cs typeface="Times New Roman"/>
            </a:endParaRPr>
          </a:p>
          <a:p>
            <a:pPr>
              <a:spcBef>
                <a:spcPts val="28"/>
              </a:spcBef>
            </a:pPr>
            <a:endParaRPr sz="1200">
              <a:latin typeface="Times New Roman"/>
              <a:cs typeface="Times New Roman"/>
            </a:endParaRPr>
          </a:p>
          <a:p>
            <a:pPr marL="252730" marR="248920" indent="132398">
              <a:lnSpc>
                <a:spcPts val="1425"/>
              </a:lnSpc>
            </a:pPr>
            <a:r>
              <a:rPr sz="1200" spc="-5" dirty="0">
                <a:latin typeface="Lato"/>
                <a:cs typeface="Lato"/>
              </a:rPr>
              <a:t>External Applications</a:t>
            </a:r>
            <a:endParaRPr sz="1200">
              <a:latin typeface="Lato"/>
              <a:cs typeface="Lato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5002840" y="3315831"/>
            <a:ext cx="400685" cy="170180"/>
            <a:chOff x="10005679" y="6631661"/>
            <a:chExt cx="801370" cy="340360"/>
          </a:xfrm>
        </p:grpSpPr>
        <p:sp>
          <p:nvSpPr>
            <p:cNvPr id="25" name="object 25"/>
            <p:cNvSpPr/>
            <p:nvPr/>
          </p:nvSpPr>
          <p:spPr>
            <a:xfrm>
              <a:off x="10229804" y="6889936"/>
              <a:ext cx="558165" cy="9525"/>
            </a:xfrm>
            <a:custGeom>
              <a:avLst/>
              <a:gdLst/>
              <a:ahLst/>
              <a:cxnLst/>
              <a:rect l="l" t="t" r="r" b="b"/>
              <a:pathLst>
                <a:path w="558165" h="9525">
                  <a:moveTo>
                    <a:pt x="558023" y="894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6" name="object 2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037879" y="6807961"/>
              <a:ext cx="211974" cy="163949"/>
            </a:xfrm>
            <a:prstGeom prst="rect">
              <a:avLst/>
            </a:prstGeom>
          </p:spPr>
        </p:pic>
        <p:sp>
          <p:nvSpPr>
            <p:cNvPr id="27" name="object 27"/>
            <p:cNvSpPr/>
            <p:nvPr/>
          </p:nvSpPr>
          <p:spPr>
            <a:xfrm>
              <a:off x="10024729" y="6704686"/>
              <a:ext cx="558165" cy="9525"/>
            </a:xfrm>
            <a:custGeom>
              <a:avLst/>
              <a:gdLst/>
              <a:ahLst/>
              <a:cxnLst/>
              <a:rect l="l" t="t" r="r" b="b"/>
              <a:pathLst>
                <a:path w="558165" h="9525">
                  <a:moveTo>
                    <a:pt x="558023" y="894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8" name="object 2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562703" y="6631661"/>
              <a:ext cx="211999" cy="163924"/>
            </a:xfrm>
            <a:prstGeom prst="rect">
              <a:avLst/>
            </a:prstGeom>
          </p:spPr>
        </p:pic>
      </p:grpSp>
      <p:sp>
        <p:nvSpPr>
          <p:cNvPr id="29" name="object 29"/>
          <p:cNvSpPr txBox="1"/>
          <p:nvPr/>
        </p:nvSpPr>
        <p:spPr>
          <a:xfrm>
            <a:off x="915198" y="2372045"/>
            <a:ext cx="1412875" cy="514243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82550" rIns="0" bIns="0" rtlCol="0">
            <a:spAutoFit/>
          </a:bodyPr>
          <a:lstStyle/>
          <a:p>
            <a:pPr marL="271463" marR="267653" indent="247015">
              <a:lnSpc>
                <a:spcPct val="100400"/>
              </a:lnSpc>
              <a:spcBef>
                <a:spcPts val="650"/>
              </a:spcBef>
            </a:pPr>
            <a:r>
              <a:rPr spc="-10" dirty="0"/>
              <a:t>User </a:t>
            </a:r>
            <a:r>
              <a:rPr spc="-5" dirty="0"/>
              <a:t>Application</a:t>
            </a:r>
            <a:endParaRPr/>
          </a:p>
        </p:txBody>
      </p:sp>
      <p:grpSp>
        <p:nvGrpSpPr>
          <p:cNvPr id="30" name="object 30"/>
          <p:cNvGrpSpPr/>
          <p:nvPr/>
        </p:nvGrpSpPr>
        <p:grpSpPr>
          <a:xfrm>
            <a:off x="979398" y="3048938"/>
            <a:ext cx="1239520" cy="328613"/>
            <a:chOff x="1958796" y="6097875"/>
            <a:chExt cx="2479040" cy="657225"/>
          </a:xfrm>
        </p:grpSpPr>
        <p:sp>
          <p:nvSpPr>
            <p:cNvPr id="31" name="object 31"/>
            <p:cNvSpPr/>
            <p:nvPr/>
          </p:nvSpPr>
          <p:spPr>
            <a:xfrm>
              <a:off x="1963558" y="6102637"/>
              <a:ext cx="2469515" cy="647700"/>
            </a:xfrm>
            <a:custGeom>
              <a:avLst/>
              <a:gdLst/>
              <a:ahLst/>
              <a:cxnLst/>
              <a:rect l="l" t="t" r="r" b="b"/>
              <a:pathLst>
                <a:path w="2469515" h="647700">
                  <a:moveTo>
                    <a:pt x="2469007" y="647098"/>
                  </a:moveTo>
                  <a:lnTo>
                    <a:pt x="0" y="647098"/>
                  </a:lnTo>
                  <a:lnTo>
                    <a:pt x="0" y="0"/>
                  </a:lnTo>
                  <a:lnTo>
                    <a:pt x="2469007" y="0"/>
                  </a:lnTo>
                  <a:lnTo>
                    <a:pt x="2469007" y="64709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1963558" y="6102637"/>
              <a:ext cx="2469515" cy="647700"/>
            </a:xfrm>
            <a:custGeom>
              <a:avLst/>
              <a:gdLst/>
              <a:ahLst/>
              <a:cxnLst/>
              <a:rect l="l" t="t" r="r" b="b"/>
              <a:pathLst>
                <a:path w="2469515" h="647700">
                  <a:moveTo>
                    <a:pt x="0" y="0"/>
                  </a:moveTo>
                  <a:lnTo>
                    <a:pt x="2469007" y="0"/>
                  </a:lnTo>
                  <a:lnTo>
                    <a:pt x="2469007" y="647098"/>
                  </a:lnTo>
                  <a:lnTo>
                    <a:pt x="0" y="6470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2122843" y="6296762"/>
              <a:ext cx="2190115" cy="78105"/>
            </a:xfrm>
            <a:custGeom>
              <a:avLst/>
              <a:gdLst/>
              <a:ahLst/>
              <a:cxnLst/>
              <a:rect l="l" t="t" r="r" b="b"/>
              <a:pathLst>
                <a:path w="2190115" h="78104">
                  <a:moveTo>
                    <a:pt x="2183898" y="77699"/>
                  </a:moveTo>
                  <a:lnTo>
                    <a:pt x="5797" y="77699"/>
                  </a:lnTo>
                  <a:lnTo>
                    <a:pt x="0" y="71899"/>
                  </a:lnTo>
                  <a:lnTo>
                    <a:pt x="0" y="12949"/>
                  </a:lnTo>
                  <a:lnTo>
                    <a:pt x="0" y="5799"/>
                  </a:lnTo>
                  <a:lnTo>
                    <a:pt x="5797" y="0"/>
                  </a:lnTo>
                  <a:lnTo>
                    <a:pt x="2180173" y="0"/>
                  </a:lnTo>
                  <a:lnTo>
                    <a:pt x="2183473" y="1374"/>
                  </a:lnTo>
                  <a:lnTo>
                    <a:pt x="2188323" y="6224"/>
                  </a:lnTo>
                  <a:lnTo>
                    <a:pt x="2189698" y="9524"/>
                  </a:lnTo>
                  <a:lnTo>
                    <a:pt x="2189698" y="71899"/>
                  </a:lnTo>
                  <a:lnTo>
                    <a:pt x="2183898" y="776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2122843" y="6296762"/>
              <a:ext cx="2190115" cy="78105"/>
            </a:xfrm>
            <a:custGeom>
              <a:avLst/>
              <a:gdLst/>
              <a:ahLst/>
              <a:cxnLst/>
              <a:rect l="l" t="t" r="r" b="b"/>
              <a:pathLst>
                <a:path w="2190115" h="78104">
                  <a:moveTo>
                    <a:pt x="0" y="12949"/>
                  </a:moveTo>
                  <a:lnTo>
                    <a:pt x="0" y="5799"/>
                  </a:lnTo>
                  <a:lnTo>
                    <a:pt x="5797" y="0"/>
                  </a:lnTo>
                  <a:lnTo>
                    <a:pt x="12949" y="0"/>
                  </a:lnTo>
                  <a:lnTo>
                    <a:pt x="2176748" y="0"/>
                  </a:lnTo>
                  <a:lnTo>
                    <a:pt x="2180173" y="0"/>
                  </a:lnTo>
                  <a:lnTo>
                    <a:pt x="2183473" y="1374"/>
                  </a:lnTo>
                  <a:lnTo>
                    <a:pt x="2185898" y="3799"/>
                  </a:lnTo>
                  <a:lnTo>
                    <a:pt x="2188323" y="6224"/>
                  </a:lnTo>
                  <a:lnTo>
                    <a:pt x="2189698" y="9524"/>
                  </a:lnTo>
                  <a:lnTo>
                    <a:pt x="2189698" y="12949"/>
                  </a:lnTo>
                  <a:lnTo>
                    <a:pt x="2189698" y="64749"/>
                  </a:lnTo>
                  <a:lnTo>
                    <a:pt x="2189698" y="71899"/>
                  </a:lnTo>
                  <a:lnTo>
                    <a:pt x="2183898" y="77699"/>
                  </a:lnTo>
                  <a:lnTo>
                    <a:pt x="2176748" y="77699"/>
                  </a:lnTo>
                  <a:lnTo>
                    <a:pt x="12949" y="77699"/>
                  </a:lnTo>
                  <a:lnTo>
                    <a:pt x="5797" y="77699"/>
                  </a:lnTo>
                  <a:lnTo>
                    <a:pt x="0" y="71899"/>
                  </a:lnTo>
                  <a:lnTo>
                    <a:pt x="0" y="64749"/>
                  </a:lnTo>
                  <a:lnTo>
                    <a:pt x="0" y="1294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2122843" y="6458536"/>
              <a:ext cx="1234440" cy="78105"/>
            </a:xfrm>
            <a:custGeom>
              <a:avLst/>
              <a:gdLst/>
              <a:ahLst/>
              <a:cxnLst/>
              <a:rect l="l" t="t" r="r" b="b"/>
              <a:pathLst>
                <a:path w="1234439" h="78104">
                  <a:moveTo>
                    <a:pt x="1228575" y="77699"/>
                  </a:moveTo>
                  <a:lnTo>
                    <a:pt x="5797" y="77699"/>
                  </a:lnTo>
                  <a:lnTo>
                    <a:pt x="0" y="71899"/>
                  </a:lnTo>
                  <a:lnTo>
                    <a:pt x="0" y="12949"/>
                  </a:lnTo>
                  <a:lnTo>
                    <a:pt x="0" y="5799"/>
                  </a:lnTo>
                  <a:lnTo>
                    <a:pt x="5797" y="0"/>
                  </a:lnTo>
                  <a:lnTo>
                    <a:pt x="1224850" y="0"/>
                  </a:lnTo>
                  <a:lnTo>
                    <a:pt x="1228150" y="1374"/>
                  </a:lnTo>
                  <a:lnTo>
                    <a:pt x="1230575" y="3799"/>
                  </a:lnTo>
                  <a:lnTo>
                    <a:pt x="1233025" y="6224"/>
                  </a:lnTo>
                  <a:lnTo>
                    <a:pt x="1234375" y="9524"/>
                  </a:lnTo>
                  <a:lnTo>
                    <a:pt x="1234375" y="71899"/>
                  </a:lnTo>
                  <a:lnTo>
                    <a:pt x="1228575" y="776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2122843" y="6458536"/>
              <a:ext cx="1234440" cy="78105"/>
            </a:xfrm>
            <a:custGeom>
              <a:avLst/>
              <a:gdLst/>
              <a:ahLst/>
              <a:cxnLst/>
              <a:rect l="l" t="t" r="r" b="b"/>
              <a:pathLst>
                <a:path w="1234439" h="78104">
                  <a:moveTo>
                    <a:pt x="0" y="12949"/>
                  </a:moveTo>
                  <a:lnTo>
                    <a:pt x="0" y="5799"/>
                  </a:lnTo>
                  <a:lnTo>
                    <a:pt x="5797" y="0"/>
                  </a:lnTo>
                  <a:lnTo>
                    <a:pt x="12949" y="0"/>
                  </a:lnTo>
                  <a:lnTo>
                    <a:pt x="1221425" y="0"/>
                  </a:lnTo>
                  <a:lnTo>
                    <a:pt x="1224850" y="0"/>
                  </a:lnTo>
                  <a:lnTo>
                    <a:pt x="1228150" y="1374"/>
                  </a:lnTo>
                  <a:lnTo>
                    <a:pt x="1230575" y="3799"/>
                  </a:lnTo>
                  <a:lnTo>
                    <a:pt x="1233025" y="6224"/>
                  </a:lnTo>
                  <a:lnTo>
                    <a:pt x="1234375" y="9524"/>
                  </a:lnTo>
                  <a:lnTo>
                    <a:pt x="1234375" y="12949"/>
                  </a:lnTo>
                  <a:lnTo>
                    <a:pt x="1234375" y="64749"/>
                  </a:lnTo>
                  <a:lnTo>
                    <a:pt x="1234375" y="71899"/>
                  </a:lnTo>
                  <a:lnTo>
                    <a:pt x="1228575" y="77699"/>
                  </a:lnTo>
                  <a:lnTo>
                    <a:pt x="1221425" y="77699"/>
                  </a:lnTo>
                  <a:lnTo>
                    <a:pt x="12949" y="77699"/>
                  </a:lnTo>
                  <a:lnTo>
                    <a:pt x="5797" y="77699"/>
                  </a:lnTo>
                  <a:lnTo>
                    <a:pt x="0" y="71899"/>
                  </a:lnTo>
                  <a:lnTo>
                    <a:pt x="0" y="64749"/>
                  </a:lnTo>
                  <a:lnTo>
                    <a:pt x="0" y="1294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37" name="object 37"/>
          <p:cNvGrpSpPr/>
          <p:nvPr/>
        </p:nvGrpSpPr>
        <p:grpSpPr>
          <a:xfrm>
            <a:off x="979404" y="3506137"/>
            <a:ext cx="1239520" cy="447993"/>
            <a:chOff x="1958808" y="7012273"/>
            <a:chExt cx="2479040" cy="895985"/>
          </a:xfrm>
        </p:grpSpPr>
        <p:sp>
          <p:nvSpPr>
            <p:cNvPr id="38" name="object 38"/>
            <p:cNvSpPr/>
            <p:nvPr/>
          </p:nvSpPr>
          <p:spPr>
            <a:xfrm>
              <a:off x="1963571" y="7017036"/>
              <a:ext cx="2469515" cy="886460"/>
            </a:xfrm>
            <a:custGeom>
              <a:avLst/>
              <a:gdLst/>
              <a:ahLst/>
              <a:cxnLst/>
              <a:rect l="l" t="t" r="r" b="b"/>
              <a:pathLst>
                <a:path w="2469515" h="886459">
                  <a:moveTo>
                    <a:pt x="2469020" y="886298"/>
                  </a:moveTo>
                  <a:lnTo>
                    <a:pt x="0" y="886298"/>
                  </a:lnTo>
                  <a:lnTo>
                    <a:pt x="0" y="0"/>
                  </a:lnTo>
                  <a:lnTo>
                    <a:pt x="2469020" y="0"/>
                  </a:lnTo>
                  <a:lnTo>
                    <a:pt x="2469020" y="886298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9" name="object 39"/>
            <p:cNvSpPr/>
            <p:nvPr/>
          </p:nvSpPr>
          <p:spPr>
            <a:xfrm>
              <a:off x="1963571" y="7017036"/>
              <a:ext cx="2469515" cy="886460"/>
            </a:xfrm>
            <a:custGeom>
              <a:avLst/>
              <a:gdLst/>
              <a:ahLst/>
              <a:cxnLst/>
              <a:rect l="l" t="t" r="r" b="b"/>
              <a:pathLst>
                <a:path w="2469515" h="886459">
                  <a:moveTo>
                    <a:pt x="0" y="0"/>
                  </a:moveTo>
                  <a:lnTo>
                    <a:pt x="2469020" y="0"/>
                  </a:lnTo>
                  <a:lnTo>
                    <a:pt x="2469020" y="886298"/>
                  </a:lnTo>
                  <a:lnTo>
                    <a:pt x="0" y="8862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0" name="object 40"/>
            <p:cNvSpPr/>
            <p:nvPr/>
          </p:nvSpPr>
          <p:spPr>
            <a:xfrm>
              <a:off x="2122843" y="7515960"/>
              <a:ext cx="2190115" cy="78105"/>
            </a:xfrm>
            <a:custGeom>
              <a:avLst/>
              <a:gdLst/>
              <a:ahLst/>
              <a:cxnLst/>
              <a:rect l="l" t="t" r="r" b="b"/>
              <a:pathLst>
                <a:path w="2190115" h="78104">
                  <a:moveTo>
                    <a:pt x="2183898" y="77699"/>
                  </a:moveTo>
                  <a:lnTo>
                    <a:pt x="5797" y="77699"/>
                  </a:lnTo>
                  <a:lnTo>
                    <a:pt x="0" y="71899"/>
                  </a:lnTo>
                  <a:lnTo>
                    <a:pt x="0" y="12949"/>
                  </a:lnTo>
                  <a:lnTo>
                    <a:pt x="0" y="5799"/>
                  </a:lnTo>
                  <a:lnTo>
                    <a:pt x="5797" y="0"/>
                  </a:lnTo>
                  <a:lnTo>
                    <a:pt x="2180173" y="0"/>
                  </a:lnTo>
                  <a:lnTo>
                    <a:pt x="2183473" y="1374"/>
                  </a:lnTo>
                  <a:lnTo>
                    <a:pt x="2188323" y="6224"/>
                  </a:lnTo>
                  <a:lnTo>
                    <a:pt x="2189698" y="9524"/>
                  </a:lnTo>
                  <a:lnTo>
                    <a:pt x="2189698" y="71899"/>
                  </a:lnTo>
                  <a:lnTo>
                    <a:pt x="2183898" y="776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1" name="object 41"/>
            <p:cNvSpPr/>
            <p:nvPr/>
          </p:nvSpPr>
          <p:spPr>
            <a:xfrm>
              <a:off x="2122843" y="7515960"/>
              <a:ext cx="2190115" cy="78105"/>
            </a:xfrm>
            <a:custGeom>
              <a:avLst/>
              <a:gdLst/>
              <a:ahLst/>
              <a:cxnLst/>
              <a:rect l="l" t="t" r="r" b="b"/>
              <a:pathLst>
                <a:path w="2190115" h="78104">
                  <a:moveTo>
                    <a:pt x="0" y="12949"/>
                  </a:moveTo>
                  <a:lnTo>
                    <a:pt x="0" y="5799"/>
                  </a:lnTo>
                  <a:lnTo>
                    <a:pt x="5797" y="0"/>
                  </a:lnTo>
                  <a:lnTo>
                    <a:pt x="12949" y="0"/>
                  </a:lnTo>
                  <a:lnTo>
                    <a:pt x="2176748" y="0"/>
                  </a:lnTo>
                  <a:lnTo>
                    <a:pt x="2180173" y="0"/>
                  </a:lnTo>
                  <a:lnTo>
                    <a:pt x="2183473" y="1374"/>
                  </a:lnTo>
                  <a:lnTo>
                    <a:pt x="2185898" y="3799"/>
                  </a:lnTo>
                  <a:lnTo>
                    <a:pt x="2188323" y="6224"/>
                  </a:lnTo>
                  <a:lnTo>
                    <a:pt x="2189698" y="9524"/>
                  </a:lnTo>
                  <a:lnTo>
                    <a:pt x="2189698" y="12949"/>
                  </a:lnTo>
                  <a:lnTo>
                    <a:pt x="2189698" y="64749"/>
                  </a:lnTo>
                  <a:lnTo>
                    <a:pt x="2189698" y="71899"/>
                  </a:lnTo>
                  <a:lnTo>
                    <a:pt x="2183898" y="77699"/>
                  </a:lnTo>
                  <a:lnTo>
                    <a:pt x="2176748" y="77699"/>
                  </a:lnTo>
                  <a:lnTo>
                    <a:pt x="12949" y="77699"/>
                  </a:lnTo>
                  <a:lnTo>
                    <a:pt x="5797" y="77699"/>
                  </a:lnTo>
                  <a:lnTo>
                    <a:pt x="0" y="71899"/>
                  </a:lnTo>
                  <a:lnTo>
                    <a:pt x="0" y="64749"/>
                  </a:lnTo>
                  <a:lnTo>
                    <a:pt x="0" y="1294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2" name="object 42"/>
            <p:cNvSpPr/>
            <p:nvPr/>
          </p:nvSpPr>
          <p:spPr>
            <a:xfrm>
              <a:off x="2122848" y="7677734"/>
              <a:ext cx="1648460" cy="78105"/>
            </a:xfrm>
            <a:custGeom>
              <a:avLst/>
              <a:gdLst/>
              <a:ahLst/>
              <a:cxnLst/>
              <a:rect l="l" t="t" r="r" b="b"/>
              <a:pathLst>
                <a:path w="1648460" h="78104">
                  <a:moveTo>
                    <a:pt x="1642219" y="77699"/>
                  </a:moveTo>
                  <a:lnTo>
                    <a:pt x="5797" y="77699"/>
                  </a:lnTo>
                  <a:lnTo>
                    <a:pt x="0" y="71899"/>
                  </a:lnTo>
                  <a:lnTo>
                    <a:pt x="0" y="12949"/>
                  </a:lnTo>
                  <a:lnTo>
                    <a:pt x="0" y="5799"/>
                  </a:lnTo>
                  <a:lnTo>
                    <a:pt x="5797" y="0"/>
                  </a:lnTo>
                  <a:lnTo>
                    <a:pt x="1638494" y="0"/>
                  </a:lnTo>
                  <a:lnTo>
                    <a:pt x="1641794" y="1349"/>
                  </a:lnTo>
                  <a:lnTo>
                    <a:pt x="1644219" y="3799"/>
                  </a:lnTo>
                  <a:lnTo>
                    <a:pt x="1646644" y="6224"/>
                  </a:lnTo>
                  <a:lnTo>
                    <a:pt x="1648019" y="9499"/>
                  </a:lnTo>
                  <a:lnTo>
                    <a:pt x="1648019" y="71899"/>
                  </a:lnTo>
                  <a:lnTo>
                    <a:pt x="1642219" y="776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3" name="object 43"/>
            <p:cNvSpPr/>
            <p:nvPr/>
          </p:nvSpPr>
          <p:spPr>
            <a:xfrm>
              <a:off x="2122848" y="7677734"/>
              <a:ext cx="1648460" cy="78105"/>
            </a:xfrm>
            <a:custGeom>
              <a:avLst/>
              <a:gdLst/>
              <a:ahLst/>
              <a:cxnLst/>
              <a:rect l="l" t="t" r="r" b="b"/>
              <a:pathLst>
                <a:path w="1648460" h="78104">
                  <a:moveTo>
                    <a:pt x="0" y="12949"/>
                  </a:moveTo>
                  <a:lnTo>
                    <a:pt x="0" y="5799"/>
                  </a:lnTo>
                  <a:lnTo>
                    <a:pt x="5797" y="0"/>
                  </a:lnTo>
                  <a:lnTo>
                    <a:pt x="12949" y="0"/>
                  </a:lnTo>
                  <a:lnTo>
                    <a:pt x="1635069" y="0"/>
                  </a:lnTo>
                  <a:lnTo>
                    <a:pt x="1638494" y="0"/>
                  </a:lnTo>
                  <a:lnTo>
                    <a:pt x="1641794" y="1349"/>
                  </a:lnTo>
                  <a:lnTo>
                    <a:pt x="1644219" y="3799"/>
                  </a:lnTo>
                  <a:lnTo>
                    <a:pt x="1646644" y="6224"/>
                  </a:lnTo>
                  <a:lnTo>
                    <a:pt x="1648019" y="9499"/>
                  </a:lnTo>
                  <a:lnTo>
                    <a:pt x="1648019" y="12949"/>
                  </a:lnTo>
                  <a:lnTo>
                    <a:pt x="1648019" y="64749"/>
                  </a:lnTo>
                  <a:lnTo>
                    <a:pt x="1648019" y="71899"/>
                  </a:lnTo>
                  <a:lnTo>
                    <a:pt x="1642219" y="77699"/>
                  </a:lnTo>
                  <a:lnTo>
                    <a:pt x="1635069" y="77699"/>
                  </a:lnTo>
                  <a:lnTo>
                    <a:pt x="12949" y="77699"/>
                  </a:lnTo>
                  <a:lnTo>
                    <a:pt x="5797" y="77699"/>
                  </a:lnTo>
                  <a:lnTo>
                    <a:pt x="0" y="71899"/>
                  </a:lnTo>
                  <a:lnTo>
                    <a:pt x="0" y="64749"/>
                  </a:lnTo>
                  <a:lnTo>
                    <a:pt x="0" y="1294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4" name="object 44"/>
            <p:cNvSpPr/>
            <p:nvPr/>
          </p:nvSpPr>
          <p:spPr>
            <a:xfrm>
              <a:off x="2122843" y="7363560"/>
              <a:ext cx="2190115" cy="78105"/>
            </a:xfrm>
            <a:custGeom>
              <a:avLst/>
              <a:gdLst/>
              <a:ahLst/>
              <a:cxnLst/>
              <a:rect l="l" t="t" r="r" b="b"/>
              <a:pathLst>
                <a:path w="2190115" h="78104">
                  <a:moveTo>
                    <a:pt x="2183898" y="77699"/>
                  </a:moveTo>
                  <a:lnTo>
                    <a:pt x="5797" y="77699"/>
                  </a:lnTo>
                  <a:lnTo>
                    <a:pt x="0" y="71899"/>
                  </a:lnTo>
                  <a:lnTo>
                    <a:pt x="0" y="12949"/>
                  </a:lnTo>
                  <a:lnTo>
                    <a:pt x="0" y="5799"/>
                  </a:lnTo>
                  <a:lnTo>
                    <a:pt x="5797" y="0"/>
                  </a:lnTo>
                  <a:lnTo>
                    <a:pt x="2180173" y="0"/>
                  </a:lnTo>
                  <a:lnTo>
                    <a:pt x="2183473" y="1374"/>
                  </a:lnTo>
                  <a:lnTo>
                    <a:pt x="2188323" y="6224"/>
                  </a:lnTo>
                  <a:lnTo>
                    <a:pt x="2189698" y="9524"/>
                  </a:lnTo>
                  <a:lnTo>
                    <a:pt x="2189698" y="71899"/>
                  </a:lnTo>
                  <a:lnTo>
                    <a:pt x="2183898" y="776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5" name="object 45"/>
            <p:cNvSpPr/>
            <p:nvPr/>
          </p:nvSpPr>
          <p:spPr>
            <a:xfrm>
              <a:off x="2122843" y="7363560"/>
              <a:ext cx="2190115" cy="78105"/>
            </a:xfrm>
            <a:custGeom>
              <a:avLst/>
              <a:gdLst/>
              <a:ahLst/>
              <a:cxnLst/>
              <a:rect l="l" t="t" r="r" b="b"/>
              <a:pathLst>
                <a:path w="2190115" h="78104">
                  <a:moveTo>
                    <a:pt x="0" y="12949"/>
                  </a:moveTo>
                  <a:lnTo>
                    <a:pt x="0" y="5799"/>
                  </a:lnTo>
                  <a:lnTo>
                    <a:pt x="5797" y="0"/>
                  </a:lnTo>
                  <a:lnTo>
                    <a:pt x="12949" y="0"/>
                  </a:lnTo>
                  <a:lnTo>
                    <a:pt x="2176748" y="0"/>
                  </a:lnTo>
                  <a:lnTo>
                    <a:pt x="2180173" y="0"/>
                  </a:lnTo>
                  <a:lnTo>
                    <a:pt x="2183473" y="1374"/>
                  </a:lnTo>
                  <a:lnTo>
                    <a:pt x="2185898" y="3799"/>
                  </a:lnTo>
                  <a:lnTo>
                    <a:pt x="2188323" y="6224"/>
                  </a:lnTo>
                  <a:lnTo>
                    <a:pt x="2189698" y="9524"/>
                  </a:lnTo>
                  <a:lnTo>
                    <a:pt x="2189698" y="12949"/>
                  </a:lnTo>
                  <a:lnTo>
                    <a:pt x="2189698" y="64749"/>
                  </a:lnTo>
                  <a:lnTo>
                    <a:pt x="2189698" y="71899"/>
                  </a:lnTo>
                  <a:lnTo>
                    <a:pt x="2183898" y="77699"/>
                  </a:lnTo>
                  <a:lnTo>
                    <a:pt x="2176748" y="77699"/>
                  </a:lnTo>
                  <a:lnTo>
                    <a:pt x="12949" y="77699"/>
                  </a:lnTo>
                  <a:lnTo>
                    <a:pt x="5797" y="77699"/>
                  </a:lnTo>
                  <a:lnTo>
                    <a:pt x="0" y="71899"/>
                  </a:lnTo>
                  <a:lnTo>
                    <a:pt x="0" y="64749"/>
                  </a:lnTo>
                  <a:lnTo>
                    <a:pt x="0" y="1294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6" name="object 46"/>
            <p:cNvSpPr/>
            <p:nvPr/>
          </p:nvSpPr>
          <p:spPr>
            <a:xfrm>
              <a:off x="2122843" y="7211160"/>
              <a:ext cx="2190115" cy="78105"/>
            </a:xfrm>
            <a:custGeom>
              <a:avLst/>
              <a:gdLst/>
              <a:ahLst/>
              <a:cxnLst/>
              <a:rect l="l" t="t" r="r" b="b"/>
              <a:pathLst>
                <a:path w="2190115" h="78104">
                  <a:moveTo>
                    <a:pt x="2183898" y="77699"/>
                  </a:moveTo>
                  <a:lnTo>
                    <a:pt x="5797" y="77699"/>
                  </a:lnTo>
                  <a:lnTo>
                    <a:pt x="0" y="71899"/>
                  </a:lnTo>
                  <a:lnTo>
                    <a:pt x="0" y="12949"/>
                  </a:lnTo>
                  <a:lnTo>
                    <a:pt x="0" y="5799"/>
                  </a:lnTo>
                  <a:lnTo>
                    <a:pt x="5797" y="0"/>
                  </a:lnTo>
                  <a:lnTo>
                    <a:pt x="2180173" y="0"/>
                  </a:lnTo>
                  <a:lnTo>
                    <a:pt x="2183473" y="1374"/>
                  </a:lnTo>
                  <a:lnTo>
                    <a:pt x="2188323" y="6224"/>
                  </a:lnTo>
                  <a:lnTo>
                    <a:pt x="2189698" y="9524"/>
                  </a:lnTo>
                  <a:lnTo>
                    <a:pt x="2189698" y="71899"/>
                  </a:lnTo>
                  <a:lnTo>
                    <a:pt x="2183898" y="776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7" name="object 47"/>
            <p:cNvSpPr/>
            <p:nvPr/>
          </p:nvSpPr>
          <p:spPr>
            <a:xfrm>
              <a:off x="2122843" y="7211160"/>
              <a:ext cx="2190115" cy="78105"/>
            </a:xfrm>
            <a:custGeom>
              <a:avLst/>
              <a:gdLst/>
              <a:ahLst/>
              <a:cxnLst/>
              <a:rect l="l" t="t" r="r" b="b"/>
              <a:pathLst>
                <a:path w="2190115" h="78104">
                  <a:moveTo>
                    <a:pt x="0" y="12949"/>
                  </a:moveTo>
                  <a:lnTo>
                    <a:pt x="0" y="5799"/>
                  </a:lnTo>
                  <a:lnTo>
                    <a:pt x="5797" y="0"/>
                  </a:lnTo>
                  <a:lnTo>
                    <a:pt x="12949" y="0"/>
                  </a:lnTo>
                  <a:lnTo>
                    <a:pt x="2176748" y="0"/>
                  </a:lnTo>
                  <a:lnTo>
                    <a:pt x="2180173" y="0"/>
                  </a:lnTo>
                  <a:lnTo>
                    <a:pt x="2183473" y="1374"/>
                  </a:lnTo>
                  <a:lnTo>
                    <a:pt x="2185898" y="3799"/>
                  </a:lnTo>
                  <a:lnTo>
                    <a:pt x="2188323" y="6224"/>
                  </a:lnTo>
                  <a:lnTo>
                    <a:pt x="2189698" y="9524"/>
                  </a:lnTo>
                  <a:lnTo>
                    <a:pt x="2189698" y="12949"/>
                  </a:lnTo>
                  <a:lnTo>
                    <a:pt x="2189698" y="64749"/>
                  </a:lnTo>
                  <a:lnTo>
                    <a:pt x="2189698" y="71899"/>
                  </a:lnTo>
                  <a:lnTo>
                    <a:pt x="2183898" y="77699"/>
                  </a:lnTo>
                  <a:lnTo>
                    <a:pt x="2176748" y="77699"/>
                  </a:lnTo>
                  <a:lnTo>
                    <a:pt x="12949" y="77699"/>
                  </a:lnTo>
                  <a:lnTo>
                    <a:pt x="5797" y="77699"/>
                  </a:lnTo>
                  <a:lnTo>
                    <a:pt x="0" y="71899"/>
                  </a:lnTo>
                  <a:lnTo>
                    <a:pt x="0" y="64749"/>
                  </a:lnTo>
                  <a:lnTo>
                    <a:pt x="0" y="1294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48" name="object 48"/>
          <p:cNvSpPr txBox="1"/>
          <p:nvPr/>
        </p:nvSpPr>
        <p:spPr>
          <a:xfrm>
            <a:off x="2875044" y="2610095"/>
            <a:ext cx="2064702" cy="542136"/>
          </a:xfrm>
          <a:prstGeom prst="rect">
            <a:avLst/>
          </a:prstGeom>
          <a:solidFill>
            <a:srgbClr val="FFD866"/>
          </a:solidFill>
          <a:ln w="9524">
            <a:solidFill>
              <a:srgbClr val="595959"/>
            </a:solidFill>
          </a:ln>
        </p:spPr>
        <p:txBody>
          <a:bodyPr vert="horz" wrap="square" lIns="0" tIns="171133" rIns="0" bIns="0" rtlCol="0">
            <a:spAutoFit/>
          </a:bodyPr>
          <a:lstStyle/>
          <a:p>
            <a:pPr>
              <a:spcBef>
                <a:spcPts val="1348"/>
              </a:spcBef>
            </a:pPr>
            <a:endParaRPr sz="12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1200" dirty="0">
                <a:latin typeface="Lato"/>
                <a:cs typeface="Lato"/>
              </a:rPr>
              <a:t>Orchestration</a:t>
            </a:r>
            <a:r>
              <a:rPr sz="1200" spc="-30" dirty="0">
                <a:latin typeface="Lato"/>
                <a:cs typeface="Lato"/>
              </a:rPr>
              <a:t> </a:t>
            </a:r>
            <a:r>
              <a:rPr sz="1200" spc="-5" dirty="0">
                <a:latin typeface="Lato"/>
                <a:cs typeface="Lato"/>
              </a:rPr>
              <a:t>library</a:t>
            </a:r>
            <a:endParaRPr sz="1200">
              <a:latin typeface="Lato"/>
              <a:cs typeface="Lato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2395295" y="2968332"/>
            <a:ext cx="400685" cy="170180"/>
            <a:chOff x="4790590" y="5936663"/>
            <a:chExt cx="801370" cy="340360"/>
          </a:xfrm>
        </p:grpSpPr>
        <p:sp>
          <p:nvSpPr>
            <p:cNvPr id="50" name="object 50"/>
            <p:cNvSpPr/>
            <p:nvPr/>
          </p:nvSpPr>
          <p:spPr>
            <a:xfrm>
              <a:off x="5014690" y="6194962"/>
              <a:ext cx="558165" cy="9525"/>
            </a:xfrm>
            <a:custGeom>
              <a:avLst/>
              <a:gdLst/>
              <a:ahLst/>
              <a:cxnLst/>
              <a:rect l="l" t="t" r="r" b="b"/>
              <a:pathLst>
                <a:path w="558164" h="9525">
                  <a:moveTo>
                    <a:pt x="558048" y="8924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51" name="object 5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822765" y="6112987"/>
              <a:ext cx="211999" cy="163949"/>
            </a:xfrm>
            <a:prstGeom prst="rect">
              <a:avLst/>
            </a:prstGeom>
          </p:spPr>
        </p:pic>
        <p:sp>
          <p:nvSpPr>
            <p:cNvPr id="52" name="object 52"/>
            <p:cNvSpPr/>
            <p:nvPr/>
          </p:nvSpPr>
          <p:spPr>
            <a:xfrm>
              <a:off x="4809640" y="6009713"/>
              <a:ext cx="558165" cy="9525"/>
            </a:xfrm>
            <a:custGeom>
              <a:avLst/>
              <a:gdLst/>
              <a:ahLst/>
              <a:cxnLst/>
              <a:rect l="l" t="t" r="r" b="b"/>
              <a:pathLst>
                <a:path w="558164" h="9525">
                  <a:moveTo>
                    <a:pt x="558023" y="8924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53" name="object 5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347614" y="5936663"/>
              <a:ext cx="211974" cy="163949"/>
            </a:xfrm>
            <a:prstGeom prst="rect">
              <a:avLst/>
            </a:prstGeom>
          </p:spPr>
        </p:pic>
      </p:grpSp>
      <p:grpSp>
        <p:nvGrpSpPr>
          <p:cNvPr id="54" name="object 54"/>
          <p:cNvGrpSpPr/>
          <p:nvPr/>
        </p:nvGrpSpPr>
        <p:grpSpPr>
          <a:xfrm>
            <a:off x="3816767" y="2160446"/>
            <a:ext cx="170180" cy="400685"/>
            <a:chOff x="7633534" y="4320891"/>
            <a:chExt cx="340360" cy="801370"/>
          </a:xfrm>
        </p:grpSpPr>
        <p:sp>
          <p:nvSpPr>
            <p:cNvPr id="55" name="object 55"/>
            <p:cNvSpPr/>
            <p:nvPr/>
          </p:nvSpPr>
          <p:spPr>
            <a:xfrm>
              <a:off x="7706559" y="4544990"/>
              <a:ext cx="9525" cy="558165"/>
            </a:xfrm>
            <a:custGeom>
              <a:avLst/>
              <a:gdLst/>
              <a:ahLst/>
              <a:cxnLst/>
              <a:rect l="l" t="t" r="r" b="b"/>
              <a:pathLst>
                <a:path w="9525" h="558164">
                  <a:moveTo>
                    <a:pt x="0" y="558023"/>
                  </a:moveTo>
                  <a:lnTo>
                    <a:pt x="8949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56" name="object 56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7633534" y="4353066"/>
              <a:ext cx="163949" cy="211974"/>
            </a:xfrm>
            <a:prstGeom prst="rect">
              <a:avLst/>
            </a:prstGeom>
          </p:spPr>
        </p:pic>
        <p:sp>
          <p:nvSpPr>
            <p:cNvPr id="57" name="object 57"/>
            <p:cNvSpPr/>
            <p:nvPr/>
          </p:nvSpPr>
          <p:spPr>
            <a:xfrm>
              <a:off x="7891809" y="4339941"/>
              <a:ext cx="9525" cy="558165"/>
            </a:xfrm>
            <a:custGeom>
              <a:avLst/>
              <a:gdLst/>
              <a:ahLst/>
              <a:cxnLst/>
              <a:rect l="l" t="t" r="r" b="b"/>
              <a:pathLst>
                <a:path w="9525" h="558164">
                  <a:moveTo>
                    <a:pt x="0" y="558023"/>
                  </a:moveTo>
                  <a:lnTo>
                    <a:pt x="8949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58" name="object 58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809834" y="4877890"/>
              <a:ext cx="163949" cy="2119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0602" y="329233"/>
            <a:ext cx="6767464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dirty="0"/>
              <a:t>Retrieval</a:t>
            </a:r>
            <a:r>
              <a:rPr spc="-90" dirty="0"/>
              <a:t> </a:t>
            </a:r>
            <a:r>
              <a:rPr spc="-20" dirty="0"/>
              <a:t>Augmented</a:t>
            </a:r>
            <a:r>
              <a:rPr spc="-90" dirty="0"/>
              <a:t> </a:t>
            </a:r>
            <a:r>
              <a:rPr dirty="0"/>
              <a:t>Generation</a:t>
            </a:r>
            <a:r>
              <a:rPr spc="-90" dirty="0"/>
              <a:t> </a:t>
            </a:r>
            <a:r>
              <a:rPr spc="23" dirty="0"/>
              <a:t>(RAG)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7222429" y="1740315"/>
            <a:ext cx="1284923" cy="1284923"/>
            <a:chOff x="14444857" y="3480630"/>
            <a:chExt cx="2569845" cy="2569845"/>
          </a:xfrm>
        </p:grpSpPr>
        <p:sp>
          <p:nvSpPr>
            <p:cNvPr id="4" name="object 4"/>
            <p:cNvSpPr/>
            <p:nvPr/>
          </p:nvSpPr>
          <p:spPr>
            <a:xfrm>
              <a:off x="14449620" y="3485393"/>
              <a:ext cx="2560320" cy="2560320"/>
            </a:xfrm>
            <a:custGeom>
              <a:avLst/>
              <a:gdLst/>
              <a:ahLst/>
              <a:cxnLst/>
              <a:rect l="l" t="t" r="r" b="b"/>
              <a:pathLst>
                <a:path w="2560319" h="2560320">
                  <a:moveTo>
                    <a:pt x="1280097" y="2560194"/>
                  </a:moveTo>
                  <a:lnTo>
                    <a:pt x="1232107" y="2559311"/>
                  </a:lnTo>
                  <a:lnTo>
                    <a:pt x="1184562" y="2556683"/>
                  </a:lnTo>
                  <a:lnTo>
                    <a:pt x="1137495" y="2552341"/>
                  </a:lnTo>
                  <a:lnTo>
                    <a:pt x="1090935" y="2546315"/>
                  </a:lnTo>
                  <a:lnTo>
                    <a:pt x="1044913" y="2538636"/>
                  </a:lnTo>
                  <a:lnTo>
                    <a:pt x="999461" y="2529336"/>
                  </a:lnTo>
                  <a:lnTo>
                    <a:pt x="954610" y="2518446"/>
                  </a:lnTo>
                  <a:lnTo>
                    <a:pt x="910390" y="2505996"/>
                  </a:lnTo>
                  <a:lnTo>
                    <a:pt x="866832" y="2492017"/>
                  </a:lnTo>
                  <a:lnTo>
                    <a:pt x="823967" y="2476541"/>
                  </a:lnTo>
                  <a:lnTo>
                    <a:pt x="781827" y="2459597"/>
                  </a:lnTo>
                  <a:lnTo>
                    <a:pt x="740442" y="2441218"/>
                  </a:lnTo>
                  <a:lnTo>
                    <a:pt x="699843" y="2421434"/>
                  </a:lnTo>
                  <a:lnTo>
                    <a:pt x="660061" y="2400276"/>
                  </a:lnTo>
                  <a:lnTo>
                    <a:pt x="621128" y="2377775"/>
                  </a:lnTo>
                  <a:lnTo>
                    <a:pt x="583073" y="2353962"/>
                  </a:lnTo>
                  <a:lnTo>
                    <a:pt x="545927" y="2328867"/>
                  </a:lnTo>
                  <a:lnTo>
                    <a:pt x="509723" y="2302523"/>
                  </a:lnTo>
                  <a:lnTo>
                    <a:pt x="474491" y="2274959"/>
                  </a:lnTo>
                  <a:lnTo>
                    <a:pt x="440261" y="2246206"/>
                  </a:lnTo>
                  <a:lnTo>
                    <a:pt x="407065" y="2216297"/>
                  </a:lnTo>
                  <a:lnTo>
                    <a:pt x="374933" y="2185261"/>
                  </a:lnTo>
                  <a:lnTo>
                    <a:pt x="343897" y="2153129"/>
                  </a:lnTo>
                  <a:lnTo>
                    <a:pt x="313987" y="2119933"/>
                  </a:lnTo>
                  <a:lnTo>
                    <a:pt x="285235" y="2085703"/>
                  </a:lnTo>
                  <a:lnTo>
                    <a:pt x="257671" y="2050471"/>
                  </a:lnTo>
                  <a:lnTo>
                    <a:pt x="231327" y="2014266"/>
                  </a:lnTo>
                  <a:lnTo>
                    <a:pt x="206232" y="1977121"/>
                  </a:lnTo>
                  <a:lnTo>
                    <a:pt x="182419" y="1939066"/>
                  </a:lnTo>
                  <a:lnTo>
                    <a:pt x="159918" y="1900133"/>
                  </a:lnTo>
                  <a:lnTo>
                    <a:pt x="138760" y="1860351"/>
                  </a:lnTo>
                  <a:lnTo>
                    <a:pt x="118976" y="1819752"/>
                  </a:lnTo>
                  <a:lnTo>
                    <a:pt x="100597" y="1778367"/>
                  </a:lnTo>
                  <a:lnTo>
                    <a:pt x="83653" y="1736226"/>
                  </a:lnTo>
                  <a:lnTo>
                    <a:pt x="68177" y="1693362"/>
                  </a:lnTo>
                  <a:lnTo>
                    <a:pt x="54198" y="1649804"/>
                  </a:lnTo>
                  <a:lnTo>
                    <a:pt x="41748" y="1605584"/>
                  </a:lnTo>
                  <a:lnTo>
                    <a:pt x="30857" y="1560733"/>
                  </a:lnTo>
                  <a:lnTo>
                    <a:pt x="21558" y="1515281"/>
                  </a:lnTo>
                  <a:lnTo>
                    <a:pt x="13879" y="1469259"/>
                  </a:lnTo>
                  <a:lnTo>
                    <a:pt x="7853" y="1422699"/>
                  </a:lnTo>
                  <a:lnTo>
                    <a:pt x="3511" y="1375632"/>
                  </a:lnTo>
                  <a:lnTo>
                    <a:pt x="882" y="1328087"/>
                  </a:lnTo>
                  <a:lnTo>
                    <a:pt x="0" y="1280097"/>
                  </a:lnTo>
                  <a:lnTo>
                    <a:pt x="882" y="1232105"/>
                  </a:lnTo>
                  <a:lnTo>
                    <a:pt x="3511" y="1184559"/>
                  </a:lnTo>
                  <a:lnTo>
                    <a:pt x="7853" y="1137490"/>
                  </a:lnTo>
                  <a:lnTo>
                    <a:pt x="13879" y="1090929"/>
                  </a:lnTo>
                  <a:lnTo>
                    <a:pt x="21558" y="1044906"/>
                  </a:lnTo>
                  <a:lnTo>
                    <a:pt x="30857" y="999454"/>
                  </a:lnTo>
                  <a:lnTo>
                    <a:pt x="41748" y="954601"/>
                  </a:lnTo>
                  <a:lnTo>
                    <a:pt x="54198" y="910380"/>
                  </a:lnTo>
                  <a:lnTo>
                    <a:pt x="68177" y="866822"/>
                  </a:lnTo>
                  <a:lnTo>
                    <a:pt x="83653" y="823957"/>
                  </a:lnTo>
                  <a:lnTo>
                    <a:pt x="100597" y="781817"/>
                  </a:lnTo>
                  <a:lnTo>
                    <a:pt x="118976" y="740431"/>
                  </a:lnTo>
                  <a:lnTo>
                    <a:pt x="138760" y="699832"/>
                  </a:lnTo>
                  <a:lnTo>
                    <a:pt x="159918" y="660050"/>
                  </a:lnTo>
                  <a:lnTo>
                    <a:pt x="182419" y="621116"/>
                  </a:lnTo>
                  <a:lnTo>
                    <a:pt x="206232" y="583062"/>
                  </a:lnTo>
                  <a:lnTo>
                    <a:pt x="231327" y="545917"/>
                  </a:lnTo>
                  <a:lnTo>
                    <a:pt x="257671" y="509713"/>
                  </a:lnTo>
                  <a:lnTo>
                    <a:pt x="285235" y="474480"/>
                  </a:lnTo>
                  <a:lnTo>
                    <a:pt x="313987" y="440251"/>
                  </a:lnTo>
                  <a:lnTo>
                    <a:pt x="343897" y="407055"/>
                  </a:lnTo>
                  <a:lnTo>
                    <a:pt x="374933" y="374924"/>
                  </a:lnTo>
                  <a:lnTo>
                    <a:pt x="407065" y="343888"/>
                  </a:lnTo>
                  <a:lnTo>
                    <a:pt x="440261" y="313979"/>
                  </a:lnTo>
                  <a:lnTo>
                    <a:pt x="474491" y="285227"/>
                  </a:lnTo>
                  <a:lnTo>
                    <a:pt x="509723" y="257664"/>
                  </a:lnTo>
                  <a:lnTo>
                    <a:pt x="545927" y="231320"/>
                  </a:lnTo>
                  <a:lnTo>
                    <a:pt x="583073" y="206226"/>
                  </a:lnTo>
                  <a:lnTo>
                    <a:pt x="621128" y="182413"/>
                  </a:lnTo>
                  <a:lnTo>
                    <a:pt x="660061" y="159913"/>
                  </a:lnTo>
                  <a:lnTo>
                    <a:pt x="699843" y="138755"/>
                  </a:lnTo>
                  <a:lnTo>
                    <a:pt x="740442" y="118972"/>
                  </a:lnTo>
                  <a:lnTo>
                    <a:pt x="781827" y="100593"/>
                  </a:lnTo>
                  <a:lnTo>
                    <a:pt x="823967" y="83650"/>
                  </a:lnTo>
                  <a:lnTo>
                    <a:pt x="866832" y="68174"/>
                  </a:lnTo>
                  <a:lnTo>
                    <a:pt x="910390" y="54196"/>
                  </a:lnTo>
                  <a:lnTo>
                    <a:pt x="954610" y="41746"/>
                  </a:lnTo>
                  <a:lnTo>
                    <a:pt x="999461" y="30856"/>
                  </a:lnTo>
                  <a:lnTo>
                    <a:pt x="1044913" y="21557"/>
                  </a:lnTo>
                  <a:lnTo>
                    <a:pt x="1090935" y="13879"/>
                  </a:lnTo>
                  <a:lnTo>
                    <a:pt x="1137495" y="7853"/>
                  </a:lnTo>
                  <a:lnTo>
                    <a:pt x="1184562" y="3511"/>
                  </a:lnTo>
                  <a:lnTo>
                    <a:pt x="1232107" y="882"/>
                  </a:lnTo>
                  <a:lnTo>
                    <a:pt x="1280097" y="0"/>
                  </a:lnTo>
                  <a:lnTo>
                    <a:pt x="1330909" y="1007"/>
                  </a:lnTo>
                  <a:lnTo>
                    <a:pt x="1381458" y="4015"/>
                  </a:lnTo>
                  <a:lnTo>
                    <a:pt x="1431692" y="9002"/>
                  </a:lnTo>
                  <a:lnTo>
                    <a:pt x="1481555" y="15944"/>
                  </a:lnTo>
                  <a:lnTo>
                    <a:pt x="1530996" y="24821"/>
                  </a:lnTo>
                  <a:lnTo>
                    <a:pt x="1579959" y="35609"/>
                  </a:lnTo>
                  <a:lnTo>
                    <a:pt x="1628391" y="48287"/>
                  </a:lnTo>
                  <a:lnTo>
                    <a:pt x="1676239" y="62831"/>
                  </a:lnTo>
                  <a:lnTo>
                    <a:pt x="1723448" y="79221"/>
                  </a:lnTo>
                  <a:lnTo>
                    <a:pt x="1769965" y="97434"/>
                  </a:lnTo>
                  <a:lnTo>
                    <a:pt x="1815736" y="117447"/>
                  </a:lnTo>
                  <a:lnTo>
                    <a:pt x="1860707" y="139238"/>
                  </a:lnTo>
                  <a:lnTo>
                    <a:pt x="1904826" y="162786"/>
                  </a:lnTo>
                  <a:lnTo>
                    <a:pt x="1948037" y="188067"/>
                  </a:lnTo>
                  <a:lnTo>
                    <a:pt x="1990287" y="215060"/>
                  </a:lnTo>
                  <a:lnTo>
                    <a:pt x="2031523" y="243743"/>
                  </a:lnTo>
                  <a:lnTo>
                    <a:pt x="2071690" y="274093"/>
                  </a:lnTo>
                  <a:lnTo>
                    <a:pt x="2110735" y="306088"/>
                  </a:lnTo>
                  <a:lnTo>
                    <a:pt x="2148605" y="339705"/>
                  </a:lnTo>
                  <a:lnTo>
                    <a:pt x="2185245" y="374924"/>
                  </a:lnTo>
                  <a:lnTo>
                    <a:pt x="2220464" y="411564"/>
                  </a:lnTo>
                  <a:lnTo>
                    <a:pt x="2254082" y="449433"/>
                  </a:lnTo>
                  <a:lnTo>
                    <a:pt x="2286078" y="488479"/>
                  </a:lnTo>
                  <a:lnTo>
                    <a:pt x="2316428" y="528646"/>
                  </a:lnTo>
                  <a:lnTo>
                    <a:pt x="2345112" y="569882"/>
                  </a:lnTo>
                  <a:lnTo>
                    <a:pt x="2372107" y="612133"/>
                  </a:lnTo>
                  <a:lnTo>
                    <a:pt x="2397390" y="655344"/>
                  </a:lnTo>
                  <a:lnTo>
                    <a:pt x="2420939" y="699463"/>
                  </a:lnTo>
                  <a:lnTo>
                    <a:pt x="2442733" y="744435"/>
                  </a:lnTo>
                  <a:lnTo>
                    <a:pt x="2462748" y="790207"/>
                  </a:lnTo>
                  <a:lnTo>
                    <a:pt x="2480962" y="836725"/>
                  </a:lnTo>
                  <a:lnTo>
                    <a:pt x="2497354" y="883936"/>
                  </a:lnTo>
                  <a:lnTo>
                    <a:pt x="2511900" y="931785"/>
                  </a:lnTo>
                  <a:lnTo>
                    <a:pt x="2524579" y="980219"/>
                  </a:lnTo>
                  <a:lnTo>
                    <a:pt x="2535369" y="1029184"/>
                  </a:lnTo>
                  <a:lnTo>
                    <a:pt x="2544247" y="1078626"/>
                  </a:lnTo>
                  <a:lnTo>
                    <a:pt x="2551191" y="1128493"/>
                  </a:lnTo>
                  <a:lnTo>
                    <a:pt x="2556178" y="1178729"/>
                  </a:lnTo>
                  <a:lnTo>
                    <a:pt x="2559187" y="1229282"/>
                  </a:lnTo>
                  <a:lnTo>
                    <a:pt x="2560194" y="1280097"/>
                  </a:lnTo>
                  <a:lnTo>
                    <a:pt x="2559311" y="1328087"/>
                  </a:lnTo>
                  <a:lnTo>
                    <a:pt x="2556683" y="1375632"/>
                  </a:lnTo>
                  <a:lnTo>
                    <a:pt x="2552341" y="1422699"/>
                  </a:lnTo>
                  <a:lnTo>
                    <a:pt x="2546315" y="1469259"/>
                  </a:lnTo>
                  <a:lnTo>
                    <a:pt x="2538636" y="1515281"/>
                  </a:lnTo>
                  <a:lnTo>
                    <a:pt x="2529336" y="1560733"/>
                  </a:lnTo>
                  <a:lnTo>
                    <a:pt x="2518446" y="1605584"/>
                  </a:lnTo>
                  <a:lnTo>
                    <a:pt x="2505996" y="1649804"/>
                  </a:lnTo>
                  <a:lnTo>
                    <a:pt x="2492017" y="1693362"/>
                  </a:lnTo>
                  <a:lnTo>
                    <a:pt x="2476541" y="1736226"/>
                  </a:lnTo>
                  <a:lnTo>
                    <a:pt x="2459597" y="1778367"/>
                  </a:lnTo>
                  <a:lnTo>
                    <a:pt x="2441218" y="1819752"/>
                  </a:lnTo>
                  <a:lnTo>
                    <a:pt x="2421434" y="1860351"/>
                  </a:lnTo>
                  <a:lnTo>
                    <a:pt x="2400276" y="1900133"/>
                  </a:lnTo>
                  <a:lnTo>
                    <a:pt x="2377775" y="1939066"/>
                  </a:lnTo>
                  <a:lnTo>
                    <a:pt x="2353962" y="1977121"/>
                  </a:lnTo>
                  <a:lnTo>
                    <a:pt x="2328867" y="2014266"/>
                  </a:lnTo>
                  <a:lnTo>
                    <a:pt x="2302523" y="2050471"/>
                  </a:lnTo>
                  <a:lnTo>
                    <a:pt x="2274959" y="2085703"/>
                  </a:lnTo>
                  <a:lnTo>
                    <a:pt x="2246206" y="2119933"/>
                  </a:lnTo>
                  <a:lnTo>
                    <a:pt x="2216297" y="2153129"/>
                  </a:lnTo>
                  <a:lnTo>
                    <a:pt x="2185261" y="2185261"/>
                  </a:lnTo>
                  <a:lnTo>
                    <a:pt x="2153129" y="2216297"/>
                  </a:lnTo>
                  <a:lnTo>
                    <a:pt x="2119933" y="2246206"/>
                  </a:lnTo>
                  <a:lnTo>
                    <a:pt x="2085703" y="2274959"/>
                  </a:lnTo>
                  <a:lnTo>
                    <a:pt x="2050471" y="2302523"/>
                  </a:lnTo>
                  <a:lnTo>
                    <a:pt x="2014266" y="2328867"/>
                  </a:lnTo>
                  <a:lnTo>
                    <a:pt x="1977121" y="2353962"/>
                  </a:lnTo>
                  <a:lnTo>
                    <a:pt x="1939066" y="2377775"/>
                  </a:lnTo>
                  <a:lnTo>
                    <a:pt x="1900133" y="2400276"/>
                  </a:lnTo>
                  <a:lnTo>
                    <a:pt x="1860351" y="2421434"/>
                  </a:lnTo>
                  <a:lnTo>
                    <a:pt x="1819752" y="2441218"/>
                  </a:lnTo>
                  <a:lnTo>
                    <a:pt x="1778367" y="2459597"/>
                  </a:lnTo>
                  <a:lnTo>
                    <a:pt x="1736226" y="2476541"/>
                  </a:lnTo>
                  <a:lnTo>
                    <a:pt x="1693362" y="2492017"/>
                  </a:lnTo>
                  <a:lnTo>
                    <a:pt x="1649804" y="2505996"/>
                  </a:lnTo>
                  <a:lnTo>
                    <a:pt x="1605584" y="2518446"/>
                  </a:lnTo>
                  <a:lnTo>
                    <a:pt x="1560733" y="2529336"/>
                  </a:lnTo>
                  <a:lnTo>
                    <a:pt x="1515281" y="2538636"/>
                  </a:lnTo>
                  <a:lnTo>
                    <a:pt x="1469259" y="2546315"/>
                  </a:lnTo>
                  <a:lnTo>
                    <a:pt x="1422699" y="2552341"/>
                  </a:lnTo>
                  <a:lnTo>
                    <a:pt x="1375632" y="2556683"/>
                  </a:lnTo>
                  <a:lnTo>
                    <a:pt x="1328087" y="2559311"/>
                  </a:lnTo>
                  <a:lnTo>
                    <a:pt x="1280097" y="2560194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" name="object 5"/>
            <p:cNvSpPr/>
            <p:nvPr/>
          </p:nvSpPr>
          <p:spPr>
            <a:xfrm>
              <a:off x="14449620" y="3485393"/>
              <a:ext cx="2560320" cy="2560320"/>
            </a:xfrm>
            <a:custGeom>
              <a:avLst/>
              <a:gdLst/>
              <a:ahLst/>
              <a:cxnLst/>
              <a:rect l="l" t="t" r="r" b="b"/>
              <a:pathLst>
                <a:path w="2560319" h="2560320">
                  <a:moveTo>
                    <a:pt x="0" y="1280097"/>
                  </a:moveTo>
                  <a:lnTo>
                    <a:pt x="882" y="1232105"/>
                  </a:lnTo>
                  <a:lnTo>
                    <a:pt x="3511" y="1184559"/>
                  </a:lnTo>
                  <a:lnTo>
                    <a:pt x="7853" y="1137490"/>
                  </a:lnTo>
                  <a:lnTo>
                    <a:pt x="13879" y="1090929"/>
                  </a:lnTo>
                  <a:lnTo>
                    <a:pt x="21558" y="1044906"/>
                  </a:lnTo>
                  <a:lnTo>
                    <a:pt x="30857" y="999454"/>
                  </a:lnTo>
                  <a:lnTo>
                    <a:pt x="41748" y="954601"/>
                  </a:lnTo>
                  <a:lnTo>
                    <a:pt x="54198" y="910380"/>
                  </a:lnTo>
                  <a:lnTo>
                    <a:pt x="68177" y="866822"/>
                  </a:lnTo>
                  <a:lnTo>
                    <a:pt x="83653" y="823957"/>
                  </a:lnTo>
                  <a:lnTo>
                    <a:pt x="100597" y="781817"/>
                  </a:lnTo>
                  <a:lnTo>
                    <a:pt x="118976" y="740431"/>
                  </a:lnTo>
                  <a:lnTo>
                    <a:pt x="138760" y="699832"/>
                  </a:lnTo>
                  <a:lnTo>
                    <a:pt x="159918" y="660050"/>
                  </a:lnTo>
                  <a:lnTo>
                    <a:pt x="182419" y="621116"/>
                  </a:lnTo>
                  <a:lnTo>
                    <a:pt x="206232" y="583062"/>
                  </a:lnTo>
                  <a:lnTo>
                    <a:pt x="231327" y="545917"/>
                  </a:lnTo>
                  <a:lnTo>
                    <a:pt x="257671" y="509713"/>
                  </a:lnTo>
                  <a:lnTo>
                    <a:pt x="285235" y="474480"/>
                  </a:lnTo>
                  <a:lnTo>
                    <a:pt x="313987" y="440251"/>
                  </a:lnTo>
                  <a:lnTo>
                    <a:pt x="343897" y="407055"/>
                  </a:lnTo>
                  <a:lnTo>
                    <a:pt x="374933" y="374924"/>
                  </a:lnTo>
                  <a:lnTo>
                    <a:pt x="407065" y="343888"/>
                  </a:lnTo>
                  <a:lnTo>
                    <a:pt x="440261" y="313979"/>
                  </a:lnTo>
                  <a:lnTo>
                    <a:pt x="474491" y="285227"/>
                  </a:lnTo>
                  <a:lnTo>
                    <a:pt x="509723" y="257664"/>
                  </a:lnTo>
                  <a:lnTo>
                    <a:pt x="545927" y="231320"/>
                  </a:lnTo>
                  <a:lnTo>
                    <a:pt x="583073" y="206226"/>
                  </a:lnTo>
                  <a:lnTo>
                    <a:pt x="621128" y="182413"/>
                  </a:lnTo>
                  <a:lnTo>
                    <a:pt x="660061" y="159913"/>
                  </a:lnTo>
                  <a:lnTo>
                    <a:pt x="699843" y="138755"/>
                  </a:lnTo>
                  <a:lnTo>
                    <a:pt x="740442" y="118972"/>
                  </a:lnTo>
                  <a:lnTo>
                    <a:pt x="781827" y="100593"/>
                  </a:lnTo>
                  <a:lnTo>
                    <a:pt x="823967" y="83650"/>
                  </a:lnTo>
                  <a:lnTo>
                    <a:pt x="866832" y="68174"/>
                  </a:lnTo>
                  <a:lnTo>
                    <a:pt x="910390" y="54196"/>
                  </a:lnTo>
                  <a:lnTo>
                    <a:pt x="954610" y="41746"/>
                  </a:lnTo>
                  <a:lnTo>
                    <a:pt x="999461" y="30856"/>
                  </a:lnTo>
                  <a:lnTo>
                    <a:pt x="1044913" y="21557"/>
                  </a:lnTo>
                  <a:lnTo>
                    <a:pt x="1090935" y="13879"/>
                  </a:lnTo>
                  <a:lnTo>
                    <a:pt x="1137495" y="7853"/>
                  </a:lnTo>
                  <a:lnTo>
                    <a:pt x="1184562" y="3511"/>
                  </a:lnTo>
                  <a:lnTo>
                    <a:pt x="1232107" y="882"/>
                  </a:lnTo>
                  <a:lnTo>
                    <a:pt x="1280097" y="0"/>
                  </a:lnTo>
                  <a:lnTo>
                    <a:pt x="1330909" y="1007"/>
                  </a:lnTo>
                  <a:lnTo>
                    <a:pt x="1381458" y="4015"/>
                  </a:lnTo>
                  <a:lnTo>
                    <a:pt x="1431692" y="9002"/>
                  </a:lnTo>
                  <a:lnTo>
                    <a:pt x="1481555" y="15944"/>
                  </a:lnTo>
                  <a:lnTo>
                    <a:pt x="1530996" y="24821"/>
                  </a:lnTo>
                  <a:lnTo>
                    <a:pt x="1579959" y="35609"/>
                  </a:lnTo>
                  <a:lnTo>
                    <a:pt x="1628391" y="48287"/>
                  </a:lnTo>
                  <a:lnTo>
                    <a:pt x="1676239" y="62831"/>
                  </a:lnTo>
                  <a:lnTo>
                    <a:pt x="1723448" y="79221"/>
                  </a:lnTo>
                  <a:lnTo>
                    <a:pt x="1769965" y="97434"/>
                  </a:lnTo>
                  <a:lnTo>
                    <a:pt x="1815736" y="117447"/>
                  </a:lnTo>
                  <a:lnTo>
                    <a:pt x="1860707" y="139238"/>
                  </a:lnTo>
                  <a:lnTo>
                    <a:pt x="1904826" y="162786"/>
                  </a:lnTo>
                  <a:lnTo>
                    <a:pt x="1948037" y="188067"/>
                  </a:lnTo>
                  <a:lnTo>
                    <a:pt x="1990287" y="215060"/>
                  </a:lnTo>
                  <a:lnTo>
                    <a:pt x="2031523" y="243743"/>
                  </a:lnTo>
                  <a:lnTo>
                    <a:pt x="2071690" y="274093"/>
                  </a:lnTo>
                  <a:lnTo>
                    <a:pt x="2110735" y="306088"/>
                  </a:lnTo>
                  <a:lnTo>
                    <a:pt x="2148605" y="339705"/>
                  </a:lnTo>
                  <a:lnTo>
                    <a:pt x="2185245" y="374924"/>
                  </a:lnTo>
                  <a:lnTo>
                    <a:pt x="2220464" y="411564"/>
                  </a:lnTo>
                  <a:lnTo>
                    <a:pt x="2254082" y="449433"/>
                  </a:lnTo>
                  <a:lnTo>
                    <a:pt x="2286077" y="488479"/>
                  </a:lnTo>
                  <a:lnTo>
                    <a:pt x="2316428" y="528646"/>
                  </a:lnTo>
                  <a:lnTo>
                    <a:pt x="2345112" y="569882"/>
                  </a:lnTo>
                  <a:lnTo>
                    <a:pt x="2372107" y="612133"/>
                  </a:lnTo>
                  <a:lnTo>
                    <a:pt x="2397390" y="655344"/>
                  </a:lnTo>
                  <a:lnTo>
                    <a:pt x="2420939" y="699463"/>
                  </a:lnTo>
                  <a:lnTo>
                    <a:pt x="2442733" y="744435"/>
                  </a:lnTo>
                  <a:lnTo>
                    <a:pt x="2462748" y="790207"/>
                  </a:lnTo>
                  <a:lnTo>
                    <a:pt x="2480962" y="836725"/>
                  </a:lnTo>
                  <a:lnTo>
                    <a:pt x="2497354" y="883936"/>
                  </a:lnTo>
                  <a:lnTo>
                    <a:pt x="2511900" y="931785"/>
                  </a:lnTo>
                  <a:lnTo>
                    <a:pt x="2524579" y="980219"/>
                  </a:lnTo>
                  <a:lnTo>
                    <a:pt x="2535369" y="1029184"/>
                  </a:lnTo>
                  <a:lnTo>
                    <a:pt x="2544247" y="1078626"/>
                  </a:lnTo>
                  <a:lnTo>
                    <a:pt x="2551190" y="1128493"/>
                  </a:lnTo>
                  <a:lnTo>
                    <a:pt x="2556178" y="1178729"/>
                  </a:lnTo>
                  <a:lnTo>
                    <a:pt x="2559186" y="1229282"/>
                  </a:lnTo>
                  <a:lnTo>
                    <a:pt x="2560194" y="1280097"/>
                  </a:lnTo>
                  <a:lnTo>
                    <a:pt x="2559311" y="1328087"/>
                  </a:lnTo>
                  <a:lnTo>
                    <a:pt x="2556683" y="1375632"/>
                  </a:lnTo>
                  <a:lnTo>
                    <a:pt x="2552341" y="1422699"/>
                  </a:lnTo>
                  <a:lnTo>
                    <a:pt x="2546315" y="1469259"/>
                  </a:lnTo>
                  <a:lnTo>
                    <a:pt x="2538636" y="1515281"/>
                  </a:lnTo>
                  <a:lnTo>
                    <a:pt x="2529336" y="1560733"/>
                  </a:lnTo>
                  <a:lnTo>
                    <a:pt x="2518446" y="1605584"/>
                  </a:lnTo>
                  <a:lnTo>
                    <a:pt x="2505996" y="1649804"/>
                  </a:lnTo>
                  <a:lnTo>
                    <a:pt x="2492017" y="1693362"/>
                  </a:lnTo>
                  <a:lnTo>
                    <a:pt x="2476541" y="1736226"/>
                  </a:lnTo>
                  <a:lnTo>
                    <a:pt x="2459597" y="1778367"/>
                  </a:lnTo>
                  <a:lnTo>
                    <a:pt x="2441218" y="1819752"/>
                  </a:lnTo>
                  <a:lnTo>
                    <a:pt x="2421434" y="1860351"/>
                  </a:lnTo>
                  <a:lnTo>
                    <a:pt x="2400276" y="1900132"/>
                  </a:lnTo>
                  <a:lnTo>
                    <a:pt x="2377775" y="1939066"/>
                  </a:lnTo>
                  <a:lnTo>
                    <a:pt x="2353962" y="1977121"/>
                  </a:lnTo>
                  <a:lnTo>
                    <a:pt x="2328867" y="2014266"/>
                  </a:lnTo>
                  <a:lnTo>
                    <a:pt x="2302523" y="2050471"/>
                  </a:lnTo>
                  <a:lnTo>
                    <a:pt x="2274959" y="2085703"/>
                  </a:lnTo>
                  <a:lnTo>
                    <a:pt x="2246206" y="2119933"/>
                  </a:lnTo>
                  <a:lnTo>
                    <a:pt x="2216297" y="2153129"/>
                  </a:lnTo>
                  <a:lnTo>
                    <a:pt x="2185261" y="2185261"/>
                  </a:lnTo>
                  <a:lnTo>
                    <a:pt x="2153129" y="2216297"/>
                  </a:lnTo>
                  <a:lnTo>
                    <a:pt x="2119933" y="2246206"/>
                  </a:lnTo>
                  <a:lnTo>
                    <a:pt x="2085703" y="2274959"/>
                  </a:lnTo>
                  <a:lnTo>
                    <a:pt x="2050471" y="2302523"/>
                  </a:lnTo>
                  <a:lnTo>
                    <a:pt x="2014266" y="2328867"/>
                  </a:lnTo>
                  <a:lnTo>
                    <a:pt x="1977121" y="2353962"/>
                  </a:lnTo>
                  <a:lnTo>
                    <a:pt x="1939066" y="2377775"/>
                  </a:lnTo>
                  <a:lnTo>
                    <a:pt x="1900132" y="2400276"/>
                  </a:lnTo>
                  <a:lnTo>
                    <a:pt x="1860351" y="2421434"/>
                  </a:lnTo>
                  <a:lnTo>
                    <a:pt x="1819752" y="2441218"/>
                  </a:lnTo>
                  <a:lnTo>
                    <a:pt x="1778367" y="2459597"/>
                  </a:lnTo>
                  <a:lnTo>
                    <a:pt x="1736226" y="2476541"/>
                  </a:lnTo>
                  <a:lnTo>
                    <a:pt x="1693362" y="2492017"/>
                  </a:lnTo>
                  <a:lnTo>
                    <a:pt x="1649804" y="2505996"/>
                  </a:lnTo>
                  <a:lnTo>
                    <a:pt x="1605584" y="2518446"/>
                  </a:lnTo>
                  <a:lnTo>
                    <a:pt x="1560733" y="2529336"/>
                  </a:lnTo>
                  <a:lnTo>
                    <a:pt x="1515281" y="2538636"/>
                  </a:lnTo>
                  <a:lnTo>
                    <a:pt x="1469259" y="2546315"/>
                  </a:lnTo>
                  <a:lnTo>
                    <a:pt x="1422699" y="2552341"/>
                  </a:lnTo>
                  <a:lnTo>
                    <a:pt x="1375632" y="2556683"/>
                  </a:lnTo>
                  <a:lnTo>
                    <a:pt x="1328087" y="2559311"/>
                  </a:lnTo>
                  <a:lnTo>
                    <a:pt x="1280097" y="2560194"/>
                  </a:lnTo>
                  <a:lnTo>
                    <a:pt x="1232107" y="2559311"/>
                  </a:lnTo>
                  <a:lnTo>
                    <a:pt x="1184562" y="2556683"/>
                  </a:lnTo>
                  <a:lnTo>
                    <a:pt x="1137495" y="2552341"/>
                  </a:lnTo>
                  <a:lnTo>
                    <a:pt x="1090935" y="2546315"/>
                  </a:lnTo>
                  <a:lnTo>
                    <a:pt x="1044913" y="2538636"/>
                  </a:lnTo>
                  <a:lnTo>
                    <a:pt x="999461" y="2529336"/>
                  </a:lnTo>
                  <a:lnTo>
                    <a:pt x="954610" y="2518446"/>
                  </a:lnTo>
                  <a:lnTo>
                    <a:pt x="910390" y="2505996"/>
                  </a:lnTo>
                  <a:lnTo>
                    <a:pt x="866832" y="2492017"/>
                  </a:lnTo>
                  <a:lnTo>
                    <a:pt x="823967" y="2476541"/>
                  </a:lnTo>
                  <a:lnTo>
                    <a:pt x="781827" y="2459597"/>
                  </a:lnTo>
                  <a:lnTo>
                    <a:pt x="740442" y="2441218"/>
                  </a:lnTo>
                  <a:lnTo>
                    <a:pt x="699843" y="2421434"/>
                  </a:lnTo>
                  <a:lnTo>
                    <a:pt x="660061" y="2400276"/>
                  </a:lnTo>
                  <a:lnTo>
                    <a:pt x="621128" y="2377775"/>
                  </a:lnTo>
                  <a:lnTo>
                    <a:pt x="583073" y="2353962"/>
                  </a:lnTo>
                  <a:lnTo>
                    <a:pt x="545927" y="2328867"/>
                  </a:lnTo>
                  <a:lnTo>
                    <a:pt x="509723" y="2302523"/>
                  </a:lnTo>
                  <a:lnTo>
                    <a:pt x="474491" y="2274959"/>
                  </a:lnTo>
                  <a:lnTo>
                    <a:pt x="440261" y="2246206"/>
                  </a:lnTo>
                  <a:lnTo>
                    <a:pt x="407065" y="2216297"/>
                  </a:lnTo>
                  <a:lnTo>
                    <a:pt x="374933" y="2185261"/>
                  </a:lnTo>
                  <a:lnTo>
                    <a:pt x="343897" y="2153129"/>
                  </a:lnTo>
                  <a:lnTo>
                    <a:pt x="313987" y="2119933"/>
                  </a:lnTo>
                  <a:lnTo>
                    <a:pt x="285235" y="2085703"/>
                  </a:lnTo>
                  <a:lnTo>
                    <a:pt x="257671" y="2050471"/>
                  </a:lnTo>
                  <a:lnTo>
                    <a:pt x="231327" y="2014266"/>
                  </a:lnTo>
                  <a:lnTo>
                    <a:pt x="206232" y="1977121"/>
                  </a:lnTo>
                  <a:lnTo>
                    <a:pt x="182419" y="1939066"/>
                  </a:lnTo>
                  <a:lnTo>
                    <a:pt x="159918" y="1900132"/>
                  </a:lnTo>
                  <a:lnTo>
                    <a:pt x="138760" y="1860351"/>
                  </a:lnTo>
                  <a:lnTo>
                    <a:pt x="118976" y="1819752"/>
                  </a:lnTo>
                  <a:lnTo>
                    <a:pt x="100597" y="1778367"/>
                  </a:lnTo>
                  <a:lnTo>
                    <a:pt x="83653" y="1736226"/>
                  </a:lnTo>
                  <a:lnTo>
                    <a:pt x="68177" y="1693362"/>
                  </a:lnTo>
                  <a:lnTo>
                    <a:pt x="54198" y="1649804"/>
                  </a:lnTo>
                  <a:lnTo>
                    <a:pt x="41748" y="1605584"/>
                  </a:lnTo>
                  <a:lnTo>
                    <a:pt x="30857" y="1560733"/>
                  </a:lnTo>
                  <a:lnTo>
                    <a:pt x="21558" y="1515281"/>
                  </a:lnTo>
                  <a:lnTo>
                    <a:pt x="13879" y="1469259"/>
                  </a:lnTo>
                  <a:lnTo>
                    <a:pt x="7853" y="1422699"/>
                  </a:lnTo>
                  <a:lnTo>
                    <a:pt x="3511" y="1375632"/>
                  </a:lnTo>
                  <a:lnTo>
                    <a:pt x="882" y="1328087"/>
                  </a:lnTo>
                  <a:lnTo>
                    <a:pt x="0" y="1280097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629520" y="2229134"/>
            <a:ext cx="458153" cy="28341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800" spc="-13" dirty="0">
                <a:latin typeface="Lato"/>
                <a:cs typeface="Lato"/>
              </a:rPr>
              <a:t>LLM</a:t>
            </a:r>
            <a:endParaRPr sz="1800">
              <a:latin typeface="Lato"/>
              <a:cs typeface="Lato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52754" y="1767765"/>
            <a:ext cx="1485265" cy="1229995"/>
            <a:chOff x="905508" y="3535530"/>
            <a:chExt cx="2970530" cy="2459990"/>
          </a:xfrm>
        </p:grpSpPr>
        <p:sp>
          <p:nvSpPr>
            <p:cNvPr id="8" name="object 8"/>
            <p:cNvSpPr/>
            <p:nvPr/>
          </p:nvSpPr>
          <p:spPr>
            <a:xfrm>
              <a:off x="910270" y="3540292"/>
              <a:ext cx="2961005" cy="2450465"/>
            </a:xfrm>
            <a:custGeom>
              <a:avLst/>
              <a:gdLst/>
              <a:ahLst/>
              <a:cxnLst/>
              <a:rect l="l" t="t" r="r" b="b"/>
              <a:pathLst>
                <a:path w="2961004" h="2450465">
                  <a:moveTo>
                    <a:pt x="2348397" y="2450395"/>
                  </a:moveTo>
                  <a:lnTo>
                    <a:pt x="612598" y="2450395"/>
                  </a:lnTo>
                  <a:lnTo>
                    <a:pt x="0" y="1225197"/>
                  </a:lnTo>
                  <a:lnTo>
                    <a:pt x="612598" y="0"/>
                  </a:lnTo>
                  <a:lnTo>
                    <a:pt x="2348397" y="0"/>
                  </a:lnTo>
                  <a:lnTo>
                    <a:pt x="2960996" y="1225197"/>
                  </a:lnTo>
                  <a:lnTo>
                    <a:pt x="2348397" y="2450395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910270" y="3540292"/>
              <a:ext cx="2961005" cy="2450465"/>
            </a:xfrm>
            <a:custGeom>
              <a:avLst/>
              <a:gdLst/>
              <a:ahLst/>
              <a:cxnLst/>
              <a:rect l="l" t="t" r="r" b="b"/>
              <a:pathLst>
                <a:path w="2961004" h="2450465">
                  <a:moveTo>
                    <a:pt x="0" y="1225197"/>
                  </a:moveTo>
                  <a:lnTo>
                    <a:pt x="612598" y="0"/>
                  </a:lnTo>
                  <a:lnTo>
                    <a:pt x="2348397" y="0"/>
                  </a:lnTo>
                  <a:lnTo>
                    <a:pt x="2960996" y="1225197"/>
                  </a:lnTo>
                  <a:lnTo>
                    <a:pt x="2348397" y="2450395"/>
                  </a:lnTo>
                  <a:lnTo>
                    <a:pt x="612598" y="2450395"/>
                  </a:lnTo>
                  <a:lnTo>
                    <a:pt x="0" y="1225197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824477" y="2125376"/>
            <a:ext cx="741998" cy="501740"/>
          </a:xfrm>
          <a:prstGeom prst="rect">
            <a:avLst/>
          </a:prstGeom>
        </p:spPr>
        <p:txBody>
          <a:bodyPr vert="horz" wrap="square" lIns="0" tIns="14288" rIns="0" bIns="0" rtlCol="0">
            <a:spAutoFit/>
          </a:bodyPr>
          <a:lstStyle/>
          <a:p>
            <a:pPr marL="6350" marR="2540" indent="80645">
              <a:lnSpc>
                <a:spcPts val="1910"/>
              </a:lnSpc>
              <a:spcBef>
                <a:spcPts val="113"/>
              </a:spcBef>
            </a:pPr>
            <a:r>
              <a:rPr sz="1600" spc="-5" dirty="0">
                <a:latin typeface="Lato"/>
                <a:cs typeface="Lato"/>
              </a:rPr>
              <a:t>Query encoder</a:t>
            </a:r>
            <a:endParaRPr sz="1600">
              <a:latin typeface="Lato"/>
              <a:cs typeface="Lato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741694" y="1953383"/>
            <a:ext cx="1417638" cy="813043"/>
          </a:xfrm>
          <a:prstGeom prst="rect">
            <a:avLst/>
          </a:prstGeom>
          <a:solidFill>
            <a:srgbClr val="C1E8F7"/>
          </a:solidFill>
          <a:ln w="9524">
            <a:solidFill>
              <a:srgbClr val="595959"/>
            </a:solidFill>
          </a:ln>
        </p:spPr>
        <p:txBody>
          <a:bodyPr vert="horz" wrap="square" lIns="0" tIns="81280" rIns="0" bIns="0" rtlCol="0">
            <a:spAutoFit/>
          </a:bodyPr>
          <a:lstStyle/>
          <a:p>
            <a:pPr marL="182880" marR="178753" indent="-318" algn="ctr">
              <a:lnSpc>
                <a:spcPts val="1910"/>
              </a:lnSpc>
              <a:spcBef>
                <a:spcPts val="640"/>
              </a:spcBef>
            </a:pPr>
            <a:r>
              <a:rPr sz="1600" spc="-5" dirty="0">
                <a:latin typeface="Lato"/>
                <a:cs typeface="Lato"/>
              </a:rPr>
              <a:t>External information sources</a:t>
            </a:r>
            <a:endParaRPr sz="1600">
              <a:latin typeface="Lato"/>
              <a:cs typeface="Lato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2011833" y="2341745"/>
            <a:ext cx="635635" cy="82233"/>
            <a:chOff x="4023666" y="4683490"/>
            <a:chExt cx="1271270" cy="164465"/>
          </a:xfrm>
        </p:grpSpPr>
        <p:sp>
          <p:nvSpPr>
            <p:cNvPr id="13" name="object 13"/>
            <p:cNvSpPr/>
            <p:nvPr/>
          </p:nvSpPr>
          <p:spPr>
            <a:xfrm>
              <a:off x="4023666" y="4765490"/>
              <a:ext cx="1078865" cy="0"/>
            </a:xfrm>
            <a:custGeom>
              <a:avLst/>
              <a:gdLst/>
              <a:ahLst/>
              <a:cxnLst/>
              <a:rect l="l" t="t" r="r" b="b"/>
              <a:pathLst>
                <a:path w="1078864">
                  <a:moveTo>
                    <a:pt x="0" y="0"/>
                  </a:moveTo>
                  <a:lnTo>
                    <a:pt x="1078797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83414" y="4683490"/>
              <a:ext cx="210999" cy="163974"/>
            </a:xfrm>
            <a:prstGeom prst="rect">
              <a:avLst/>
            </a:prstGeom>
          </p:spPr>
        </p:pic>
      </p:grpSp>
      <p:grpSp>
        <p:nvGrpSpPr>
          <p:cNvPr id="15" name="object 15"/>
          <p:cNvGrpSpPr/>
          <p:nvPr/>
        </p:nvGrpSpPr>
        <p:grpSpPr>
          <a:xfrm>
            <a:off x="1152799" y="1373397"/>
            <a:ext cx="82233" cy="351155"/>
            <a:chOff x="2305597" y="2746794"/>
            <a:chExt cx="164465" cy="702310"/>
          </a:xfrm>
        </p:grpSpPr>
        <p:sp>
          <p:nvSpPr>
            <p:cNvPr id="16" name="object 16"/>
            <p:cNvSpPr/>
            <p:nvPr/>
          </p:nvSpPr>
          <p:spPr>
            <a:xfrm>
              <a:off x="2387577" y="2746794"/>
              <a:ext cx="0" cy="510540"/>
            </a:xfrm>
            <a:custGeom>
              <a:avLst/>
              <a:gdLst/>
              <a:ahLst/>
              <a:cxnLst/>
              <a:rect l="l" t="t" r="r" b="b"/>
              <a:pathLst>
                <a:path h="510539">
                  <a:moveTo>
                    <a:pt x="0" y="0"/>
                  </a:moveTo>
                  <a:lnTo>
                    <a:pt x="0" y="509998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7" name="object 1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05597" y="3237743"/>
              <a:ext cx="163962" cy="210999"/>
            </a:xfrm>
            <a:prstGeom prst="rect">
              <a:avLst/>
            </a:prstGeom>
          </p:spPr>
        </p:pic>
      </p:grpSp>
      <p:grpSp>
        <p:nvGrpSpPr>
          <p:cNvPr id="18" name="object 18"/>
          <p:cNvGrpSpPr/>
          <p:nvPr/>
        </p:nvGrpSpPr>
        <p:grpSpPr>
          <a:xfrm>
            <a:off x="448220" y="935864"/>
            <a:ext cx="1422400" cy="382905"/>
            <a:chOff x="896440" y="1871728"/>
            <a:chExt cx="2844800" cy="765810"/>
          </a:xfrm>
        </p:grpSpPr>
        <p:sp>
          <p:nvSpPr>
            <p:cNvPr id="19" name="object 19"/>
            <p:cNvSpPr/>
            <p:nvPr/>
          </p:nvSpPr>
          <p:spPr>
            <a:xfrm>
              <a:off x="901203" y="1876491"/>
              <a:ext cx="2835275" cy="756285"/>
            </a:xfrm>
            <a:custGeom>
              <a:avLst/>
              <a:gdLst/>
              <a:ahLst/>
              <a:cxnLst/>
              <a:rect l="l" t="t" r="r" b="b"/>
              <a:pathLst>
                <a:path w="2835275" h="756285">
                  <a:moveTo>
                    <a:pt x="2834689" y="755903"/>
                  </a:moveTo>
                  <a:lnTo>
                    <a:pt x="0" y="755903"/>
                  </a:lnTo>
                  <a:lnTo>
                    <a:pt x="0" y="0"/>
                  </a:lnTo>
                  <a:lnTo>
                    <a:pt x="2834689" y="0"/>
                  </a:lnTo>
                  <a:lnTo>
                    <a:pt x="2834689" y="755903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901203" y="1876491"/>
              <a:ext cx="2835275" cy="756285"/>
            </a:xfrm>
            <a:custGeom>
              <a:avLst/>
              <a:gdLst/>
              <a:ahLst/>
              <a:cxnLst/>
              <a:rect l="l" t="t" r="r" b="b"/>
              <a:pathLst>
                <a:path w="2835275" h="756285">
                  <a:moveTo>
                    <a:pt x="0" y="0"/>
                  </a:moveTo>
                  <a:lnTo>
                    <a:pt x="2834689" y="0"/>
                  </a:lnTo>
                  <a:lnTo>
                    <a:pt x="2834689" y="755903"/>
                  </a:lnTo>
                  <a:lnTo>
                    <a:pt x="0" y="755903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1084077" y="2103260"/>
              <a:ext cx="2514600" cy="90805"/>
            </a:xfrm>
            <a:custGeom>
              <a:avLst/>
              <a:gdLst/>
              <a:ahLst/>
              <a:cxnLst/>
              <a:rect l="l" t="t" r="r" b="b"/>
              <a:pathLst>
                <a:path w="2514600" h="90805">
                  <a:moveTo>
                    <a:pt x="2507214" y="90767"/>
                  </a:moveTo>
                  <a:lnTo>
                    <a:pt x="6774" y="90767"/>
                  </a:lnTo>
                  <a:lnTo>
                    <a:pt x="0" y="83994"/>
                  </a:lnTo>
                  <a:lnTo>
                    <a:pt x="0" y="15129"/>
                  </a:lnTo>
                  <a:lnTo>
                    <a:pt x="0" y="6774"/>
                  </a:lnTo>
                  <a:lnTo>
                    <a:pt x="6774" y="0"/>
                  </a:lnTo>
                  <a:lnTo>
                    <a:pt x="2502889" y="0"/>
                  </a:lnTo>
                  <a:lnTo>
                    <a:pt x="2506739" y="1594"/>
                  </a:lnTo>
                  <a:lnTo>
                    <a:pt x="2509564" y="4432"/>
                  </a:lnTo>
                  <a:lnTo>
                    <a:pt x="2512389" y="7267"/>
                  </a:lnTo>
                  <a:lnTo>
                    <a:pt x="2513989" y="11117"/>
                  </a:lnTo>
                  <a:lnTo>
                    <a:pt x="2513989" y="83994"/>
                  </a:lnTo>
                  <a:lnTo>
                    <a:pt x="2507214" y="90767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1084077" y="2103260"/>
              <a:ext cx="2514600" cy="90805"/>
            </a:xfrm>
            <a:custGeom>
              <a:avLst/>
              <a:gdLst/>
              <a:ahLst/>
              <a:cxnLst/>
              <a:rect l="l" t="t" r="r" b="b"/>
              <a:pathLst>
                <a:path w="2514600" h="90805">
                  <a:moveTo>
                    <a:pt x="0" y="15129"/>
                  </a:moveTo>
                  <a:lnTo>
                    <a:pt x="0" y="6774"/>
                  </a:lnTo>
                  <a:lnTo>
                    <a:pt x="6774" y="0"/>
                  </a:lnTo>
                  <a:lnTo>
                    <a:pt x="15129" y="0"/>
                  </a:lnTo>
                  <a:lnTo>
                    <a:pt x="2498864" y="0"/>
                  </a:lnTo>
                  <a:lnTo>
                    <a:pt x="2502889" y="0"/>
                  </a:lnTo>
                  <a:lnTo>
                    <a:pt x="2506739" y="1594"/>
                  </a:lnTo>
                  <a:lnTo>
                    <a:pt x="2509564" y="4432"/>
                  </a:lnTo>
                  <a:lnTo>
                    <a:pt x="2512389" y="7267"/>
                  </a:lnTo>
                  <a:lnTo>
                    <a:pt x="2513989" y="11117"/>
                  </a:lnTo>
                  <a:lnTo>
                    <a:pt x="2513989" y="15129"/>
                  </a:lnTo>
                  <a:lnTo>
                    <a:pt x="2513989" y="75639"/>
                  </a:lnTo>
                  <a:lnTo>
                    <a:pt x="2513989" y="83994"/>
                  </a:lnTo>
                  <a:lnTo>
                    <a:pt x="2507214" y="90767"/>
                  </a:lnTo>
                  <a:lnTo>
                    <a:pt x="2498864" y="90767"/>
                  </a:lnTo>
                  <a:lnTo>
                    <a:pt x="15129" y="90767"/>
                  </a:lnTo>
                  <a:lnTo>
                    <a:pt x="6774" y="90767"/>
                  </a:lnTo>
                  <a:lnTo>
                    <a:pt x="0" y="83994"/>
                  </a:lnTo>
                  <a:lnTo>
                    <a:pt x="0" y="75639"/>
                  </a:lnTo>
                  <a:lnTo>
                    <a:pt x="0" y="1512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1084077" y="2292237"/>
              <a:ext cx="1417320" cy="90805"/>
            </a:xfrm>
            <a:custGeom>
              <a:avLst/>
              <a:gdLst/>
              <a:ahLst/>
              <a:cxnLst/>
              <a:rect l="l" t="t" r="r" b="b"/>
              <a:pathLst>
                <a:path w="1417320" h="90805">
                  <a:moveTo>
                    <a:pt x="1410424" y="90767"/>
                  </a:moveTo>
                  <a:lnTo>
                    <a:pt x="6774" y="90767"/>
                  </a:lnTo>
                  <a:lnTo>
                    <a:pt x="0" y="83992"/>
                  </a:lnTo>
                  <a:lnTo>
                    <a:pt x="0" y="15127"/>
                  </a:lnTo>
                  <a:lnTo>
                    <a:pt x="0" y="6772"/>
                  </a:lnTo>
                  <a:lnTo>
                    <a:pt x="6774" y="0"/>
                  </a:lnTo>
                  <a:lnTo>
                    <a:pt x="1406082" y="0"/>
                  </a:lnTo>
                  <a:lnTo>
                    <a:pt x="1409929" y="1592"/>
                  </a:lnTo>
                  <a:lnTo>
                    <a:pt x="1415604" y="7267"/>
                  </a:lnTo>
                  <a:lnTo>
                    <a:pt x="1417192" y="11114"/>
                  </a:lnTo>
                  <a:lnTo>
                    <a:pt x="1417192" y="83992"/>
                  </a:lnTo>
                  <a:lnTo>
                    <a:pt x="1410424" y="90767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1084077" y="2292237"/>
              <a:ext cx="1417320" cy="90805"/>
            </a:xfrm>
            <a:custGeom>
              <a:avLst/>
              <a:gdLst/>
              <a:ahLst/>
              <a:cxnLst/>
              <a:rect l="l" t="t" r="r" b="b"/>
              <a:pathLst>
                <a:path w="1417320" h="90805">
                  <a:moveTo>
                    <a:pt x="0" y="15127"/>
                  </a:moveTo>
                  <a:lnTo>
                    <a:pt x="0" y="6772"/>
                  </a:lnTo>
                  <a:lnTo>
                    <a:pt x="6774" y="0"/>
                  </a:lnTo>
                  <a:lnTo>
                    <a:pt x="15129" y="0"/>
                  </a:lnTo>
                  <a:lnTo>
                    <a:pt x="1402069" y="0"/>
                  </a:lnTo>
                  <a:lnTo>
                    <a:pt x="1406082" y="0"/>
                  </a:lnTo>
                  <a:lnTo>
                    <a:pt x="1409929" y="1592"/>
                  </a:lnTo>
                  <a:lnTo>
                    <a:pt x="1412767" y="4429"/>
                  </a:lnTo>
                  <a:lnTo>
                    <a:pt x="1415604" y="7267"/>
                  </a:lnTo>
                  <a:lnTo>
                    <a:pt x="1417192" y="11114"/>
                  </a:lnTo>
                  <a:lnTo>
                    <a:pt x="1417192" y="15127"/>
                  </a:lnTo>
                  <a:lnTo>
                    <a:pt x="1417192" y="75637"/>
                  </a:lnTo>
                  <a:lnTo>
                    <a:pt x="1417192" y="83992"/>
                  </a:lnTo>
                  <a:lnTo>
                    <a:pt x="1410424" y="90767"/>
                  </a:lnTo>
                  <a:lnTo>
                    <a:pt x="1402069" y="90767"/>
                  </a:lnTo>
                  <a:lnTo>
                    <a:pt x="15129" y="90767"/>
                  </a:lnTo>
                  <a:lnTo>
                    <a:pt x="6774" y="90767"/>
                  </a:lnTo>
                  <a:lnTo>
                    <a:pt x="0" y="83992"/>
                  </a:lnTo>
                  <a:lnTo>
                    <a:pt x="0" y="75637"/>
                  </a:lnTo>
                  <a:lnTo>
                    <a:pt x="0" y="15127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25" name="object 25"/>
          <p:cNvGrpSpPr/>
          <p:nvPr/>
        </p:nvGrpSpPr>
        <p:grpSpPr>
          <a:xfrm>
            <a:off x="7153729" y="2946444"/>
            <a:ext cx="1422400" cy="1501140"/>
            <a:chOff x="14307458" y="5892887"/>
            <a:chExt cx="2844800" cy="3002280"/>
          </a:xfrm>
        </p:grpSpPr>
        <p:sp>
          <p:nvSpPr>
            <p:cNvPr id="26" name="object 26"/>
            <p:cNvSpPr/>
            <p:nvPr/>
          </p:nvSpPr>
          <p:spPr>
            <a:xfrm>
              <a:off x="14312220" y="6712486"/>
              <a:ext cx="2835275" cy="2177415"/>
            </a:xfrm>
            <a:custGeom>
              <a:avLst/>
              <a:gdLst/>
              <a:ahLst/>
              <a:cxnLst/>
              <a:rect l="l" t="t" r="r" b="b"/>
              <a:pathLst>
                <a:path w="2835275" h="2177415">
                  <a:moveTo>
                    <a:pt x="2834994" y="2177395"/>
                  </a:moveTo>
                  <a:lnTo>
                    <a:pt x="0" y="2177395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2177395"/>
                  </a:lnTo>
                  <a:close/>
                </a:path>
              </a:pathLst>
            </a:custGeom>
            <a:solidFill>
              <a:srgbClr val="D8D1E8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14312220" y="6712486"/>
              <a:ext cx="2835275" cy="2177415"/>
            </a:xfrm>
            <a:custGeom>
              <a:avLst/>
              <a:gdLst/>
              <a:ahLst/>
              <a:cxnLst/>
              <a:rect l="l" t="t" r="r" b="b"/>
              <a:pathLst>
                <a:path w="2835275" h="2177415">
                  <a:moveTo>
                    <a:pt x="0" y="0"/>
                  </a:moveTo>
                  <a:lnTo>
                    <a:pt x="2834994" y="0"/>
                  </a:lnTo>
                  <a:lnTo>
                    <a:pt x="2834994" y="2177395"/>
                  </a:lnTo>
                  <a:lnTo>
                    <a:pt x="0" y="2177395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14450070" y="686243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14450070" y="686243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14450070" y="705278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14450070" y="705278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14450070" y="7243135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40">
                  <a:moveTo>
                    <a:pt x="1700771" y="91199"/>
                  </a:moveTo>
                  <a:lnTo>
                    <a:pt x="6799" y="91199"/>
                  </a:lnTo>
                  <a:lnTo>
                    <a:pt x="0" y="84374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5996" y="7299"/>
                  </a:lnTo>
                  <a:lnTo>
                    <a:pt x="1707596" y="11149"/>
                  </a:lnTo>
                  <a:lnTo>
                    <a:pt x="1707596" y="84374"/>
                  </a:lnTo>
                  <a:lnTo>
                    <a:pt x="1700771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14450070" y="7243135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1692396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3146" y="4449"/>
                  </a:lnTo>
                  <a:lnTo>
                    <a:pt x="1705996" y="7299"/>
                  </a:lnTo>
                  <a:lnTo>
                    <a:pt x="1707596" y="11149"/>
                  </a:lnTo>
                  <a:lnTo>
                    <a:pt x="1707596" y="15199"/>
                  </a:lnTo>
                  <a:lnTo>
                    <a:pt x="1707596" y="75999"/>
                  </a:lnTo>
                  <a:lnTo>
                    <a:pt x="1707596" y="84374"/>
                  </a:lnTo>
                  <a:lnTo>
                    <a:pt x="1700771" y="91199"/>
                  </a:lnTo>
                  <a:lnTo>
                    <a:pt x="1692396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74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14450070" y="7532384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624"/>
                  </a:lnTo>
                  <a:lnTo>
                    <a:pt x="2512394" y="7324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14450070" y="7532384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624"/>
                  </a:lnTo>
                  <a:lnTo>
                    <a:pt x="2509544" y="4474"/>
                  </a:lnTo>
                  <a:lnTo>
                    <a:pt x="2512394" y="7324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14450070" y="7722734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7" name="object 37"/>
            <p:cNvSpPr/>
            <p:nvPr/>
          </p:nvSpPr>
          <p:spPr>
            <a:xfrm>
              <a:off x="14450070" y="7722734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8" name="object 38"/>
            <p:cNvSpPr/>
            <p:nvPr/>
          </p:nvSpPr>
          <p:spPr>
            <a:xfrm>
              <a:off x="14450070" y="7913083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40">
                  <a:moveTo>
                    <a:pt x="2233570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229220" y="0"/>
                  </a:lnTo>
                  <a:lnTo>
                    <a:pt x="2233095" y="1599"/>
                  </a:lnTo>
                  <a:lnTo>
                    <a:pt x="2238795" y="7299"/>
                  </a:lnTo>
                  <a:lnTo>
                    <a:pt x="2240395" y="11174"/>
                  </a:lnTo>
                  <a:lnTo>
                    <a:pt x="2240395" y="84399"/>
                  </a:lnTo>
                  <a:lnTo>
                    <a:pt x="2233570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9" name="object 39"/>
            <p:cNvSpPr/>
            <p:nvPr/>
          </p:nvSpPr>
          <p:spPr>
            <a:xfrm>
              <a:off x="14450070" y="7913083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225195" y="0"/>
                  </a:lnTo>
                  <a:lnTo>
                    <a:pt x="2229220" y="0"/>
                  </a:lnTo>
                  <a:lnTo>
                    <a:pt x="2233095" y="1599"/>
                  </a:lnTo>
                  <a:lnTo>
                    <a:pt x="2235945" y="4449"/>
                  </a:lnTo>
                  <a:lnTo>
                    <a:pt x="2238795" y="7299"/>
                  </a:lnTo>
                  <a:lnTo>
                    <a:pt x="2240395" y="11174"/>
                  </a:lnTo>
                  <a:lnTo>
                    <a:pt x="2240395" y="15199"/>
                  </a:lnTo>
                  <a:lnTo>
                    <a:pt x="2240395" y="75999"/>
                  </a:lnTo>
                  <a:lnTo>
                    <a:pt x="2240395" y="84399"/>
                  </a:lnTo>
                  <a:lnTo>
                    <a:pt x="2233570" y="91199"/>
                  </a:lnTo>
                  <a:lnTo>
                    <a:pt x="2225195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0" name="object 40"/>
            <p:cNvSpPr/>
            <p:nvPr/>
          </p:nvSpPr>
          <p:spPr>
            <a:xfrm>
              <a:off x="14450070" y="8120908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1" name="object 41"/>
            <p:cNvSpPr/>
            <p:nvPr/>
          </p:nvSpPr>
          <p:spPr>
            <a:xfrm>
              <a:off x="14450070" y="8120908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2" name="object 42"/>
            <p:cNvSpPr/>
            <p:nvPr/>
          </p:nvSpPr>
          <p:spPr>
            <a:xfrm>
              <a:off x="14450070" y="842763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3" name="object 43"/>
            <p:cNvSpPr/>
            <p:nvPr/>
          </p:nvSpPr>
          <p:spPr>
            <a:xfrm>
              <a:off x="14450070" y="842763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4" name="object 44"/>
            <p:cNvSpPr/>
            <p:nvPr/>
          </p:nvSpPr>
          <p:spPr>
            <a:xfrm>
              <a:off x="14450070" y="861798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5" name="object 45"/>
            <p:cNvSpPr/>
            <p:nvPr/>
          </p:nvSpPr>
          <p:spPr>
            <a:xfrm>
              <a:off x="14450070" y="861798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6" name="object 46"/>
            <p:cNvSpPr/>
            <p:nvPr/>
          </p:nvSpPr>
          <p:spPr>
            <a:xfrm>
              <a:off x="15729718" y="5892887"/>
              <a:ext cx="0" cy="591185"/>
            </a:xfrm>
            <a:custGeom>
              <a:avLst/>
              <a:gdLst/>
              <a:ahLst/>
              <a:cxnLst/>
              <a:rect l="l" t="t" r="r" b="b"/>
              <a:pathLst>
                <a:path h="591185">
                  <a:moveTo>
                    <a:pt x="0" y="0"/>
                  </a:moveTo>
                  <a:lnTo>
                    <a:pt x="0" y="590998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47" name="object 4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647743" y="6464836"/>
              <a:ext cx="163949" cy="210999"/>
            </a:xfrm>
            <a:prstGeom prst="rect">
              <a:avLst/>
            </a:prstGeom>
          </p:spPr>
        </p:pic>
      </p:grpSp>
      <p:grpSp>
        <p:nvGrpSpPr>
          <p:cNvPr id="48" name="object 48"/>
          <p:cNvGrpSpPr/>
          <p:nvPr/>
        </p:nvGrpSpPr>
        <p:grpSpPr>
          <a:xfrm>
            <a:off x="2739313" y="928417"/>
            <a:ext cx="1422400" cy="810260"/>
            <a:chOff x="5478626" y="1856833"/>
            <a:chExt cx="2844800" cy="1620520"/>
          </a:xfrm>
        </p:grpSpPr>
        <p:sp>
          <p:nvSpPr>
            <p:cNvPr id="49" name="object 49"/>
            <p:cNvSpPr/>
            <p:nvPr/>
          </p:nvSpPr>
          <p:spPr>
            <a:xfrm>
              <a:off x="5483388" y="1861596"/>
              <a:ext cx="2835275" cy="1610995"/>
            </a:xfrm>
            <a:custGeom>
              <a:avLst/>
              <a:gdLst/>
              <a:ahLst/>
              <a:cxnLst/>
              <a:rect l="l" t="t" r="r" b="b"/>
              <a:pathLst>
                <a:path w="2835275" h="1610995">
                  <a:moveTo>
                    <a:pt x="2834994" y="1610996"/>
                  </a:moveTo>
                  <a:lnTo>
                    <a:pt x="0" y="1610996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610996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0" name="object 50"/>
            <p:cNvSpPr/>
            <p:nvPr/>
          </p:nvSpPr>
          <p:spPr>
            <a:xfrm>
              <a:off x="5483388" y="1861596"/>
              <a:ext cx="2835275" cy="1610995"/>
            </a:xfrm>
            <a:custGeom>
              <a:avLst/>
              <a:gdLst/>
              <a:ahLst/>
              <a:cxnLst/>
              <a:rect l="l" t="t" r="r" b="b"/>
              <a:pathLst>
                <a:path w="2835275" h="1610995">
                  <a:moveTo>
                    <a:pt x="0" y="0"/>
                  </a:moveTo>
                  <a:lnTo>
                    <a:pt x="2834994" y="0"/>
                  </a:lnTo>
                  <a:lnTo>
                    <a:pt x="2834994" y="1610996"/>
                  </a:lnTo>
                  <a:lnTo>
                    <a:pt x="0" y="1610996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1" name="object 51"/>
            <p:cNvSpPr/>
            <p:nvPr/>
          </p:nvSpPr>
          <p:spPr>
            <a:xfrm>
              <a:off x="5621238" y="2086608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2"/>
                  </a:lnTo>
                  <a:lnTo>
                    <a:pt x="0" y="15199"/>
                  </a:lnTo>
                  <a:lnTo>
                    <a:pt x="0" y="680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302"/>
                  </a:lnTo>
                  <a:lnTo>
                    <a:pt x="2513994" y="11167"/>
                  </a:lnTo>
                  <a:lnTo>
                    <a:pt x="2513994" y="84392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2" name="object 52"/>
            <p:cNvSpPr/>
            <p:nvPr/>
          </p:nvSpPr>
          <p:spPr>
            <a:xfrm>
              <a:off x="5621238" y="2086608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80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302"/>
                  </a:lnTo>
                  <a:lnTo>
                    <a:pt x="2513994" y="11167"/>
                  </a:lnTo>
                  <a:lnTo>
                    <a:pt x="2513994" y="15199"/>
                  </a:lnTo>
                  <a:lnTo>
                    <a:pt x="2513994" y="75997"/>
                  </a:lnTo>
                  <a:lnTo>
                    <a:pt x="2513994" y="84392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2"/>
                  </a:lnTo>
                  <a:lnTo>
                    <a:pt x="0" y="75997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3" name="object 53"/>
            <p:cNvSpPr/>
            <p:nvPr/>
          </p:nvSpPr>
          <p:spPr>
            <a:xfrm>
              <a:off x="5621238" y="227695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4"/>
                  </a:lnTo>
                  <a:lnTo>
                    <a:pt x="0" y="15199"/>
                  </a:lnTo>
                  <a:lnTo>
                    <a:pt x="0" y="680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302"/>
                  </a:lnTo>
                  <a:lnTo>
                    <a:pt x="2513994" y="11167"/>
                  </a:lnTo>
                  <a:lnTo>
                    <a:pt x="2513994" y="84394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4" name="object 54"/>
            <p:cNvSpPr/>
            <p:nvPr/>
          </p:nvSpPr>
          <p:spPr>
            <a:xfrm>
              <a:off x="5621238" y="227695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80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302"/>
                  </a:lnTo>
                  <a:lnTo>
                    <a:pt x="2513994" y="11167"/>
                  </a:lnTo>
                  <a:lnTo>
                    <a:pt x="2513994" y="15199"/>
                  </a:lnTo>
                  <a:lnTo>
                    <a:pt x="2513994" y="75997"/>
                  </a:lnTo>
                  <a:lnTo>
                    <a:pt x="2513994" y="84394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4"/>
                  </a:lnTo>
                  <a:lnTo>
                    <a:pt x="0" y="75997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5" name="object 55"/>
            <p:cNvSpPr/>
            <p:nvPr/>
          </p:nvSpPr>
          <p:spPr>
            <a:xfrm>
              <a:off x="5621238" y="2467302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39">
                  <a:moveTo>
                    <a:pt x="2233570" y="91192"/>
                  </a:moveTo>
                  <a:lnTo>
                    <a:pt x="6799" y="91192"/>
                  </a:lnTo>
                  <a:lnTo>
                    <a:pt x="0" y="84392"/>
                  </a:lnTo>
                  <a:lnTo>
                    <a:pt x="0" y="15199"/>
                  </a:lnTo>
                  <a:lnTo>
                    <a:pt x="0" y="6804"/>
                  </a:lnTo>
                  <a:lnTo>
                    <a:pt x="6799" y="0"/>
                  </a:lnTo>
                  <a:lnTo>
                    <a:pt x="2229220" y="0"/>
                  </a:lnTo>
                  <a:lnTo>
                    <a:pt x="2233095" y="1599"/>
                  </a:lnTo>
                  <a:lnTo>
                    <a:pt x="2235945" y="4452"/>
                  </a:lnTo>
                  <a:lnTo>
                    <a:pt x="2238795" y="7302"/>
                  </a:lnTo>
                  <a:lnTo>
                    <a:pt x="2240395" y="11167"/>
                  </a:lnTo>
                  <a:lnTo>
                    <a:pt x="2240395" y="84392"/>
                  </a:lnTo>
                  <a:lnTo>
                    <a:pt x="2233570" y="91192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6" name="object 56"/>
            <p:cNvSpPr/>
            <p:nvPr/>
          </p:nvSpPr>
          <p:spPr>
            <a:xfrm>
              <a:off x="5621238" y="2467302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39">
                  <a:moveTo>
                    <a:pt x="0" y="15199"/>
                  </a:moveTo>
                  <a:lnTo>
                    <a:pt x="0" y="680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225195" y="0"/>
                  </a:lnTo>
                  <a:lnTo>
                    <a:pt x="2229220" y="0"/>
                  </a:lnTo>
                  <a:lnTo>
                    <a:pt x="2233095" y="1599"/>
                  </a:lnTo>
                  <a:lnTo>
                    <a:pt x="2235945" y="4452"/>
                  </a:lnTo>
                  <a:lnTo>
                    <a:pt x="2238795" y="7302"/>
                  </a:lnTo>
                  <a:lnTo>
                    <a:pt x="2240395" y="11167"/>
                  </a:lnTo>
                  <a:lnTo>
                    <a:pt x="2240395" y="15199"/>
                  </a:lnTo>
                  <a:lnTo>
                    <a:pt x="2240395" y="75992"/>
                  </a:lnTo>
                  <a:lnTo>
                    <a:pt x="2240395" y="84392"/>
                  </a:lnTo>
                  <a:lnTo>
                    <a:pt x="2233570" y="91192"/>
                  </a:lnTo>
                  <a:lnTo>
                    <a:pt x="2225195" y="91192"/>
                  </a:lnTo>
                  <a:lnTo>
                    <a:pt x="15199" y="91192"/>
                  </a:lnTo>
                  <a:lnTo>
                    <a:pt x="6799" y="91192"/>
                  </a:lnTo>
                  <a:lnTo>
                    <a:pt x="0" y="84392"/>
                  </a:lnTo>
                  <a:lnTo>
                    <a:pt x="0" y="75992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7" name="object 57"/>
            <p:cNvSpPr/>
            <p:nvPr/>
          </p:nvSpPr>
          <p:spPr>
            <a:xfrm>
              <a:off x="5621238" y="267511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8" name="object 58"/>
            <p:cNvSpPr/>
            <p:nvPr/>
          </p:nvSpPr>
          <p:spPr>
            <a:xfrm>
              <a:off x="5621238" y="267511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9" name="object 59"/>
            <p:cNvSpPr/>
            <p:nvPr/>
          </p:nvSpPr>
          <p:spPr>
            <a:xfrm>
              <a:off x="5621238" y="298184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0" name="object 60"/>
            <p:cNvSpPr/>
            <p:nvPr/>
          </p:nvSpPr>
          <p:spPr>
            <a:xfrm>
              <a:off x="5621238" y="298184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1" name="object 61"/>
            <p:cNvSpPr/>
            <p:nvPr/>
          </p:nvSpPr>
          <p:spPr>
            <a:xfrm>
              <a:off x="5621238" y="317219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2" name="object 62"/>
            <p:cNvSpPr/>
            <p:nvPr/>
          </p:nvSpPr>
          <p:spPr>
            <a:xfrm>
              <a:off x="5621238" y="317219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63" name="object 63"/>
          <p:cNvGrpSpPr/>
          <p:nvPr/>
        </p:nvGrpSpPr>
        <p:grpSpPr>
          <a:xfrm>
            <a:off x="4221629" y="2341745"/>
            <a:ext cx="711835" cy="82233"/>
            <a:chOff x="8443258" y="4683490"/>
            <a:chExt cx="1423670" cy="164465"/>
          </a:xfrm>
        </p:grpSpPr>
        <p:sp>
          <p:nvSpPr>
            <p:cNvPr id="64" name="object 64"/>
            <p:cNvSpPr/>
            <p:nvPr/>
          </p:nvSpPr>
          <p:spPr>
            <a:xfrm>
              <a:off x="8443258" y="4765490"/>
              <a:ext cx="1231265" cy="0"/>
            </a:xfrm>
            <a:custGeom>
              <a:avLst/>
              <a:gdLst/>
              <a:ahLst/>
              <a:cxnLst/>
              <a:rect l="l" t="t" r="r" b="b"/>
              <a:pathLst>
                <a:path w="1231265">
                  <a:moveTo>
                    <a:pt x="0" y="0"/>
                  </a:moveTo>
                  <a:lnTo>
                    <a:pt x="1231197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65" name="object 6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55405" y="4683490"/>
              <a:ext cx="210999" cy="163974"/>
            </a:xfrm>
            <a:prstGeom prst="rect">
              <a:avLst/>
            </a:prstGeom>
          </p:spPr>
        </p:pic>
      </p:grpSp>
      <p:grpSp>
        <p:nvGrpSpPr>
          <p:cNvPr id="66" name="object 66"/>
          <p:cNvGrpSpPr/>
          <p:nvPr/>
        </p:nvGrpSpPr>
        <p:grpSpPr>
          <a:xfrm>
            <a:off x="5039084" y="1762390"/>
            <a:ext cx="1422400" cy="1184910"/>
            <a:chOff x="10078167" y="3524780"/>
            <a:chExt cx="2844800" cy="2369820"/>
          </a:xfrm>
        </p:grpSpPr>
        <p:sp>
          <p:nvSpPr>
            <p:cNvPr id="67" name="object 67"/>
            <p:cNvSpPr/>
            <p:nvPr/>
          </p:nvSpPr>
          <p:spPr>
            <a:xfrm>
              <a:off x="10082929" y="3529543"/>
              <a:ext cx="2835275" cy="1610995"/>
            </a:xfrm>
            <a:custGeom>
              <a:avLst/>
              <a:gdLst/>
              <a:ahLst/>
              <a:cxnLst/>
              <a:rect l="l" t="t" r="r" b="b"/>
              <a:pathLst>
                <a:path w="2835275" h="1610995">
                  <a:moveTo>
                    <a:pt x="2834994" y="1610996"/>
                  </a:moveTo>
                  <a:lnTo>
                    <a:pt x="0" y="1610996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610996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8" name="object 68"/>
            <p:cNvSpPr/>
            <p:nvPr/>
          </p:nvSpPr>
          <p:spPr>
            <a:xfrm>
              <a:off x="10082929" y="3529543"/>
              <a:ext cx="2835275" cy="1610995"/>
            </a:xfrm>
            <a:custGeom>
              <a:avLst/>
              <a:gdLst/>
              <a:ahLst/>
              <a:cxnLst/>
              <a:rect l="l" t="t" r="r" b="b"/>
              <a:pathLst>
                <a:path w="2835275" h="1610995">
                  <a:moveTo>
                    <a:pt x="0" y="0"/>
                  </a:moveTo>
                  <a:lnTo>
                    <a:pt x="2834994" y="0"/>
                  </a:lnTo>
                  <a:lnTo>
                    <a:pt x="2834994" y="1610996"/>
                  </a:lnTo>
                  <a:lnTo>
                    <a:pt x="0" y="1610996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9" name="object 69"/>
            <p:cNvSpPr/>
            <p:nvPr/>
          </p:nvSpPr>
          <p:spPr>
            <a:xfrm>
              <a:off x="10220779" y="375454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624"/>
                  </a:lnTo>
                  <a:lnTo>
                    <a:pt x="2512394" y="7324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0" name="object 70"/>
            <p:cNvSpPr/>
            <p:nvPr/>
          </p:nvSpPr>
          <p:spPr>
            <a:xfrm>
              <a:off x="10220779" y="375454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624"/>
                  </a:lnTo>
                  <a:lnTo>
                    <a:pt x="2509544" y="4474"/>
                  </a:lnTo>
                  <a:lnTo>
                    <a:pt x="2512394" y="7324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1" name="object 71"/>
            <p:cNvSpPr/>
            <p:nvPr/>
          </p:nvSpPr>
          <p:spPr>
            <a:xfrm>
              <a:off x="10220779" y="394489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2" name="object 72"/>
            <p:cNvSpPr/>
            <p:nvPr/>
          </p:nvSpPr>
          <p:spPr>
            <a:xfrm>
              <a:off x="10220779" y="394489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3" name="object 73"/>
            <p:cNvSpPr/>
            <p:nvPr/>
          </p:nvSpPr>
          <p:spPr>
            <a:xfrm>
              <a:off x="10220779" y="4135241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39">
                  <a:moveTo>
                    <a:pt x="2233570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229220" y="0"/>
                  </a:lnTo>
                  <a:lnTo>
                    <a:pt x="2233095" y="1599"/>
                  </a:lnTo>
                  <a:lnTo>
                    <a:pt x="2238795" y="7299"/>
                  </a:lnTo>
                  <a:lnTo>
                    <a:pt x="2240395" y="11174"/>
                  </a:lnTo>
                  <a:lnTo>
                    <a:pt x="2240395" y="84399"/>
                  </a:lnTo>
                  <a:lnTo>
                    <a:pt x="2233570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4" name="object 74"/>
            <p:cNvSpPr/>
            <p:nvPr/>
          </p:nvSpPr>
          <p:spPr>
            <a:xfrm>
              <a:off x="10220779" y="4135241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225195" y="0"/>
                  </a:lnTo>
                  <a:lnTo>
                    <a:pt x="2229220" y="0"/>
                  </a:lnTo>
                  <a:lnTo>
                    <a:pt x="2233095" y="1599"/>
                  </a:lnTo>
                  <a:lnTo>
                    <a:pt x="2235945" y="4449"/>
                  </a:lnTo>
                  <a:lnTo>
                    <a:pt x="2238795" y="7299"/>
                  </a:lnTo>
                  <a:lnTo>
                    <a:pt x="2240395" y="11174"/>
                  </a:lnTo>
                  <a:lnTo>
                    <a:pt x="2240395" y="15199"/>
                  </a:lnTo>
                  <a:lnTo>
                    <a:pt x="2240395" y="75999"/>
                  </a:lnTo>
                  <a:lnTo>
                    <a:pt x="2240395" y="84399"/>
                  </a:lnTo>
                  <a:lnTo>
                    <a:pt x="2233570" y="91199"/>
                  </a:lnTo>
                  <a:lnTo>
                    <a:pt x="2225195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5" name="object 75"/>
            <p:cNvSpPr/>
            <p:nvPr/>
          </p:nvSpPr>
          <p:spPr>
            <a:xfrm>
              <a:off x="10220779" y="434306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6" name="object 76"/>
            <p:cNvSpPr/>
            <p:nvPr/>
          </p:nvSpPr>
          <p:spPr>
            <a:xfrm>
              <a:off x="10220779" y="434306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7" name="object 77"/>
            <p:cNvSpPr/>
            <p:nvPr/>
          </p:nvSpPr>
          <p:spPr>
            <a:xfrm>
              <a:off x="10220779" y="464979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8" name="object 78"/>
            <p:cNvSpPr/>
            <p:nvPr/>
          </p:nvSpPr>
          <p:spPr>
            <a:xfrm>
              <a:off x="10220779" y="464979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9" name="object 79"/>
            <p:cNvSpPr/>
            <p:nvPr/>
          </p:nvSpPr>
          <p:spPr>
            <a:xfrm>
              <a:off x="10220779" y="484014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0" name="object 80"/>
            <p:cNvSpPr/>
            <p:nvPr/>
          </p:nvSpPr>
          <p:spPr>
            <a:xfrm>
              <a:off x="10220779" y="484014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1" name="object 81"/>
            <p:cNvSpPr/>
            <p:nvPr/>
          </p:nvSpPr>
          <p:spPr>
            <a:xfrm>
              <a:off x="10082929" y="5133464"/>
              <a:ext cx="2835275" cy="756285"/>
            </a:xfrm>
            <a:custGeom>
              <a:avLst/>
              <a:gdLst/>
              <a:ahLst/>
              <a:cxnLst/>
              <a:rect l="l" t="t" r="r" b="b"/>
              <a:pathLst>
                <a:path w="2835275" h="756285">
                  <a:moveTo>
                    <a:pt x="2834694" y="755898"/>
                  </a:moveTo>
                  <a:lnTo>
                    <a:pt x="0" y="755898"/>
                  </a:lnTo>
                  <a:lnTo>
                    <a:pt x="0" y="0"/>
                  </a:lnTo>
                  <a:lnTo>
                    <a:pt x="2834694" y="0"/>
                  </a:lnTo>
                  <a:lnTo>
                    <a:pt x="2834694" y="75589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2" name="object 82"/>
            <p:cNvSpPr/>
            <p:nvPr/>
          </p:nvSpPr>
          <p:spPr>
            <a:xfrm>
              <a:off x="10082929" y="5133464"/>
              <a:ext cx="2835275" cy="756285"/>
            </a:xfrm>
            <a:custGeom>
              <a:avLst/>
              <a:gdLst/>
              <a:ahLst/>
              <a:cxnLst/>
              <a:rect l="l" t="t" r="r" b="b"/>
              <a:pathLst>
                <a:path w="2835275" h="756285">
                  <a:moveTo>
                    <a:pt x="0" y="0"/>
                  </a:moveTo>
                  <a:lnTo>
                    <a:pt x="2834694" y="0"/>
                  </a:lnTo>
                  <a:lnTo>
                    <a:pt x="2834694" y="755898"/>
                  </a:lnTo>
                  <a:lnTo>
                    <a:pt x="0" y="7558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3" name="object 83"/>
            <p:cNvSpPr/>
            <p:nvPr/>
          </p:nvSpPr>
          <p:spPr>
            <a:xfrm>
              <a:off x="10265804" y="5360239"/>
              <a:ext cx="2514600" cy="90805"/>
            </a:xfrm>
            <a:custGeom>
              <a:avLst/>
              <a:gdLst/>
              <a:ahLst/>
              <a:cxnLst/>
              <a:rect l="l" t="t" r="r" b="b"/>
              <a:pathLst>
                <a:path w="2514600" h="90804">
                  <a:moveTo>
                    <a:pt x="2507219" y="90749"/>
                  </a:moveTo>
                  <a:lnTo>
                    <a:pt x="6774" y="90749"/>
                  </a:lnTo>
                  <a:lnTo>
                    <a:pt x="0" y="83974"/>
                  </a:lnTo>
                  <a:lnTo>
                    <a:pt x="0" y="15124"/>
                  </a:lnTo>
                  <a:lnTo>
                    <a:pt x="0" y="6774"/>
                  </a:lnTo>
                  <a:lnTo>
                    <a:pt x="6774" y="0"/>
                  </a:lnTo>
                  <a:lnTo>
                    <a:pt x="2502894" y="0"/>
                  </a:lnTo>
                  <a:lnTo>
                    <a:pt x="2506744" y="1574"/>
                  </a:lnTo>
                  <a:lnTo>
                    <a:pt x="2509569" y="4424"/>
                  </a:lnTo>
                  <a:lnTo>
                    <a:pt x="2512394" y="7249"/>
                  </a:lnTo>
                  <a:lnTo>
                    <a:pt x="2513994" y="11099"/>
                  </a:lnTo>
                  <a:lnTo>
                    <a:pt x="2513994" y="83974"/>
                  </a:lnTo>
                  <a:lnTo>
                    <a:pt x="2507219" y="9074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4" name="object 84"/>
            <p:cNvSpPr/>
            <p:nvPr/>
          </p:nvSpPr>
          <p:spPr>
            <a:xfrm>
              <a:off x="10265804" y="5360239"/>
              <a:ext cx="2514600" cy="90805"/>
            </a:xfrm>
            <a:custGeom>
              <a:avLst/>
              <a:gdLst/>
              <a:ahLst/>
              <a:cxnLst/>
              <a:rect l="l" t="t" r="r" b="b"/>
              <a:pathLst>
                <a:path w="2514600" h="90804">
                  <a:moveTo>
                    <a:pt x="0" y="15124"/>
                  </a:moveTo>
                  <a:lnTo>
                    <a:pt x="0" y="6774"/>
                  </a:lnTo>
                  <a:lnTo>
                    <a:pt x="6774" y="0"/>
                  </a:lnTo>
                  <a:lnTo>
                    <a:pt x="15124" y="0"/>
                  </a:lnTo>
                  <a:lnTo>
                    <a:pt x="2498869" y="0"/>
                  </a:lnTo>
                  <a:lnTo>
                    <a:pt x="2502894" y="0"/>
                  </a:lnTo>
                  <a:lnTo>
                    <a:pt x="2506744" y="1574"/>
                  </a:lnTo>
                  <a:lnTo>
                    <a:pt x="2509569" y="4424"/>
                  </a:lnTo>
                  <a:lnTo>
                    <a:pt x="2512394" y="7249"/>
                  </a:lnTo>
                  <a:lnTo>
                    <a:pt x="2513994" y="11099"/>
                  </a:lnTo>
                  <a:lnTo>
                    <a:pt x="2513994" y="15124"/>
                  </a:lnTo>
                  <a:lnTo>
                    <a:pt x="2513994" y="75624"/>
                  </a:lnTo>
                  <a:lnTo>
                    <a:pt x="2513994" y="83974"/>
                  </a:lnTo>
                  <a:lnTo>
                    <a:pt x="2507219" y="90749"/>
                  </a:lnTo>
                  <a:lnTo>
                    <a:pt x="2498869" y="90749"/>
                  </a:lnTo>
                  <a:lnTo>
                    <a:pt x="15124" y="90749"/>
                  </a:lnTo>
                  <a:lnTo>
                    <a:pt x="6774" y="90749"/>
                  </a:lnTo>
                  <a:lnTo>
                    <a:pt x="0" y="83974"/>
                  </a:lnTo>
                  <a:lnTo>
                    <a:pt x="0" y="75624"/>
                  </a:lnTo>
                  <a:lnTo>
                    <a:pt x="0" y="15124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5" name="object 85"/>
            <p:cNvSpPr/>
            <p:nvPr/>
          </p:nvSpPr>
          <p:spPr>
            <a:xfrm>
              <a:off x="10265804" y="5549213"/>
              <a:ext cx="1417320" cy="90805"/>
            </a:xfrm>
            <a:custGeom>
              <a:avLst/>
              <a:gdLst/>
              <a:ahLst/>
              <a:cxnLst/>
              <a:rect l="l" t="t" r="r" b="b"/>
              <a:pathLst>
                <a:path w="1417320" h="90804">
                  <a:moveTo>
                    <a:pt x="1410422" y="90749"/>
                  </a:moveTo>
                  <a:lnTo>
                    <a:pt x="6774" y="90749"/>
                  </a:lnTo>
                  <a:lnTo>
                    <a:pt x="0" y="83974"/>
                  </a:lnTo>
                  <a:lnTo>
                    <a:pt x="0" y="15124"/>
                  </a:lnTo>
                  <a:lnTo>
                    <a:pt x="0" y="6774"/>
                  </a:lnTo>
                  <a:lnTo>
                    <a:pt x="6774" y="0"/>
                  </a:lnTo>
                  <a:lnTo>
                    <a:pt x="1406097" y="0"/>
                  </a:lnTo>
                  <a:lnTo>
                    <a:pt x="1409947" y="1574"/>
                  </a:lnTo>
                  <a:lnTo>
                    <a:pt x="1412772" y="4424"/>
                  </a:lnTo>
                  <a:lnTo>
                    <a:pt x="1415597" y="7249"/>
                  </a:lnTo>
                  <a:lnTo>
                    <a:pt x="1417197" y="11099"/>
                  </a:lnTo>
                  <a:lnTo>
                    <a:pt x="1417197" y="83974"/>
                  </a:lnTo>
                  <a:lnTo>
                    <a:pt x="1410422" y="9074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6" name="object 86"/>
            <p:cNvSpPr/>
            <p:nvPr/>
          </p:nvSpPr>
          <p:spPr>
            <a:xfrm>
              <a:off x="10265804" y="5549213"/>
              <a:ext cx="1417320" cy="90805"/>
            </a:xfrm>
            <a:custGeom>
              <a:avLst/>
              <a:gdLst/>
              <a:ahLst/>
              <a:cxnLst/>
              <a:rect l="l" t="t" r="r" b="b"/>
              <a:pathLst>
                <a:path w="1417320" h="90804">
                  <a:moveTo>
                    <a:pt x="0" y="15124"/>
                  </a:moveTo>
                  <a:lnTo>
                    <a:pt x="0" y="6774"/>
                  </a:lnTo>
                  <a:lnTo>
                    <a:pt x="6774" y="0"/>
                  </a:lnTo>
                  <a:lnTo>
                    <a:pt x="15124" y="0"/>
                  </a:lnTo>
                  <a:lnTo>
                    <a:pt x="1402072" y="0"/>
                  </a:lnTo>
                  <a:lnTo>
                    <a:pt x="1406097" y="0"/>
                  </a:lnTo>
                  <a:lnTo>
                    <a:pt x="1409947" y="1574"/>
                  </a:lnTo>
                  <a:lnTo>
                    <a:pt x="1412772" y="4424"/>
                  </a:lnTo>
                  <a:lnTo>
                    <a:pt x="1415597" y="7249"/>
                  </a:lnTo>
                  <a:lnTo>
                    <a:pt x="1417197" y="11099"/>
                  </a:lnTo>
                  <a:lnTo>
                    <a:pt x="1417197" y="15124"/>
                  </a:lnTo>
                  <a:lnTo>
                    <a:pt x="1417197" y="75624"/>
                  </a:lnTo>
                  <a:lnTo>
                    <a:pt x="1417197" y="83974"/>
                  </a:lnTo>
                  <a:lnTo>
                    <a:pt x="1410422" y="90749"/>
                  </a:lnTo>
                  <a:lnTo>
                    <a:pt x="1402072" y="90749"/>
                  </a:lnTo>
                  <a:lnTo>
                    <a:pt x="15124" y="90749"/>
                  </a:lnTo>
                  <a:lnTo>
                    <a:pt x="6774" y="90749"/>
                  </a:lnTo>
                  <a:lnTo>
                    <a:pt x="0" y="83974"/>
                  </a:lnTo>
                  <a:lnTo>
                    <a:pt x="0" y="75624"/>
                  </a:lnTo>
                  <a:lnTo>
                    <a:pt x="0" y="15124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87" name="object 87"/>
          <p:cNvGrpSpPr/>
          <p:nvPr/>
        </p:nvGrpSpPr>
        <p:grpSpPr>
          <a:xfrm>
            <a:off x="6545087" y="2341570"/>
            <a:ext cx="585470" cy="82233"/>
            <a:chOff x="13090173" y="4683140"/>
            <a:chExt cx="1170940" cy="164465"/>
          </a:xfrm>
        </p:grpSpPr>
        <p:sp>
          <p:nvSpPr>
            <p:cNvPr id="88" name="object 88"/>
            <p:cNvSpPr/>
            <p:nvPr/>
          </p:nvSpPr>
          <p:spPr>
            <a:xfrm>
              <a:off x="13109223" y="4763690"/>
              <a:ext cx="959485" cy="1905"/>
            </a:xfrm>
            <a:custGeom>
              <a:avLst/>
              <a:gdLst/>
              <a:ahLst/>
              <a:cxnLst/>
              <a:rect l="l" t="t" r="r" b="b"/>
              <a:pathLst>
                <a:path w="959484" h="1904">
                  <a:moveTo>
                    <a:pt x="0" y="0"/>
                  </a:moveTo>
                  <a:lnTo>
                    <a:pt x="959398" y="1449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89" name="object 8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049471" y="4683140"/>
              <a:ext cx="211099" cy="163974"/>
            </a:xfrm>
            <a:prstGeom prst="rect">
              <a:avLst/>
            </a:prstGeom>
          </p:spPr>
        </p:pic>
      </p:grpSp>
      <p:sp>
        <p:nvSpPr>
          <p:cNvPr id="90" name="object 90"/>
          <p:cNvSpPr txBox="1"/>
          <p:nvPr/>
        </p:nvSpPr>
        <p:spPr>
          <a:xfrm>
            <a:off x="325787" y="3506419"/>
            <a:ext cx="4256723" cy="963084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87630" algn="ctr">
              <a:spcBef>
                <a:spcPts val="50"/>
              </a:spcBef>
            </a:pPr>
            <a:r>
              <a:rPr sz="2000" spc="-5" dirty="0">
                <a:latin typeface="Lato"/>
                <a:cs typeface="Lato"/>
              </a:rPr>
              <a:t>Retriever</a:t>
            </a:r>
            <a:endParaRPr sz="2000">
              <a:latin typeface="Lato"/>
              <a:cs typeface="Lato"/>
            </a:endParaRPr>
          </a:p>
          <a:p>
            <a:pPr marL="6350" marR="2540">
              <a:spcBef>
                <a:spcPts val="1663"/>
              </a:spcBef>
            </a:pPr>
            <a:r>
              <a:rPr spc="-15" dirty="0">
                <a:latin typeface="Lato"/>
                <a:cs typeface="Lato"/>
              </a:rPr>
              <a:t>Lewis</a:t>
            </a:r>
            <a:r>
              <a:rPr spc="-7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et</a:t>
            </a:r>
            <a:r>
              <a:rPr spc="-7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al.</a:t>
            </a:r>
            <a:r>
              <a:rPr spc="-70" dirty="0">
                <a:latin typeface="Lato"/>
                <a:cs typeface="Lato"/>
              </a:rPr>
              <a:t> </a:t>
            </a:r>
            <a:r>
              <a:rPr spc="-13" dirty="0">
                <a:latin typeface="Lato"/>
                <a:cs typeface="Lato"/>
              </a:rPr>
              <a:t>2020</a:t>
            </a:r>
            <a:r>
              <a:rPr spc="-7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“Retrieval-Augmented</a:t>
            </a:r>
            <a:r>
              <a:rPr spc="-70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Generation</a:t>
            </a:r>
            <a:r>
              <a:rPr spc="-70" dirty="0">
                <a:latin typeface="Lato"/>
                <a:cs typeface="Lato"/>
              </a:rPr>
              <a:t> </a:t>
            </a:r>
            <a:r>
              <a:rPr spc="-13" dirty="0">
                <a:latin typeface="Lato"/>
                <a:cs typeface="Lato"/>
              </a:rPr>
              <a:t>for </a:t>
            </a:r>
            <a:r>
              <a:rPr dirty="0">
                <a:latin typeface="Lato"/>
                <a:cs typeface="Lato"/>
              </a:rPr>
              <a:t>Knowledge-</a:t>
            </a:r>
            <a:r>
              <a:rPr spc="-5" dirty="0">
                <a:latin typeface="Lato"/>
                <a:cs typeface="Lato"/>
              </a:rPr>
              <a:t>Intensive</a:t>
            </a:r>
            <a:r>
              <a:rPr spc="-83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NLP</a:t>
            </a:r>
            <a:r>
              <a:rPr spc="-80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Tasks”</a:t>
            </a:r>
            <a:endParaRPr>
              <a:latin typeface="Lato"/>
              <a:cs typeface="Lato"/>
            </a:endParaRPr>
          </a:p>
        </p:txBody>
      </p:sp>
      <p:sp>
        <p:nvSpPr>
          <p:cNvPr id="91" name="object 91"/>
          <p:cNvSpPr/>
          <p:nvPr/>
        </p:nvSpPr>
        <p:spPr>
          <a:xfrm>
            <a:off x="729697" y="3240618"/>
            <a:ext cx="3536633" cy="206692"/>
          </a:xfrm>
          <a:custGeom>
            <a:avLst/>
            <a:gdLst/>
            <a:ahLst/>
            <a:cxnLst/>
            <a:rect l="l" t="t" r="r" b="b"/>
            <a:pathLst>
              <a:path w="7073265" h="413384">
                <a:moveTo>
                  <a:pt x="7072788" y="0"/>
                </a:moveTo>
                <a:lnTo>
                  <a:pt x="7072788" y="80343"/>
                </a:lnTo>
                <a:lnTo>
                  <a:pt x="7072788" y="145949"/>
                </a:lnTo>
                <a:lnTo>
                  <a:pt x="7072788" y="190180"/>
                </a:lnTo>
                <a:lnTo>
                  <a:pt x="7072788" y="206399"/>
                </a:lnTo>
                <a:lnTo>
                  <a:pt x="3536395" y="206399"/>
                </a:lnTo>
                <a:lnTo>
                  <a:pt x="3536395" y="222618"/>
                </a:lnTo>
                <a:lnTo>
                  <a:pt x="3536395" y="266849"/>
                </a:lnTo>
                <a:lnTo>
                  <a:pt x="3536395" y="332455"/>
                </a:lnTo>
                <a:lnTo>
                  <a:pt x="3536395" y="412799"/>
                </a:lnTo>
                <a:lnTo>
                  <a:pt x="3536395" y="332455"/>
                </a:lnTo>
                <a:lnTo>
                  <a:pt x="3536395" y="266849"/>
                </a:lnTo>
                <a:lnTo>
                  <a:pt x="3536395" y="222618"/>
                </a:lnTo>
                <a:lnTo>
                  <a:pt x="3536395" y="206399"/>
                </a:lnTo>
                <a:lnTo>
                  <a:pt x="2" y="206399"/>
                </a:lnTo>
                <a:lnTo>
                  <a:pt x="2" y="202396"/>
                </a:lnTo>
                <a:lnTo>
                  <a:pt x="1" y="190687"/>
                </a:lnTo>
                <a:lnTo>
                  <a:pt x="0" y="171721"/>
                </a:lnTo>
                <a:lnTo>
                  <a:pt x="0" y="145949"/>
                </a:lnTo>
                <a:lnTo>
                  <a:pt x="0" y="114517"/>
                </a:lnTo>
                <a:lnTo>
                  <a:pt x="0" y="78993"/>
                </a:lnTo>
                <a:lnTo>
                  <a:pt x="0" y="40460"/>
                </a:lnTo>
                <a:lnTo>
                  <a:pt x="0" y="0"/>
                </a:lnTo>
              </a:path>
            </a:pathLst>
          </a:custGeom>
          <a:ln w="38099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6293936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dirty="0"/>
              <a:t>Example:</a:t>
            </a:r>
            <a:r>
              <a:rPr spc="-160" dirty="0"/>
              <a:t> </a:t>
            </a:r>
            <a:r>
              <a:rPr dirty="0"/>
              <a:t>Searching</a:t>
            </a:r>
            <a:r>
              <a:rPr spc="-158" dirty="0"/>
              <a:t> </a:t>
            </a:r>
            <a:r>
              <a:rPr dirty="0"/>
              <a:t>legal</a:t>
            </a:r>
            <a:r>
              <a:rPr spc="-160" dirty="0"/>
              <a:t> </a:t>
            </a:r>
            <a:r>
              <a:rPr spc="-5" dirty="0"/>
              <a:t>documents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780917" y="3197775"/>
            <a:ext cx="603250" cy="496253"/>
            <a:chOff x="1561834" y="6395549"/>
            <a:chExt cx="1206500" cy="992505"/>
          </a:xfrm>
        </p:grpSpPr>
        <p:sp>
          <p:nvSpPr>
            <p:cNvPr id="4" name="object 4"/>
            <p:cNvSpPr/>
            <p:nvPr/>
          </p:nvSpPr>
          <p:spPr>
            <a:xfrm>
              <a:off x="1566596" y="6400312"/>
              <a:ext cx="1196975" cy="982980"/>
            </a:xfrm>
            <a:custGeom>
              <a:avLst/>
              <a:gdLst/>
              <a:ahLst/>
              <a:cxnLst/>
              <a:rect l="l" t="t" r="r" b="b"/>
              <a:pathLst>
                <a:path w="1196975" h="982979">
                  <a:moveTo>
                    <a:pt x="950698" y="982798"/>
                  </a:moveTo>
                  <a:lnTo>
                    <a:pt x="245699" y="982798"/>
                  </a:lnTo>
                  <a:lnTo>
                    <a:pt x="0" y="491399"/>
                  </a:lnTo>
                  <a:lnTo>
                    <a:pt x="245699" y="0"/>
                  </a:lnTo>
                  <a:lnTo>
                    <a:pt x="950698" y="0"/>
                  </a:lnTo>
                  <a:lnTo>
                    <a:pt x="1196397" y="491399"/>
                  </a:lnTo>
                  <a:lnTo>
                    <a:pt x="950698" y="98279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" name="object 5"/>
            <p:cNvSpPr/>
            <p:nvPr/>
          </p:nvSpPr>
          <p:spPr>
            <a:xfrm>
              <a:off x="1566596" y="6400312"/>
              <a:ext cx="1196975" cy="982980"/>
            </a:xfrm>
            <a:custGeom>
              <a:avLst/>
              <a:gdLst/>
              <a:ahLst/>
              <a:cxnLst/>
              <a:rect l="l" t="t" r="r" b="b"/>
              <a:pathLst>
                <a:path w="1196975" h="982979">
                  <a:moveTo>
                    <a:pt x="0" y="491399"/>
                  </a:moveTo>
                  <a:lnTo>
                    <a:pt x="245699" y="0"/>
                  </a:lnTo>
                  <a:lnTo>
                    <a:pt x="950698" y="0"/>
                  </a:lnTo>
                  <a:lnTo>
                    <a:pt x="1196397" y="491399"/>
                  </a:lnTo>
                  <a:lnTo>
                    <a:pt x="950698" y="982798"/>
                  </a:lnTo>
                  <a:lnTo>
                    <a:pt x="245699" y="982798"/>
                  </a:lnTo>
                  <a:lnTo>
                    <a:pt x="0" y="4913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594602" y="1095730"/>
            <a:ext cx="1047432" cy="25263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600" dirty="0">
                <a:latin typeface="Lato"/>
                <a:cs typeface="Lato"/>
              </a:rPr>
              <a:t>Input</a:t>
            </a:r>
            <a:r>
              <a:rPr sz="1600" spc="-68" dirty="0">
                <a:latin typeface="Lato"/>
                <a:cs typeface="Lato"/>
              </a:rPr>
              <a:t> </a:t>
            </a:r>
            <a:r>
              <a:rPr sz="1600" spc="-5" dirty="0">
                <a:latin typeface="Lato"/>
                <a:cs typeface="Lato"/>
              </a:rPr>
              <a:t>query</a:t>
            </a:r>
            <a:endParaRPr sz="1600">
              <a:latin typeface="Lato"/>
              <a:cs typeface="La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6575" y="3953624"/>
            <a:ext cx="1360488" cy="25263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600" dirty="0">
                <a:latin typeface="Lato"/>
                <a:cs typeface="Lato"/>
              </a:rPr>
              <a:t>Query</a:t>
            </a:r>
            <a:r>
              <a:rPr sz="1600" spc="-102" dirty="0">
                <a:latin typeface="Lato"/>
                <a:cs typeface="Lato"/>
              </a:rPr>
              <a:t> </a:t>
            </a:r>
            <a:r>
              <a:rPr sz="1600" spc="-5" dirty="0">
                <a:latin typeface="Lato"/>
                <a:cs typeface="Lato"/>
              </a:rPr>
              <a:t>Encoder</a:t>
            </a:r>
            <a:endParaRPr sz="1600">
              <a:latin typeface="Lato"/>
              <a:cs typeface="La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673295" y="3953624"/>
            <a:ext cx="2611438" cy="25263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600" dirty="0">
                <a:latin typeface="Lato"/>
                <a:cs typeface="Lato"/>
              </a:rPr>
              <a:t>External</a:t>
            </a:r>
            <a:r>
              <a:rPr sz="1600" spc="-5" dirty="0">
                <a:latin typeface="Lato"/>
                <a:cs typeface="Lato"/>
              </a:rPr>
              <a:t> </a:t>
            </a:r>
            <a:r>
              <a:rPr sz="1600" dirty="0">
                <a:latin typeface="Lato"/>
                <a:cs typeface="Lato"/>
              </a:rPr>
              <a:t>Information</a:t>
            </a:r>
            <a:r>
              <a:rPr sz="1600" spc="-3" dirty="0">
                <a:latin typeface="Lato"/>
                <a:cs typeface="Lato"/>
              </a:rPr>
              <a:t> </a:t>
            </a:r>
            <a:r>
              <a:rPr sz="1600" spc="-5" dirty="0">
                <a:latin typeface="Lato"/>
                <a:cs typeface="Lato"/>
              </a:rPr>
              <a:t>Sources</a:t>
            </a:r>
            <a:endParaRPr sz="1600">
              <a:latin typeface="Lato"/>
              <a:cs typeface="Lato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1544259" y="3137956"/>
            <a:ext cx="2730183" cy="591503"/>
            <a:chOff x="3088518" y="6275912"/>
            <a:chExt cx="5460365" cy="1183005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365760" y="6275912"/>
              <a:ext cx="1182847" cy="1182847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3107568" y="6887810"/>
              <a:ext cx="4029710" cy="7620"/>
            </a:xfrm>
            <a:custGeom>
              <a:avLst/>
              <a:gdLst/>
              <a:ahLst/>
              <a:cxnLst/>
              <a:rect l="l" t="t" r="r" b="b"/>
              <a:pathLst>
                <a:path w="4029709" h="7620">
                  <a:moveTo>
                    <a:pt x="0" y="0"/>
                  </a:moveTo>
                  <a:lnTo>
                    <a:pt x="4029591" y="7374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17985" y="6813211"/>
              <a:ext cx="211124" cy="163949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4282279" y="3322782"/>
            <a:ext cx="87439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5" dirty="0">
                <a:latin typeface="Lato"/>
                <a:cs typeface="Lato"/>
              </a:rPr>
              <a:t>documents</a:t>
            </a:r>
            <a:endParaRPr>
              <a:latin typeface="Lato"/>
              <a:cs typeface="Lato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1028933" y="2406233"/>
            <a:ext cx="82233" cy="607060"/>
            <a:chOff x="2057865" y="4812465"/>
            <a:chExt cx="164465" cy="1214120"/>
          </a:xfrm>
        </p:grpSpPr>
        <p:sp>
          <p:nvSpPr>
            <p:cNvPr id="15" name="object 15"/>
            <p:cNvSpPr/>
            <p:nvPr/>
          </p:nvSpPr>
          <p:spPr>
            <a:xfrm>
              <a:off x="2132515" y="4831515"/>
              <a:ext cx="7620" cy="1002665"/>
            </a:xfrm>
            <a:custGeom>
              <a:avLst/>
              <a:gdLst/>
              <a:ahLst/>
              <a:cxnLst/>
              <a:rect l="l" t="t" r="r" b="b"/>
              <a:pathLst>
                <a:path w="7619" h="1002664">
                  <a:moveTo>
                    <a:pt x="0" y="0"/>
                  </a:moveTo>
                  <a:lnTo>
                    <a:pt x="7329" y="1002597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6" name="object 1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057865" y="5814613"/>
              <a:ext cx="163957" cy="211449"/>
            </a:xfrm>
            <a:prstGeom prst="rect">
              <a:avLst/>
            </a:prstGeom>
          </p:spPr>
        </p:pic>
      </p:grpSp>
      <p:sp>
        <p:nvSpPr>
          <p:cNvPr id="17" name="object 17"/>
          <p:cNvSpPr/>
          <p:nvPr/>
        </p:nvSpPr>
        <p:spPr>
          <a:xfrm>
            <a:off x="5867513" y="3066669"/>
            <a:ext cx="3169920" cy="615633"/>
          </a:xfrm>
          <a:custGeom>
            <a:avLst/>
            <a:gdLst/>
            <a:ahLst/>
            <a:cxnLst/>
            <a:rect l="l" t="t" r="r" b="b"/>
            <a:pathLst>
              <a:path w="6339840" h="1231265">
                <a:moveTo>
                  <a:pt x="0" y="0"/>
                </a:moveTo>
                <a:lnTo>
                  <a:pt x="6339587" y="0"/>
                </a:lnTo>
                <a:lnTo>
                  <a:pt x="6339587" y="1231197"/>
                </a:lnTo>
                <a:lnTo>
                  <a:pt x="0" y="1231197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18" name="object 18"/>
          <p:cNvSpPr txBox="1"/>
          <p:nvPr/>
        </p:nvSpPr>
        <p:spPr>
          <a:xfrm>
            <a:off x="5867513" y="3120069"/>
            <a:ext cx="3169920" cy="461024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29845" rIns="0" bIns="0" rtlCol="0">
            <a:spAutoFit/>
          </a:bodyPr>
          <a:lstStyle/>
          <a:p>
            <a:pPr marL="90488" marR="88265">
              <a:spcBef>
                <a:spcPts val="235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Who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is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the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plaintiff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in</a:t>
            </a:r>
            <a:r>
              <a:rPr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case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22-48710BI-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SME?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393695" y="995924"/>
            <a:ext cx="3169920" cy="1833194"/>
          </a:xfrm>
          <a:prstGeom prst="rect">
            <a:avLst/>
          </a:prstGeom>
          <a:solidFill>
            <a:srgbClr val="C1E8F7"/>
          </a:solidFill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170" marR="88265">
              <a:spcBef>
                <a:spcPts val="655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UNITED</a:t>
            </a:r>
            <a:r>
              <a:rPr b="1" spc="-23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STATES</a:t>
            </a:r>
            <a:r>
              <a:rPr b="1" spc="-1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DISTRICT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COURT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SOUTHERN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DISTRICT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OF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MAINE</a:t>
            </a:r>
            <a:endParaRPr>
              <a:latin typeface="Courier New"/>
              <a:cs typeface="Courier New"/>
            </a:endParaRPr>
          </a:p>
          <a:p>
            <a:pPr>
              <a:spcBef>
                <a:spcPts val="95"/>
              </a:spcBef>
            </a:pPr>
            <a:endParaRPr>
              <a:latin typeface="Courier New"/>
              <a:cs typeface="Courier New"/>
            </a:endParaRPr>
          </a:p>
          <a:p>
            <a:pPr marL="90170"/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CASE NUMBER: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22-48710BI-</a:t>
            </a:r>
            <a:r>
              <a:rPr b="1" spc="-13" dirty="0">
                <a:solidFill>
                  <a:srgbClr val="232F3D"/>
                </a:solidFill>
                <a:latin typeface="Courier New"/>
                <a:cs typeface="Courier New"/>
              </a:rPr>
              <a:t>SME</a:t>
            </a:r>
            <a:endParaRPr>
              <a:latin typeface="Courier New"/>
              <a:cs typeface="Courier New"/>
            </a:endParaRPr>
          </a:p>
          <a:p>
            <a:pPr>
              <a:spcBef>
                <a:spcPts val="93"/>
              </a:spcBef>
            </a:pPr>
            <a:endParaRPr>
              <a:latin typeface="Courier New"/>
              <a:cs typeface="Courier New"/>
            </a:endParaRPr>
          </a:p>
          <a:p>
            <a:pPr marL="90170" marR="194945">
              <a:spcBef>
                <a:spcPts val="3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Busy</a:t>
            </a:r>
            <a:r>
              <a:rPr b="1" spc="-23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Industries</a:t>
            </a:r>
            <a:r>
              <a:rPr b="1" spc="-1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(Plaintiff) </a:t>
            </a:r>
            <a:r>
              <a:rPr b="1" spc="-13" dirty="0">
                <a:solidFill>
                  <a:srgbClr val="232F3D"/>
                </a:solidFill>
                <a:latin typeface="Courier New"/>
                <a:cs typeface="Courier New"/>
              </a:rPr>
              <a:t>vs.</a:t>
            </a:r>
            <a:endParaRPr>
              <a:latin typeface="Courier New"/>
              <a:cs typeface="Courier New"/>
            </a:endParaRPr>
          </a:p>
          <a:p>
            <a:pPr marL="90170"/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State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of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Maine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(Defendant)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5865132" y="993542"/>
            <a:ext cx="3174683" cy="2129155"/>
            <a:chOff x="11730263" y="1987083"/>
            <a:chExt cx="6349365" cy="4258310"/>
          </a:xfrm>
        </p:grpSpPr>
        <p:sp>
          <p:nvSpPr>
            <p:cNvPr id="21" name="object 21"/>
            <p:cNvSpPr/>
            <p:nvPr/>
          </p:nvSpPr>
          <p:spPr>
            <a:xfrm>
              <a:off x="11735026" y="1991846"/>
              <a:ext cx="6339840" cy="4248785"/>
            </a:xfrm>
            <a:custGeom>
              <a:avLst/>
              <a:gdLst/>
              <a:ahLst/>
              <a:cxnLst/>
              <a:rect l="l" t="t" r="r" b="b"/>
              <a:pathLst>
                <a:path w="6339840" h="4248785">
                  <a:moveTo>
                    <a:pt x="6339587" y="4248291"/>
                  </a:moveTo>
                  <a:lnTo>
                    <a:pt x="0" y="4248291"/>
                  </a:lnTo>
                  <a:lnTo>
                    <a:pt x="0" y="0"/>
                  </a:lnTo>
                  <a:lnTo>
                    <a:pt x="6339587" y="0"/>
                  </a:lnTo>
                  <a:lnTo>
                    <a:pt x="6339587" y="4248291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11735026" y="1991846"/>
              <a:ext cx="6339840" cy="4248785"/>
            </a:xfrm>
            <a:custGeom>
              <a:avLst/>
              <a:gdLst/>
              <a:ahLst/>
              <a:cxnLst/>
              <a:rect l="l" t="t" r="r" b="b"/>
              <a:pathLst>
                <a:path w="6339840" h="4248785">
                  <a:moveTo>
                    <a:pt x="0" y="0"/>
                  </a:moveTo>
                  <a:lnTo>
                    <a:pt x="6339587" y="0"/>
                  </a:lnTo>
                  <a:lnTo>
                    <a:pt x="6339587" y="4248291"/>
                  </a:lnTo>
                  <a:lnTo>
                    <a:pt x="0" y="4248291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5958018" y="1072948"/>
            <a:ext cx="2993390" cy="1755609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R="2540">
              <a:spcBef>
                <a:spcPts val="50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UNITED</a:t>
            </a:r>
            <a:r>
              <a:rPr b="1" spc="-23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STATES</a:t>
            </a:r>
            <a:r>
              <a:rPr b="1" spc="-1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DISTRICT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COURT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SOUTHERN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DISTRICT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OF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MAINE</a:t>
            </a:r>
            <a:endParaRPr>
              <a:latin typeface="Courier New"/>
              <a:cs typeface="Courier New"/>
            </a:endParaRPr>
          </a:p>
          <a:p>
            <a:pPr>
              <a:spcBef>
                <a:spcPts val="93"/>
              </a:spcBef>
            </a:pPr>
            <a:endParaRPr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CASE NUMBER: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22-48710BI-</a:t>
            </a:r>
            <a:r>
              <a:rPr b="1" spc="-13" dirty="0">
                <a:solidFill>
                  <a:srgbClr val="232F3D"/>
                </a:solidFill>
                <a:latin typeface="Courier New"/>
                <a:cs typeface="Courier New"/>
              </a:rPr>
              <a:t>SME</a:t>
            </a:r>
            <a:endParaRPr>
              <a:latin typeface="Courier New"/>
              <a:cs typeface="Courier New"/>
            </a:endParaRPr>
          </a:p>
          <a:p>
            <a:pPr>
              <a:spcBef>
                <a:spcPts val="95"/>
              </a:spcBef>
            </a:pPr>
            <a:endParaRPr>
              <a:latin typeface="Courier New"/>
              <a:cs typeface="Courier New"/>
            </a:endParaRPr>
          </a:p>
          <a:p>
            <a:pPr marR="109538"/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Busy</a:t>
            </a:r>
            <a:r>
              <a:rPr b="1" spc="-23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Industries</a:t>
            </a:r>
            <a:r>
              <a:rPr b="1" spc="-1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(Plaintiff) </a:t>
            </a:r>
            <a:r>
              <a:rPr b="1" spc="-13" dirty="0">
                <a:solidFill>
                  <a:srgbClr val="232F3D"/>
                </a:solidFill>
                <a:latin typeface="Courier New"/>
                <a:cs typeface="Courier New"/>
              </a:rPr>
              <a:t>vs.</a:t>
            </a:r>
            <a:endParaRPr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State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of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Maine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(Defendant)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6200" y="1450822"/>
            <a:ext cx="2012633" cy="730328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170" marR="104458">
              <a:spcBef>
                <a:spcPts val="655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Who</a:t>
            </a:r>
            <a:r>
              <a:rPr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is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13" dirty="0">
                <a:solidFill>
                  <a:srgbClr val="232F3D"/>
                </a:solidFill>
                <a:latin typeface="Courier New"/>
                <a:cs typeface="Courier New"/>
              </a:rPr>
              <a:t>the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plaintiff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in</a:t>
            </a:r>
            <a:r>
              <a:rPr b="1" spc="-13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case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22-48710BI-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SME?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5354239" y="3426706"/>
            <a:ext cx="448628" cy="82233"/>
            <a:chOff x="10708478" y="6853411"/>
            <a:chExt cx="897255" cy="164465"/>
          </a:xfrm>
        </p:grpSpPr>
        <p:sp>
          <p:nvSpPr>
            <p:cNvPr id="26" name="object 26"/>
            <p:cNvSpPr/>
            <p:nvPr/>
          </p:nvSpPr>
          <p:spPr>
            <a:xfrm>
              <a:off x="10727528" y="6924135"/>
              <a:ext cx="686435" cy="11430"/>
            </a:xfrm>
            <a:custGeom>
              <a:avLst/>
              <a:gdLst/>
              <a:ahLst/>
              <a:cxnLst/>
              <a:rect l="l" t="t" r="r" b="b"/>
              <a:pathLst>
                <a:path w="686434" h="11429">
                  <a:moveTo>
                    <a:pt x="0" y="0"/>
                  </a:moveTo>
                  <a:lnTo>
                    <a:pt x="685823" y="11249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7" name="object 2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393276" y="6853411"/>
              <a:ext cx="211999" cy="16394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324" y="379606"/>
            <a:ext cx="5967364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dirty="0"/>
              <a:t>Example:</a:t>
            </a:r>
            <a:r>
              <a:rPr spc="-160" dirty="0"/>
              <a:t> </a:t>
            </a:r>
            <a:r>
              <a:rPr dirty="0"/>
              <a:t>Searching</a:t>
            </a:r>
            <a:r>
              <a:rPr spc="-158" dirty="0"/>
              <a:t> </a:t>
            </a:r>
            <a:r>
              <a:rPr dirty="0"/>
              <a:t>legal</a:t>
            </a:r>
            <a:r>
              <a:rPr spc="-160" dirty="0"/>
              <a:t> </a:t>
            </a:r>
            <a:r>
              <a:rPr spc="-5" dirty="0"/>
              <a:t>documents</a:t>
            </a:r>
          </a:p>
        </p:txBody>
      </p:sp>
      <p:sp>
        <p:nvSpPr>
          <p:cNvPr id="3" name="object 3"/>
          <p:cNvSpPr/>
          <p:nvPr/>
        </p:nvSpPr>
        <p:spPr>
          <a:xfrm>
            <a:off x="457324" y="3066669"/>
            <a:ext cx="3169920" cy="615633"/>
          </a:xfrm>
          <a:custGeom>
            <a:avLst/>
            <a:gdLst/>
            <a:ahLst/>
            <a:cxnLst/>
            <a:rect l="l" t="t" r="r" b="b"/>
            <a:pathLst>
              <a:path w="6339840" h="1231265">
                <a:moveTo>
                  <a:pt x="0" y="0"/>
                </a:moveTo>
                <a:lnTo>
                  <a:pt x="6339587" y="0"/>
                </a:lnTo>
                <a:lnTo>
                  <a:pt x="6339587" y="1231197"/>
                </a:lnTo>
                <a:lnTo>
                  <a:pt x="0" y="1231197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4" name="object 4"/>
          <p:cNvSpPr txBox="1"/>
          <p:nvPr/>
        </p:nvSpPr>
        <p:spPr>
          <a:xfrm>
            <a:off x="457324" y="3120069"/>
            <a:ext cx="3169920" cy="461024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29845" rIns="0" bIns="0" rtlCol="0">
            <a:spAutoFit/>
          </a:bodyPr>
          <a:lstStyle/>
          <a:p>
            <a:pPr marL="90170" marR="88265">
              <a:spcBef>
                <a:spcPts val="235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Who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is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the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plaintiff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in</a:t>
            </a:r>
            <a:r>
              <a:rPr b="1" spc="-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case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22-48710BI-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SME?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64556" y="1637058"/>
            <a:ext cx="1056323" cy="25263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600" spc="-5" dirty="0">
                <a:latin typeface="Lato"/>
                <a:cs typeface="Lato"/>
              </a:rPr>
              <a:t>Completion</a:t>
            </a:r>
            <a:endParaRPr sz="1600">
              <a:latin typeface="Lato"/>
              <a:cs typeface="La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27937" y="2204470"/>
            <a:ext cx="1908493" cy="299441"/>
          </a:xfrm>
          <a:prstGeom prst="rect">
            <a:avLst/>
          </a:prstGeom>
          <a:solidFill>
            <a:srgbClr val="D8D1E8"/>
          </a:solidFill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488">
              <a:spcBef>
                <a:spcPts val="655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Busy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Industries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54943" y="993542"/>
            <a:ext cx="3174683" cy="2129155"/>
            <a:chOff x="909885" y="1987083"/>
            <a:chExt cx="6349365" cy="4258310"/>
          </a:xfrm>
        </p:grpSpPr>
        <p:sp>
          <p:nvSpPr>
            <p:cNvPr id="8" name="object 8"/>
            <p:cNvSpPr/>
            <p:nvPr/>
          </p:nvSpPr>
          <p:spPr>
            <a:xfrm>
              <a:off x="914648" y="1991846"/>
              <a:ext cx="6339840" cy="4248785"/>
            </a:xfrm>
            <a:custGeom>
              <a:avLst/>
              <a:gdLst/>
              <a:ahLst/>
              <a:cxnLst/>
              <a:rect l="l" t="t" r="r" b="b"/>
              <a:pathLst>
                <a:path w="6339840" h="4248785">
                  <a:moveTo>
                    <a:pt x="6339587" y="4248291"/>
                  </a:moveTo>
                  <a:lnTo>
                    <a:pt x="0" y="4248291"/>
                  </a:lnTo>
                  <a:lnTo>
                    <a:pt x="0" y="0"/>
                  </a:lnTo>
                  <a:lnTo>
                    <a:pt x="6339587" y="0"/>
                  </a:lnTo>
                  <a:lnTo>
                    <a:pt x="6339587" y="4248291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914648" y="1991846"/>
              <a:ext cx="6339840" cy="4248785"/>
            </a:xfrm>
            <a:custGeom>
              <a:avLst/>
              <a:gdLst/>
              <a:ahLst/>
              <a:cxnLst/>
              <a:rect l="l" t="t" r="r" b="b"/>
              <a:pathLst>
                <a:path w="6339840" h="4248785">
                  <a:moveTo>
                    <a:pt x="0" y="0"/>
                  </a:moveTo>
                  <a:lnTo>
                    <a:pt x="6339587" y="0"/>
                  </a:lnTo>
                  <a:lnTo>
                    <a:pt x="6339587" y="4248291"/>
                  </a:lnTo>
                  <a:lnTo>
                    <a:pt x="0" y="4248291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47811" y="1072948"/>
            <a:ext cx="2993390" cy="437299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R="2540">
              <a:spcBef>
                <a:spcPts val="50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UNITED</a:t>
            </a:r>
            <a:r>
              <a:rPr b="1" spc="-23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STATES</a:t>
            </a:r>
            <a:r>
              <a:rPr b="1" spc="-1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DISTRICT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COURT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SOUTHERN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DISTRICT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OF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MAINE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47811" y="1713027"/>
            <a:ext cx="2886710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>
              <a:spcBef>
                <a:spcPts val="50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CASE NUMBER: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22-48710BI-</a:t>
            </a:r>
            <a:r>
              <a:rPr b="1" spc="-13" dirty="0">
                <a:solidFill>
                  <a:srgbClr val="232F3D"/>
                </a:solidFill>
                <a:latin typeface="Courier New"/>
                <a:cs typeface="Courier New"/>
              </a:rPr>
              <a:t>SME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47811" y="2139746"/>
            <a:ext cx="2886710" cy="65274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R="2540">
              <a:spcBef>
                <a:spcPts val="50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Busy</a:t>
            </a:r>
            <a:r>
              <a:rPr b="1" spc="-23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Industries</a:t>
            </a:r>
            <a:r>
              <a:rPr b="1" spc="-18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(Plaintiff) </a:t>
            </a:r>
            <a:r>
              <a:rPr b="1" spc="-13" dirty="0">
                <a:solidFill>
                  <a:srgbClr val="232F3D"/>
                </a:solidFill>
                <a:latin typeface="Courier New"/>
                <a:cs typeface="Courier New"/>
              </a:rPr>
              <a:t>vs.</a:t>
            </a:r>
            <a:endParaRPr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State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of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Maine</a:t>
            </a:r>
            <a:r>
              <a:rPr b="1" spc="-1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(Defendant)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4371135" y="1762590"/>
            <a:ext cx="1284923" cy="1284923"/>
            <a:chOff x="8742270" y="3525180"/>
            <a:chExt cx="2569845" cy="2569845"/>
          </a:xfrm>
        </p:grpSpPr>
        <p:sp>
          <p:nvSpPr>
            <p:cNvPr id="14" name="object 14"/>
            <p:cNvSpPr/>
            <p:nvPr/>
          </p:nvSpPr>
          <p:spPr>
            <a:xfrm>
              <a:off x="8747032" y="3529943"/>
              <a:ext cx="2560320" cy="2560320"/>
            </a:xfrm>
            <a:custGeom>
              <a:avLst/>
              <a:gdLst/>
              <a:ahLst/>
              <a:cxnLst/>
              <a:rect l="l" t="t" r="r" b="b"/>
              <a:pathLst>
                <a:path w="2560320" h="2560320">
                  <a:moveTo>
                    <a:pt x="1280097" y="2560194"/>
                  </a:moveTo>
                  <a:lnTo>
                    <a:pt x="1232107" y="2559311"/>
                  </a:lnTo>
                  <a:lnTo>
                    <a:pt x="1184562" y="2556683"/>
                  </a:lnTo>
                  <a:lnTo>
                    <a:pt x="1137495" y="2552341"/>
                  </a:lnTo>
                  <a:lnTo>
                    <a:pt x="1090935" y="2546315"/>
                  </a:lnTo>
                  <a:lnTo>
                    <a:pt x="1044913" y="2538636"/>
                  </a:lnTo>
                  <a:lnTo>
                    <a:pt x="999461" y="2529336"/>
                  </a:lnTo>
                  <a:lnTo>
                    <a:pt x="954610" y="2518446"/>
                  </a:lnTo>
                  <a:lnTo>
                    <a:pt x="910390" y="2505996"/>
                  </a:lnTo>
                  <a:lnTo>
                    <a:pt x="866832" y="2492017"/>
                  </a:lnTo>
                  <a:lnTo>
                    <a:pt x="823967" y="2476541"/>
                  </a:lnTo>
                  <a:lnTo>
                    <a:pt x="781827" y="2459597"/>
                  </a:lnTo>
                  <a:lnTo>
                    <a:pt x="740442" y="2441218"/>
                  </a:lnTo>
                  <a:lnTo>
                    <a:pt x="699843" y="2421434"/>
                  </a:lnTo>
                  <a:lnTo>
                    <a:pt x="660061" y="2400276"/>
                  </a:lnTo>
                  <a:lnTo>
                    <a:pt x="621128" y="2377775"/>
                  </a:lnTo>
                  <a:lnTo>
                    <a:pt x="583073" y="2353962"/>
                  </a:lnTo>
                  <a:lnTo>
                    <a:pt x="545927" y="2328867"/>
                  </a:lnTo>
                  <a:lnTo>
                    <a:pt x="509723" y="2302523"/>
                  </a:lnTo>
                  <a:lnTo>
                    <a:pt x="474491" y="2274959"/>
                  </a:lnTo>
                  <a:lnTo>
                    <a:pt x="440261" y="2246206"/>
                  </a:lnTo>
                  <a:lnTo>
                    <a:pt x="407065" y="2216297"/>
                  </a:lnTo>
                  <a:lnTo>
                    <a:pt x="374933" y="2185261"/>
                  </a:lnTo>
                  <a:lnTo>
                    <a:pt x="343897" y="2153129"/>
                  </a:lnTo>
                  <a:lnTo>
                    <a:pt x="313987" y="2119933"/>
                  </a:lnTo>
                  <a:lnTo>
                    <a:pt x="285235" y="2085703"/>
                  </a:lnTo>
                  <a:lnTo>
                    <a:pt x="257671" y="2050471"/>
                  </a:lnTo>
                  <a:lnTo>
                    <a:pt x="231327" y="2014266"/>
                  </a:lnTo>
                  <a:lnTo>
                    <a:pt x="206232" y="1977121"/>
                  </a:lnTo>
                  <a:lnTo>
                    <a:pt x="182419" y="1939066"/>
                  </a:lnTo>
                  <a:lnTo>
                    <a:pt x="159918" y="1900133"/>
                  </a:lnTo>
                  <a:lnTo>
                    <a:pt x="138760" y="1860351"/>
                  </a:lnTo>
                  <a:lnTo>
                    <a:pt x="118976" y="1819752"/>
                  </a:lnTo>
                  <a:lnTo>
                    <a:pt x="100597" y="1778367"/>
                  </a:lnTo>
                  <a:lnTo>
                    <a:pt x="83653" y="1736226"/>
                  </a:lnTo>
                  <a:lnTo>
                    <a:pt x="68177" y="1693362"/>
                  </a:lnTo>
                  <a:lnTo>
                    <a:pt x="54198" y="1649804"/>
                  </a:lnTo>
                  <a:lnTo>
                    <a:pt x="41748" y="1605584"/>
                  </a:lnTo>
                  <a:lnTo>
                    <a:pt x="30857" y="1560733"/>
                  </a:lnTo>
                  <a:lnTo>
                    <a:pt x="21558" y="1515281"/>
                  </a:lnTo>
                  <a:lnTo>
                    <a:pt x="13879" y="1469259"/>
                  </a:lnTo>
                  <a:lnTo>
                    <a:pt x="7853" y="1422699"/>
                  </a:lnTo>
                  <a:lnTo>
                    <a:pt x="3511" y="1375632"/>
                  </a:lnTo>
                  <a:lnTo>
                    <a:pt x="882" y="1328087"/>
                  </a:lnTo>
                  <a:lnTo>
                    <a:pt x="0" y="1280097"/>
                  </a:lnTo>
                  <a:lnTo>
                    <a:pt x="882" y="1232105"/>
                  </a:lnTo>
                  <a:lnTo>
                    <a:pt x="3511" y="1184559"/>
                  </a:lnTo>
                  <a:lnTo>
                    <a:pt x="7853" y="1137490"/>
                  </a:lnTo>
                  <a:lnTo>
                    <a:pt x="13879" y="1090929"/>
                  </a:lnTo>
                  <a:lnTo>
                    <a:pt x="21558" y="1044906"/>
                  </a:lnTo>
                  <a:lnTo>
                    <a:pt x="30857" y="999454"/>
                  </a:lnTo>
                  <a:lnTo>
                    <a:pt x="41748" y="954601"/>
                  </a:lnTo>
                  <a:lnTo>
                    <a:pt x="54198" y="910380"/>
                  </a:lnTo>
                  <a:lnTo>
                    <a:pt x="68177" y="866822"/>
                  </a:lnTo>
                  <a:lnTo>
                    <a:pt x="83653" y="823957"/>
                  </a:lnTo>
                  <a:lnTo>
                    <a:pt x="100597" y="781817"/>
                  </a:lnTo>
                  <a:lnTo>
                    <a:pt x="118976" y="740431"/>
                  </a:lnTo>
                  <a:lnTo>
                    <a:pt x="138760" y="699832"/>
                  </a:lnTo>
                  <a:lnTo>
                    <a:pt x="159918" y="660050"/>
                  </a:lnTo>
                  <a:lnTo>
                    <a:pt x="182419" y="621116"/>
                  </a:lnTo>
                  <a:lnTo>
                    <a:pt x="206232" y="583062"/>
                  </a:lnTo>
                  <a:lnTo>
                    <a:pt x="231327" y="545917"/>
                  </a:lnTo>
                  <a:lnTo>
                    <a:pt x="257671" y="509713"/>
                  </a:lnTo>
                  <a:lnTo>
                    <a:pt x="285235" y="474480"/>
                  </a:lnTo>
                  <a:lnTo>
                    <a:pt x="313987" y="440251"/>
                  </a:lnTo>
                  <a:lnTo>
                    <a:pt x="343897" y="407055"/>
                  </a:lnTo>
                  <a:lnTo>
                    <a:pt x="374933" y="374924"/>
                  </a:lnTo>
                  <a:lnTo>
                    <a:pt x="407065" y="343888"/>
                  </a:lnTo>
                  <a:lnTo>
                    <a:pt x="440261" y="313979"/>
                  </a:lnTo>
                  <a:lnTo>
                    <a:pt x="474491" y="285227"/>
                  </a:lnTo>
                  <a:lnTo>
                    <a:pt x="509723" y="257664"/>
                  </a:lnTo>
                  <a:lnTo>
                    <a:pt x="545927" y="231320"/>
                  </a:lnTo>
                  <a:lnTo>
                    <a:pt x="583073" y="206226"/>
                  </a:lnTo>
                  <a:lnTo>
                    <a:pt x="621128" y="182413"/>
                  </a:lnTo>
                  <a:lnTo>
                    <a:pt x="660061" y="159913"/>
                  </a:lnTo>
                  <a:lnTo>
                    <a:pt x="699843" y="138755"/>
                  </a:lnTo>
                  <a:lnTo>
                    <a:pt x="740442" y="118972"/>
                  </a:lnTo>
                  <a:lnTo>
                    <a:pt x="781827" y="100593"/>
                  </a:lnTo>
                  <a:lnTo>
                    <a:pt x="823967" y="83650"/>
                  </a:lnTo>
                  <a:lnTo>
                    <a:pt x="866832" y="68174"/>
                  </a:lnTo>
                  <a:lnTo>
                    <a:pt x="910390" y="54196"/>
                  </a:lnTo>
                  <a:lnTo>
                    <a:pt x="954610" y="41746"/>
                  </a:lnTo>
                  <a:lnTo>
                    <a:pt x="999461" y="30856"/>
                  </a:lnTo>
                  <a:lnTo>
                    <a:pt x="1044913" y="21557"/>
                  </a:lnTo>
                  <a:lnTo>
                    <a:pt x="1090935" y="13879"/>
                  </a:lnTo>
                  <a:lnTo>
                    <a:pt x="1137495" y="7853"/>
                  </a:lnTo>
                  <a:lnTo>
                    <a:pt x="1184562" y="3511"/>
                  </a:lnTo>
                  <a:lnTo>
                    <a:pt x="1232107" y="882"/>
                  </a:lnTo>
                  <a:lnTo>
                    <a:pt x="1280097" y="0"/>
                  </a:lnTo>
                  <a:lnTo>
                    <a:pt x="1330909" y="1007"/>
                  </a:lnTo>
                  <a:lnTo>
                    <a:pt x="1381458" y="4015"/>
                  </a:lnTo>
                  <a:lnTo>
                    <a:pt x="1431692" y="9002"/>
                  </a:lnTo>
                  <a:lnTo>
                    <a:pt x="1481555" y="15944"/>
                  </a:lnTo>
                  <a:lnTo>
                    <a:pt x="1530996" y="24821"/>
                  </a:lnTo>
                  <a:lnTo>
                    <a:pt x="1579959" y="35609"/>
                  </a:lnTo>
                  <a:lnTo>
                    <a:pt x="1628391" y="48287"/>
                  </a:lnTo>
                  <a:lnTo>
                    <a:pt x="1676239" y="62831"/>
                  </a:lnTo>
                  <a:lnTo>
                    <a:pt x="1723448" y="79221"/>
                  </a:lnTo>
                  <a:lnTo>
                    <a:pt x="1769965" y="97434"/>
                  </a:lnTo>
                  <a:lnTo>
                    <a:pt x="1815736" y="117447"/>
                  </a:lnTo>
                  <a:lnTo>
                    <a:pt x="1860707" y="139238"/>
                  </a:lnTo>
                  <a:lnTo>
                    <a:pt x="1904826" y="162786"/>
                  </a:lnTo>
                  <a:lnTo>
                    <a:pt x="1948037" y="188067"/>
                  </a:lnTo>
                  <a:lnTo>
                    <a:pt x="1990287" y="215060"/>
                  </a:lnTo>
                  <a:lnTo>
                    <a:pt x="2031523" y="243743"/>
                  </a:lnTo>
                  <a:lnTo>
                    <a:pt x="2071690" y="274093"/>
                  </a:lnTo>
                  <a:lnTo>
                    <a:pt x="2110735" y="306088"/>
                  </a:lnTo>
                  <a:lnTo>
                    <a:pt x="2148605" y="339705"/>
                  </a:lnTo>
                  <a:lnTo>
                    <a:pt x="2185245" y="374924"/>
                  </a:lnTo>
                  <a:lnTo>
                    <a:pt x="2220464" y="411564"/>
                  </a:lnTo>
                  <a:lnTo>
                    <a:pt x="2254082" y="449433"/>
                  </a:lnTo>
                  <a:lnTo>
                    <a:pt x="2286078" y="488479"/>
                  </a:lnTo>
                  <a:lnTo>
                    <a:pt x="2316428" y="528646"/>
                  </a:lnTo>
                  <a:lnTo>
                    <a:pt x="2345112" y="569882"/>
                  </a:lnTo>
                  <a:lnTo>
                    <a:pt x="2372107" y="612133"/>
                  </a:lnTo>
                  <a:lnTo>
                    <a:pt x="2397390" y="655344"/>
                  </a:lnTo>
                  <a:lnTo>
                    <a:pt x="2420939" y="699463"/>
                  </a:lnTo>
                  <a:lnTo>
                    <a:pt x="2442733" y="744435"/>
                  </a:lnTo>
                  <a:lnTo>
                    <a:pt x="2462748" y="790207"/>
                  </a:lnTo>
                  <a:lnTo>
                    <a:pt x="2480962" y="836725"/>
                  </a:lnTo>
                  <a:lnTo>
                    <a:pt x="2497354" y="883936"/>
                  </a:lnTo>
                  <a:lnTo>
                    <a:pt x="2511900" y="931785"/>
                  </a:lnTo>
                  <a:lnTo>
                    <a:pt x="2524579" y="980219"/>
                  </a:lnTo>
                  <a:lnTo>
                    <a:pt x="2535369" y="1029184"/>
                  </a:lnTo>
                  <a:lnTo>
                    <a:pt x="2544247" y="1078626"/>
                  </a:lnTo>
                  <a:lnTo>
                    <a:pt x="2551191" y="1128493"/>
                  </a:lnTo>
                  <a:lnTo>
                    <a:pt x="2556178" y="1178729"/>
                  </a:lnTo>
                  <a:lnTo>
                    <a:pt x="2559187" y="1229282"/>
                  </a:lnTo>
                  <a:lnTo>
                    <a:pt x="2560194" y="1280097"/>
                  </a:lnTo>
                  <a:lnTo>
                    <a:pt x="2559311" y="1328087"/>
                  </a:lnTo>
                  <a:lnTo>
                    <a:pt x="2556683" y="1375632"/>
                  </a:lnTo>
                  <a:lnTo>
                    <a:pt x="2552341" y="1422699"/>
                  </a:lnTo>
                  <a:lnTo>
                    <a:pt x="2546315" y="1469259"/>
                  </a:lnTo>
                  <a:lnTo>
                    <a:pt x="2538636" y="1515281"/>
                  </a:lnTo>
                  <a:lnTo>
                    <a:pt x="2529336" y="1560733"/>
                  </a:lnTo>
                  <a:lnTo>
                    <a:pt x="2518446" y="1605584"/>
                  </a:lnTo>
                  <a:lnTo>
                    <a:pt x="2505996" y="1649804"/>
                  </a:lnTo>
                  <a:lnTo>
                    <a:pt x="2492017" y="1693362"/>
                  </a:lnTo>
                  <a:lnTo>
                    <a:pt x="2476541" y="1736226"/>
                  </a:lnTo>
                  <a:lnTo>
                    <a:pt x="2459597" y="1778367"/>
                  </a:lnTo>
                  <a:lnTo>
                    <a:pt x="2441218" y="1819752"/>
                  </a:lnTo>
                  <a:lnTo>
                    <a:pt x="2421434" y="1860351"/>
                  </a:lnTo>
                  <a:lnTo>
                    <a:pt x="2400276" y="1900133"/>
                  </a:lnTo>
                  <a:lnTo>
                    <a:pt x="2377775" y="1939066"/>
                  </a:lnTo>
                  <a:lnTo>
                    <a:pt x="2353962" y="1977121"/>
                  </a:lnTo>
                  <a:lnTo>
                    <a:pt x="2328867" y="2014266"/>
                  </a:lnTo>
                  <a:lnTo>
                    <a:pt x="2302523" y="2050471"/>
                  </a:lnTo>
                  <a:lnTo>
                    <a:pt x="2274959" y="2085703"/>
                  </a:lnTo>
                  <a:lnTo>
                    <a:pt x="2246206" y="2119933"/>
                  </a:lnTo>
                  <a:lnTo>
                    <a:pt x="2216297" y="2153129"/>
                  </a:lnTo>
                  <a:lnTo>
                    <a:pt x="2185261" y="2185261"/>
                  </a:lnTo>
                  <a:lnTo>
                    <a:pt x="2153129" y="2216297"/>
                  </a:lnTo>
                  <a:lnTo>
                    <a:pt x="2119933" y="2246206"/>
                  </a:lnTo>
                  <a:lnTo>
                    <a:pt x="2085703" y="2274959"/>
                  </a:lnTo>
                  <a:lnTo>
                    <a:pt x="2050471" y="2302523"/>
                  </a:lnTo>
                  <a:lnTo>
                    <a:pt x="2014266" y="2328867"/>
                  </a:lnTo>
                  <a:lnTo>
                    <a:pt x="1977121" y="2353962"/>
                  </a:lnTo>
                  <a:lnTo>
                    <a:pt x="1939066" y="2377775"/>
                  </a:lnTo>
                  <a:lnTo>
                    <a:pt x="1900133" y="2400276"/>
                  </a:lnTo>
                  <a:lnTo>
                    <a:pt x="1860351" y="2421434"/>
                  </a:lnTo>
                  <a:lnTo>
                    <a:pt x="1819752" y="2441218"/>
                  </a:lnTo>
                  <a:lnTo>
                    <a:pt x="1778367" y="2459597"/>
                  </a:lnTo>
                  <a:lnTo>
                    <a:pt x="1736226" y="2476541"/>
                  </a:lnTo>
                  <a:lnTo>
                    <a:pt x="1693362" y="2492017"/>
                  </a:lnTo>
                  <a:lnTo>
                    <a:pt x="1649804" y="2505996"/>
                  </a:lnTo>
                  <a:lnTo>
                    <a:pt x="1605584" y="2518446"/>
                  </a:lnTo>
                  <a:lnTo>
                    <a:pt x="1560733" y="2529336"/>
                  </a:lnTo>
                  <a:lnTo>
                    <a:pt x="1515281" y="2538636"/>
                  </a:lnTo>
                  <a:lnTo>
                    <a:pt x="1469259" y="2546315"/>
                  </a:lnTo>
                  <a:lnTo>
                    <a:pt x="1422699" y="2552341"/>
                  </a:lnTo>
                  <a:lnTo>
                    <a:pt x="1375632" y="2556683"/>
                  </a:lnTo>
                  <a:lnTo>
                    <a:pt x="1328087" y="2559311"/>
                  </a:lnTo>
                  <a:lnTo>
                    <a:pt x="1280097" y="2560194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8747032" y="3529943"/>
              <a:ext cx="2560320" cy="2560320"/>
            </a:xfrm>
            <a:custGeom>
              <a:avLst/>
              <a:gdLst/>
              <a:ahLst/>
              <a:cxnLst/>
              <a:rect l="l" t="t" r="r" b="b"/>
              <a:pathLst>
                <a:path w="2560320" h="2560320">
                  <a:moveTo>
                    <a:pt x="0" y="1280097"/>
                  </a:moveTo>
                  <a:lnTo>
                    <a:pt x="882" y="1232105"/>
                  </a:lnTo>
                  <a:lnTo>
                    <a:pt x="3511" y="1184559"/>
                  </a:lnTo>
                  <a:lnTo>
                    <a:pt x="7853" y="1137490"/>
                  </a:lnTo>
                  <a:lnTo>
                    <a:pt x="13879" y="1090929"/>
                  </a:lnTo>
                  <a:lnTo>
                    <a:pt x="21558" y="1044906"/>
                  </a:lnTo>
                  <a:lnTo>
                    <a:pt x="30857" y="999454"/>
                  </a:lnTo>
                  <a:lnTo>
                    <a:pt x="41748" y="954601"/>
                  </a:lnTo>
                  <a:lnTo>
                    <a:pt x="54198" y="910380"/>
                  </a:lnTo>
                  <a:lnTo>
                    <a:pt x="68177" y="866822"/>
                  </a:lnTo>
                  <a:lnTo>
                    <a:pt x="83653" y="823957"/>
                  </a:lnTo>
                  <a:lnTo>
                    <a:pt x="100597" y="781817"/>
                  </a:lnTo>
                  <a:lnTo>
                    <a:pt x="118976" y="740431"/>
                  </a:lnTo>
                  <a:lnTo>
                    <a:pt x="138760" y="699832"/>
                  </a:lnTo>
                  <a:lnTo>
                    <a:pt x="159918" y="660050"/>
                  </a:lnTo>
                  <a:lnTo>
                    <a:pt x="182419" y="621116"/>
                  </a:lnTo>
                  <a:lnTo>
                    <a:pt x="206232" y="583062"/>
                  </a:lnTo>
                  <a:lnTo>
                    <a:pt x="231327" y="545917"/>
                  </a:lnTo>
                  <a:lnTo>
                    <a:pt x="257671" y="509713"/>
                  </a:lnTo>
                  <a:lnTo>
                    <a:pt x="285235" y="474480"/>
                  </a:lnTo>
                  <a:lnTo>
                    <a:pt x="313987" y="440251"/>
                  </a:lnTo>
                  <a:lnTo>
                    <a:pt x="343897" y="407055"/>
                  </a:lnTo>
                  <a:lnTo>
                    <a:pt x="374933" y="374924"/>
                  </a:lnTo>
                  <a:lnTo>
                    <a:pt x="407065" y="343888"/>
                  </a:lnTo>
                  <a:lnTo>
                    <a:pt x="440261" y="313979"/>
                  </a:lnTo>
                  <a:lnTo>
                    <a:pt x="474491" y="285227"/>
                  </a:lnTo>
                  <a:lnTo>
                    <a:pt x="509723" y="257664"/>
                  </a:lnTo>
                  <a:lnTo>
                    <a:pt x="545927" y="231320"/>
                  </a:lnTo>
                  <a:lnTo>
                    <a:pt x="583073" y="206226"/>
                  </a:lnTo>
                  <a:lnTo>
                    <a:pt x="621128" y="182413"/>
                  </a:lnTo>
                  <a:lnTo>
                    <a:pt x="660061" y="159913"/>
                  </a:lnTo>
                  <a:lnTo>
                    <a:pt x="699843" y="138755"/>
                  </a:lnTo>
                  <a:lnTo>
                    <a:pt x="740442" y="118972"/>
                  </a:lnTo>
                  <a:lnTo>
                    <a:pt x="781827" y="100593"/>
                  </a:lnTo>
                  <a:lnTo>
                    <a:pt x="823967" y="83650"/>
                  </a:lnTo>
                  <a:lnTo>
                    <a:pt x="866832" y="68174"/>
                  </a:lnTo>
                  <a:lnTo>
                    <a:pt x="910390" y="54196"/>
                  </a:lnTo>
                  <a:lnTo>
                    <a:pt x="954610" y="41746"/>
                  </a:lnTo>
                  <a:lnTo>
                    <a:pt x="999461" y="30856"/>
                  </a:lnTo>
                  <a:lnTo>
                    <a:pt x="1044913" y="21557"/>
                  </a:lnTo>
                  <a:lnTo>
                    <a:pt x="1090935" y="13879"/>
                  </a:lnTo>
                  <a:lnTo>
                    <a:pt x="1137495" y="7853"/>
                  </a:lnTo>
                  <a:lnTo>
                    <a:pt x="1184562" y="3511"/>
                  </a:lnTo>
                  <a:lnTo>
                    <a:pt x="1232107" y="882"/>
                  </a:lnTo>
                  <a:lnTo>
                    <a:pt x="1280097" y="0"/>
                  </a:lnTo>
                  <a:lnTo>
                    <a:pt x="1330909" y="1007"/>
                  </a:lnTo>
                  <a:lnTo>
                    <a:pt x="1381458" y="4015"/>
                  </a:lnTo>
                  <a:lnTo>
                    <a:pt x="1431692" y="9002"/>
                  </a:lnTo>
                  <a:lnTo>
                    <a:pt x="1481555" y="15944"/>
                  </a:lnTo>
                  <a:lnTo>
                    <a:pt x="1530996" y="24821"/>
                  </a:lnTo>
                  <a:lnTo>
                    <a:pt x="1579959" y="35609"/>
                  </a:lnTo>
                  <a:lnTo>
                    <a:pt x="1628391" y="48287"/>
                  </a:lnTo>
                  <a:lnTo>
                    <a:pt x="1676239" y="62831"/>
                  </a:lnTo>
                  <a:lnTo>
                    <a:pt x="1723448" y="79221"/>
                  </a:lnTo>
                  <a:lnTo>
                    <a:pt x="1769965" y="97434"/>
                  </a:lnTo>
                  <a:lnTo>
                    <a:pt x="1815736" y="117447"/>
                  </a:lnTo>
                  <a:lnTo>
                    <a:pt x="1860707" y="139238"/>
                  </a:lnTo>
                  <a:lnTo>
                    <a:pt x="1904826" y="162786"/>
                  </a:lnTo>
                  <a:lnTo>
                    <a:pt x="1948037" y="188067"/>
                  </a:lnTo>
                  <a:lnTo>
                    <a:pt x="1990287" y="215060"/>
                  </a:lnTo>
                  <a:lnTo>
                    <a:pt x="2031523" y="243743"/>
                  </a:lnTo>
                  <a:lnTo>
                    <a:pt x="2071690" y="274093"/>
                  </a:lnTo>
                  <a:lnTo>
                    <a:pt x="2110735" y="306088"/>
                  </a:lnTo>
                  <a:lnTo>
                    <a:pt x="2148605" y="339705"/>
                  </a:lnTo>
                  <a:lnTo>
                    <a:pt x="2185245" y="374924"/>
                  </a:lnTo>
                  <a:lnTo>
                    <a:pt x="2220464" y="411564"/>
                  </a:lnTo>
                  <a:lnTo>
                    <a:pt x="2254082" y="449433"/>
                  </a:lnTo>
                  <a:lnTo>
                    <a:pt x="2286077" y="488479"/>
                  </a:lnTo>
                  <a:lnTo>
                    <a:pt x="2316428" y="528646"/>
                  </a:lnTo>
                  <a:lnTo>
                    <a:pt x="2345112" y="569882"/>
                  </a:lnTo>
                  <a:lnTo>
                    <a:pt x="2372107" y="612133"/>
                  </a:lnTo>
                  <a:lnTo>
                    <a:pt x="2397390" y="655344"/>
                  </a:lnTo>
                  <a:lnTo>
                    <a:pt x="2420939" y="699463"/>
                  </a:lnTo>
                  <a:lnTo>
                    <a:pt x="2442733" y="744435"/>
                  </a:lnTo>
                  <a:lnTo>
                    <a:pt x="2462748" y="790207"/>
                  </a:lnTo>
                  <a:lnTo>
                    <a:pt x="2480962" y="836725"/>
                  </a:lnTo>
                  <a:lnTo>
                    <a:pt x="2497354" y="883936"/>
                  </a:lnTo>
                  <a:lnTo>
                    <a:pt x="2511900" y="931785"/>
                  </a:lnTo>
                  <a:lnTo>
                    <a:pt x="2524579" y="980219"/>
                  </a:lnTo>
                  <a:lnTo>
                    <a:pt x="2535369" y="1029184"/>
                  </a:lnTo>
                  <a:lnTo>
                    <a:pt x="2544247" y="1078626"/>
                  </a:lnTo>
                  <a:lnTo>
                    <a:pt x="2551190" y="1128493"/>
                  </a:lnTo>
                  <a:lnTo>
                    <a:pt x="2556178" y="1178729"/>
                  </a:lnTo>
                  <a:lnTo>
                    <a:pt x="2559186" y="1229282"/>
                  </a:lnTo>
                  <a:lnTo>
                    <a:pt x="2560194" y="1280097"/>
                  </a:lnTo>
                  <a:lnTo>
                    <a:pt x="2559311" y="1328087"/>
                  </a:lnTo>
                  <a:lnTo>
                    <a:pt x="2556683" y="1375632"/>
                  </a:lnTo>
                  <a:lnTo>
                    <a:pt x="2552341" y="1422699"/>
                  </a:lnTo>
                  <a:lnTo>
                    <a:pt x="2546315" y="1469259"/>
                  </a:lnTo>
                  <a:lnTo>
                    <a:pt x="2538636" y="1515281"/>
                  </a:lnTo>
                  <a:lnTo>
                    <a:pt x="2529336" y="1560733"/>
                  </a:lnTo>
                  <a:lnTo>
                    <a:pt x="2518446" y="1605584"/>
                  </a:lnTo>
                  <a:lnTo>
                    <a:pt x="2505996" y="1649804"/>
                  </a:lnTo>
                  <a:lnTo>
                    <a:pt x="2492017" y="1693362"/>
                  </a:lnTo>
                  <a:lnTo>
                    <a:pt x="2476541" y="1736226"/>
                  </a:lnTo>
                  <a:lnTo>
                    <a:pt x="2459597" y="1778367"/>
                  </a:lnTo>
                  <a:lnTo>
                    <a:pt x="2441218" y="1819752"/>
                  </a:lnTo>
                  <a:lnTo>
                    <a:pt x="2421434" y="1860351"/>
                  </a:lnTo>
                  <a:lnTo>
                    <a:pt x="2400276" y="1900132"/>
                  </a:lnTo>
                  <a:lnTo>
                    <a:pt x="2377775" y="1939066"/>
                  </a:lnTo>
                  <a:lnTo>
                    <a:pt x="2353962" y="1977121"/>
                  </a:lnTo>
                  <a:lnTo>
                    <a:pt x="2328867" y="2014266"/>
                  </a:lnTo>
                  <a:lnTo>
                    <a:pt x="2302523" y="2050471"/>
                  </a:lnTo>
                  <a:lnTo>
                    <a:pt x="2274959" y="2085703"/>
                  </a:lnTo>
                  <a:lnTo>
                    <a:pt x="2246206" y="2119933"/>
                  </a:lnTo>
                  <a:lnTo>
                    <a:pt x="2216297" y="2153129"/>
                  </a:lnTo>
                  <a:lnTo>
                    <a:pt x="2185261" y="2185261"/>
                  </a:lnTo>
                  <a:lnTo>
                    <a:pt x="2153129" y="2216297"/>
                  </a:lnTo>
                  <a:lnTo>
                    <a:pt x="2119933" y="2246206"/>
                  </a:lnTo>
                  <a:lnTo>
                    <a:pt x="2085703" y="2274959"/>
                  </a:lnTo>
                  <a:lnTo>
                    <a:pt x="2050471" y="2302523"/>
                  </a:lnTo>
                  <a:lnTo>
                    <a:pt x="2014266" y="2328867"/>
                  </a:lnTo>
                  <a:lnTo>
                    <a:pt x="1977121" y="2353962"/>
                  </a:lnTo>
                  <a:lnTo>
                    <a:pt x="1939066" y="2377775"/>
                  </a:lnTo>
                  <a:lnTo>
                    <a:pt x="1900132" y="2400276"/>
                  </a:lnTo>
                  <a:lnTo>
                    <a:pt x="1860351" y="2421434"/>
                  </a:lnTo>
                  <a:lnTo>
                    <a:pt x="1819752" y="2441218"/>
                  </a:lnTo>
                  <a:lnTo>
                    <a:pt x="1778367" y="2459597"/>
                  </a:lnTo>
                  <a:lnTo>
                    <a:pt x="1736226" y="2476541"/>
                  </a:lnTo>
                  <a:lnTo>
                    <a:pt x="1693362" y="2492017"/>
                  </a:lnTo>
                  <a:lnTo>
                    <a:pt x="1649804" y="2505996"/>
                  </a:lnTo>
                  <a:lnTo>
                    <a:pt x="1605584" y="2518446"/>
                  </a:lnTo>
                  <a:lnTo>
                    <a:pt x="1560733" y="2529336"/>
                  </a:lnTo>
                  <a:lnTo>
                    <a:pt x="1515281" y="2538636"/>
                  </a:lnTo>
                  <a:lnTo>
                    <a:pt x="1469259" y="2546315"/>
                  </a:lnTo>
                  <a:lnTo>
                    <a:pt x="1422699" y="2552341"/>
                  </a:lnTo>
                  <a:lnTo>
                    <a:pt x="1375632" y="2556683"/>
                  </a:lnTo>
                  <a:lnTo>
                    <a:pt x="1328087" y="2559311"/>
                  </a:lnTo>
                  <a:lnTo>
                    <a:pt x="1280097" y="2560194"/>
                  </a:lnTo>
                  <a:lnTo>
                    <a:pt x="1232107" y="2559311"/>
                  </a:lnTo>
                  <a:lnTo>
                    <a:pt x="1184562" y="2556683"/>
                  </a:lnTo>
                  <a:lnTo>
                    <a:pt x="1137495" y="2552341"/>
                  </a:lnTo>
                  <a:lnTo>
                    <a:pt x="1090935" y="2546315"/>
                  </a:lnTo>
                  <a:lnTo>
                    <a:pt x="1044913" y="2538636"/>
                  </a:lnTo>
                  <a:lnTo>
                    <a:pt x="999461" y="2529336"/>
                  </a:lnTo>
                  <a:lnTo>
                    <a:pt x="954610" y="2518446"/>
                  </a:lnTo>
                  <a:lnTo>
                    <a:pt x="910390" y="2505996"/>
                  </a:lnTo>
                  <a:lnTo>
                    <a:pt x="866832" y="2492017"/>
                  </a:lnTo>
                  <a:lnTo>
                    <a:pt x="823967" y="2476541"/>
                  </a:lnTo>
                  <a:lnTo>
                    <a:pt x="781827" y="2459597"/>
                  </a:lnTo>
                  <a:lnTo>
                    <a:pt x="740442" y="2441218"/>
                  </a:lnTo>
                  <a:lnTo>
                    <a:pt x="699843" y="2421434"/>
                  </a:lnTo>
                  <a:lnTo>
                    <a:pt x="660061" y="2400276"/>
                  </a:lnTo>
                  <a:lnTo>
                    <a:pt x="621128" y="2377775"/>
                  </a:lnTo>
                  <a:lnTo>
                    <a:pt x="583073" y="2353962"/>
                  </a:lnTo>
                  <a:lnTo>
                    <a:pt x="545927" y="2328867"/>
                  </a:lnTo>
                  <a:lnTo>
                    <a:pt x="509723" y="2302523"/>
                  </a:lnTo>
                  <a:lnTo>
                    <a:pt x="474491" y="2274959"/>
                  </a:lnTo>
                  <a:lnTo>
                    <a:pt x="440261" y="2246206"/>
                  </a:lnTo>
                  <a:lnTo>
                    <a:pt x="407065" y="2216297"/>
                  </a:lnTo>
                  <a:lnTo>
                    <a:pt x="374933" y="2185261"/>
                  </a:lnTo>
                  <a:lnTo>
                    <a:pt x="343897" y="2153129"/>
                  </a:lnTo>
                  <a:lnTo>
                    <a:pt x="313987" y="2119933"/>
                  </a:lnTo>
                  <a:lnTo>
                    <a:pt x="285235" y="2085703"/>
                  </a:lnTo>
                  <a:lnTo>
                    <a:pt x="257671" y="2050471"/>
                  </a:lnTo>
                  <a:lnTo>
                    <a:pt x="231327" y="2014266"/>
                  </a:lnTo>
                  <a:lnTo>
                    <a:pt x="206232" y="1977121"/>
                  </a:lnTo>
                  <a:lnTo>
                    <a:pt x="182419" y="1939066"/>
                  </a:lnTo>
                  <a:lnTo>
                    <a:pt x="159918" y="1900132"/>
                  </a:lnTo>
                  <a:lnTo>
                    <a:pt x="138760" y="1860351"/>
                  </a:lnTo>
                  <a:lnTo>
                    <a:pt x="118976" y="1819752"/>
                  </a:lnTo>
                  <a:lnTo>
                    <a:pt x="100597" y="1778367"/>
                  </a:lnTo>
                  <a:lnTo>
                    <a:pt x="83653" y="1736226"/>
                  </a:lnTo>
                  <a:lnTo>
                    <a:pt x="68177" y="1693362"/>
                  </a:lnTo>
                  <a:lnTo>
                    <a:pt x="54198" y="1649804"/>
                  </a:lnTo>
                  <a:lnTo>
                    <a:pt x="41748" y="1605584"/>
                  </a:lnTo>
                  <a:lnTo>
                    <a:pt x="30857" y="1560733"/>
                  </a:lnTo>
                  <a:lnTo>
                    <a:pt x="21558" y="1515281"/>
                  </a:lnTo>
                  <a:lnTo>
                    <a:pt x="13879" y="1469259"/>
                  </a:lnTo>
                  <a:lnTo>
                    <a:pt x="7853" y="1422699"/>
                  </a:lnTo>
                  <a:lnTo>
                    <a:pt x="3511" y="1375632"/>
                  </a:lnTo>
                  <a:lnTo>
                    <a:pt x="882" y="1328087"/>
                  </a:lnTo>
                  <a:lnTo>
                    <a:pt x="0" y="1280097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4778208" y="2251409"/>
            <a:ext cx="458153" cy="28341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800" spc="-13" dirty="0">
                <a:latin typeface="Lato"/>
                <a:cs typeface="Lato"/>
              </a:rPr>
              <a:t>LLM</a:t>
            </a:r>
            <a:endParaRPr sz="1800">
              <a:latin typeface="Lato"/>
              <a:cs typeface="Lato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3693793" y="2363845"/>
            <a:ext cx="585470" cy="82233"/>
            <a:chOff x="7387585" y="4727690"/>
            <a:chExt cx="1170940" cy="164465"/>
          </a:xfrm>
        </p:grpSpPr>
        <p:sp>
          <p:nvSpPr>
            <p:cNvPr id="18" name="object 18"/>
            <p:cNvSpPr/>
            <p:nvPr/>
          </p:nvSpPr>
          <p:spPr>
            <a:xfrm>
              <a:off x="7406635" y="4808240"/>
              <a:ext cx="959485" cy="1905"/>
            </a:xfrm>
            <a:custGeom>
              <a:avLst/>
              <a:gdLst/>
              <a:ahLst/>
              <a:cxnLst/>
              <a:rect l="l" t="t" r="r" b="b"/>
              <a:pathLst>
                <a:path w="959484" h="1904">
                  <a:moveTo>
                    <a:pt x="0" y="0"/>
                  </a:moveTo>
                  <a:lnTo>
                    <a:pt x="959398" y="1449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9" name="object 1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46883" y="4727690"/>
              <a:ext cx="211099" cy="163974"/>
            </a:xfrm>
            <a:prstGeom prst="rect">
              <a:avLst/>
            </a:prstGeom>
          </p:spPr>
        </p:pic>
      </p:grpSp>
      <p:grpSp>
        <p:nvGrpSpPr>
          <p:cNvPr id="20" name="object 20"/>
          <p:cNvGrpSpPr/>
          <p:nvPr/>
        </p:nvGrpSpPr>
        <p:grpSpPr>
          <a:xfrm>
            <a:off x="5751188" y="2363845"/>
            <a:ext cx="585470" cy="82233"/>
            <a:chOff x="11502376" y="4727690"/>
            <a:chExt cx="1170940" cy="164465"/>
          </a:xfrm>
        </p:grpSpPr>
        <p:sp>
          <p:nvSpPr>
            <p:cNvPr id="21" name="object 21"/>
            <p:cNvSpPr/>
            <p:nvPr/>
          </p:nvSpPr>
          <p:spPr>
            <a:xfrm>
              <a:off x="11521426" y="4808240"/>
              <a:ext cx="959485" cy="1905"/>
            </a:xfrm>
            <a:custGeom>
              <a:avLst/>
              <a:gdLst/>
              <a:ahLst/>
              <a:cxnLst/>
              <a:rect l="l" t="t" r="r" b="b"/>
              <a:pathLst>
                <a:path w="959484" h="1904">
                  <a:moveTo>
                    <a:pt x="0" y="0"/>
                  </a:moveTo>
                  <a:lnTo>
                    <a:pt x="959398" y="1449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2" name="object 2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61675" y="4727690"/>
              <a:ext cx="211099" cy="16397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1786" y="442236"/>
            <a:ext cx="8662214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3" dirty="0"/>
              <a:t>RAG</a:t>
            </a:r>
            <a:r>
              <a:rPr spc="-150" dirty="0"/>
              <a:t> </a:t>
            </a:r>
            <a:r>
              <a:rPr dirty="0"/>
              <a:t>integrates</a:t>
            </a:r>
            <a:r>
              <a:rPr spc="-150" dirty="0"/>
              <a:t> </a:t>
            </a:r>
            <a:r>
              <a:rPr dirty="0"/>
              <a:t>with</a:t>
            </a:r>
            <a:r>
              <a:rPr spc="-148" dirty="0"/>
              <a:t> </a:t>
            </a:r>
            <a:r>
              <a:rPr spc="-18" dirty="0"/>
              <a:t>many</a:t>
            </a:r>
            <a:r>
              <a:rPr spc="-150" dirty="0"/>
              <a:t> </a:t>
            </a:r>
            <a:r>
              <a:rPr spc="-18" dirty="0"/>
              <a:t>types</a:t>
            </a:r>
            <a:r>
              <a:rPr spc="-148" dirty="0"/>
              <a:t> </a:t>
            </a:r>
            <a:r>
              <a:rPr spc="-40" dirty="0"/>
              <a:t>of</a:t>
            </a:r>
            <a:r>
              <a:rPr spc="-150" dirty="0"/>
              <a:t> </a:t>
            </a:r>
            <a:r>
              <a:rPr dirty="0"/>
              <a:t>data</a:t>
            </a:r>
            <a:r>
              <a:rPr spc="-148" dirty="0"/>
              <a:t> </a:t>
            </a:r>
            <a:r>
              <a:rPr spc="-5" dirty="0"/>
              <a:t>sources</a:t>
            </a:r>
          </a:p>
        </p:txBody>
      </p:sp>
      <p:sp>
        <p:nvSpPr>
          <p:cNvPr id="3" name="object 3"/>
          <p:cNvSpPr/>
          <p:nvPr/>
        </p:nvSpPr>
        <p:spPr>
          <a:xfrm>
            <a:off x="3094106" y="1617747"/>
            <a:ext cx="1646555" cy="1225233"/>
          </a:xfrm>
          <a:custGeom>
            <a:avLst/>
            <a:gdLst/>
            <a:ahLst/>
            <a:cxnLst/>
            <a:rect l="l" t="t" r="r" b="b"/>
            <a:pathLst>
              <a:path w="3293109" h="2450465">
                <a:moveTo>
                  <a:pt x="0" y="0"/>
                </a:moveTo>
                <a:lnTo>
                  <a:pt x="3292793" y="0"/>
                </a:lnTo>
                <a:lnTo>
                  <a:pt x="3292793" y="2450395"/>
                </a:lnTo>
                <a:lnTo>
                  <a:pt x="0" y="2450395"/>
                </a:lnTo>
                <a:lnTo>
                  <a:pt x="0" y="0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4" name="object 4"/>
          <p:cNvSpPr txBox="1"/>
          <p:nvPr/>
        </p:nvSpPr>
        <p:spPr>
          <a:xfrm>
            <a:off x="5283824" y="1260623"/>
            <a:ext cx="3261042" cy="314189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2000" dirty="0">
                <a:latin typeface="Lato"/>
                <a:cs typeface="Lato"/>
              </a:rPr>
              <a:t>External</a:t>
            </a:r>
            <a:r>
              <a:rPr sz="2000" spc="-5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Information</a:t>
            </a:r>
            <a:r>
              <a:rPr sz="2000" spc="-3" dirty="0">
                <a:latin typeface="Lato"/>
                <a:cs typeface="Lato"/>
              </a:rPr>
              <a:t> </a:t>
            </a:r>
            <a:r>
              <a:rPr sz="2000" spc="-5" dirty="0">
                <a:latin typeface="Lato"/>
                <a:cs typeface="Lato"/>
              </a:rPr>
              <a:t>Sources</a:t>
            </a:r>
            <a:endParaRPr sz="2000">
              <a:latin typeface="Lato"/>
              <a:cs typeface="La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59022" y="1565423"/>
            <a:ext cx="2111375" cy="1545295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388303" indent="-381953">
              <a:spcBef>
                <a:spcPts val="50"/>
              </a:spcBef>
              <a:buFont typeface="Arial"/>
              <a:buChar char="●"/>
              <a:tabLst>
                <a:tab pos="388303" algn="l"/>
              </a:tabLst>
            </a:pPr>
            <a:r>
              <a:rPr sz="2000" spc="-5" dirty="0">
                <a:latin typeface="Lato"/>
                <a:cs typeface="Lato"/>
              </a:rPr>
              <a:t>Documents</a:t>
            </a:r>
            <a:endParaRPr sz="2000">
              <a:latin typeface="Lato"/>
              <a:cs typeface="Lato"/>
            </a:endParaRPr>
          </a:p>
          <a:p>
            <a:pPr marL="388303" indent="-381953">
              <a:buFont typeface="Arial"/>
              <a:buChar char="●"/>
              <a:tabLst>
                <a:tab pos="388303" algn="l"/>
              </a:tabLst>
            </a:pPr>
            <a:r>
              <a:rPr sz="2000" spc="-5" dirty="0">
                <a:latin typeface="Lato"/>
                <a:cs typeface="Lato"/>
              </a:rPr>
              <a:t>Wikis</a:t>
            </a:r>
            <a:endParaRPr sz="2000">
              <a:latin typeface="Lato"/>
              <a:cs typeface="Lato"/>
            </a:endParaRPr>
          </a:p>
          <a:p>
            <a:pPr marL="388303" indent="-381953">
              <a:buFont typeface="Arial"/>
              <a:buChar char="●"/>
              <a:tabLst>
                <a:tab pos="388303" algn="l"/>
              </a:tabLst>
            </a:pPr>
            <a:r>
              <a:rPr sz="2000" dirty="0">
                <a:latin typeface="Lato"/>
                <a:cs typeface="Lato"/>
              </a:rPr>
              <a:t>Expert</a:t>
            </a:r>
            <a:r>
              <a:rPr sz="2000" spc="-70" dirty="0">
                <a:latin typeface="Lato"/>
                <a:cs typeface="Lato"/>
              </a:rPr>
              <a:t> </a:t>
            </a:r>
            <a:r>
              <a:rPr sz="2000" spc="-5" dirty="0">
                <a:latin typeface="Lato"/>
                <a:cs typeface="Lato"/>
              </a:rPr>
              <a:t>Systems</a:t>
            </a:r>
            <a:endParaRPr sz="2000">
              <a:latin typeface="Lato"/>
              <a:cs typeface="Lato"/>
            </a:endParaRPr>
          </a:p>
          <a:p>
            <a:pPr marL="388303" indent="-381953">
              <a:buFont typeface="Arial"/>
              <a:buChar char="●"/>
              <a:tabLst>
                <a:tab pos="388303" algn="l"/>
              </a:tabLst>
            </a:pPr>
            <a:r>
              <a:rPr sz="2000" spc="-35" dirty="0">
                <a:latin typeface="Lato"/>
                <a:cs typeface="Lato"/>
              </a:rPr>
              <a:t>Web</a:t>
            </a:r>
            <a:r>
              <a:rPr sz="2000" spc="-120" dirty="0">
                <a:latin typeface="Lato"/>
                <a:cs typeface="Lato"/>
              </a:rPr>
              <a:t> </a:t>
            </a:r>
            <a:r>
              <a:rPr sz="2000" spc="-5" dirty="0">
                <a:latin typeface="Lato"/>
                <a:cs typeface="Lato"/>
              </a:rPr>
              <a:t>pages</a:t>
            </a:r>
            <a:endParaRPr sz="2000">
              <a:latin typeface="Lato"/>
              <a:cs typeface="Lato"/>
            </a:endParaRPr>
          </a:p>
          <a:p>
            <a:pPr marL="388303" indent="-381953">
              <a:buFont typeface="Arial"/>
              <a:buChar char="●"/>
              <a:tabLst>
                <a:tab pos="388303" algn="l"/>
              </a:tabLst>
            </a:pPr>
            <a:r>
              <a:rPr sz="2000" spc="-5" dirty="0">
                <a:latin typeface="Lato"/>
                <a:cs typeface="Lato"/>
              </a:rPr>
              <a:t>Databases</a:t>
            </a:r>
            <a:endParaRPr sz="2000">
              <a:latin typeface="Lato"/>
              <a:cs typeface="La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98839" y="3072269"/>
            <a:ext cx="2002473" cy="331501"/>
          </a:xfrm>
          <a:prstGeom prst="rect">
            <a:avLst/>
          </a:prstGeom>
          <a:ln w="38099">
            <a:solidFill>
              <a:srgbClr val="FF00FF"/>
            </a:solidFill>
          </a:ln>
        </p:spPr>
        <p:txBody>
          <a:bodyPr vert="horz" wrap="square" lIns="0" tIns="23495" rIns="0" bIns="0" rtlCol="0">
            <a:spAutoFit/>
          </a:bodyPr>
          <a:lstStyle/>
          <a:p>
            <a:pPr marL="448310" indent="-381953">
              <a:spcBef>
                <a:spcPts val="185"/>
              </a:spcBef>
              <a:buFont typeface="Arial"/>
              <a:buChar char="●"/>
              <a:tabLst>
                <a:tab pos="448310" algn="l"/>
              </a:tabLst>
            </a:pPr>
            <a:r>
              <a:rPr sz="2000" spc="-15" dirty="0">
                <a:latin typeface="Lato"/>
                <a:cs typeface="Lato"/>
              </a:rPr>
              <a:t>Vector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spc="-5" dirty="0">
                <a:latin typeface="Lato"/>
                <a:cs typeface="Lato"/>
              </a:rPr>
              <a:t>Store</a:t>
            </a:r>
            <a:endParaRPr sz="2000">
              <a:latin typeface="Lato"/>
              <a:cs typeface="Lato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909953" y="1615365"/>
            <a:ext cx="1485265" cy="1229995"/>
            <a:chOff x="1819906" y="3230730"/>
            <a:chExt cx="2970530" cy="2459990"/>
          </a:xfrm>
        </p:grpSpPr>
        <p:sp>
          <p:nvSpPr>
            <p:cNvPr id="8" name="object 8"/>
            <p:cNvSpPr/>
            <p:nvPr/>
          </p:nvSpPr>
          <p:spPr>
            <a:xfrm>
              <a:off x="1824668" y="3235493"/>
              <a:ext cx="2961005" cy="2450465"/>
            </a:xfrm>
            <a:custGeom>
              <a:avLst/>
              <a:gdLst/>
              <a:ahLst/>
              <a:cxnLst/>
              <a:rect l="l" t="t" r="r" b="b"/>
              <a:pathLst>
                <a:path w="2961004" h="2450465">
                  <a:moveTo>
                    <a:pt x="2348397" y="2450395"/>
                  </a:moveTo>
                  <a:lnTo>
                    <a:pt x="612598" y="2450395"/>
                  </a:lnTo>
                  <a:lnTo>
                    <a:pt x="0" y="1225197"/>
                  </a:lnTo>
                  <a:lnTo>
                    <a:pt x="612598" y="0"/>
                  </a:lnTo>
                  <a:lnTo>
                    <a:pt x="2348397" y="0"/>
                  </a:lnTo>
                  <a:lnTo>
                    <a:pt x="2960996" y="1225197"/>
                  </a:lnTo>
                  <a:lnTo>
                    <a:pt x="2348397" y="2450395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1824668" y="3235493"/>
              <a:ext cx="2961005" cy="2450465"/>
            </a:xfrm>
            <a:custGeom>
              <a:avLst/>
              <a:gdLst/>
              <a:ahLst/>
              <a:cxnLst/>
              <a:rect l="l" t="t" r="r" b="b"/>
              <a:pathLst>
                <a:path w="2961004" h="2450465">
                  <a:moveTo>
                    <a:pt x="0" y="1225197"/>
                  </a:moveTo>
                  <a:lnTo>
                    <a:pt x="612598" y="0"/>
                  </a:lnTo>
                  <a:lnTo>
                    <a:pt x="2348397" y="0"/>
                  </a:lnTo>
                  <a:lnTo>
                    <a:pt x="2960996" y="1225197"/>
                  </a:lnTo>
                  <a:lnTo>
                    <a:pt x="2348397" y="2450395"/>
                  </a:lnTo>
                  <a:lnTo>
                    <a:pt x="612598" y="2450395"/>
                  </a:lnTo>
                  <a:lnTo>
                    <a:pt x="0" y="1225197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1281677" y="1972976"/>
            <a:ext cx="741998" cy="501740"/>
          </a:xfrm>
          <a:prstGeom prst="rect">
            <a:avLst/>
          </a:prstGeom>
        </p:spPr>
        <p:txBody>
          <a:bodyPr vert="horz" wrap="square" lIns="0" tIns="14288" rIns="0" bIns="0" rtlCol="0">
            <a:spAutoFit/>
          </a:bodyPr>
          <a:lstStyle/>
          <a:p>
            <a:pPr marL="6350" marR="2540" indent="80645">
              <a:lnSpc>
                <a:spcPts val="1910"/>
              </a:lnSpc>
              <a:spcBef>
                <a:spcPts val="113"/>
              </a:spcBef>
            </a:pPr>
            <a:r>
              <a:rPr sz="1600" spc="-5" dirty="0">
                <a:latin typeface="Lato"/>
                <a:cs typeface="Lato"/>
              </a:rPr>
              <a:t>Query encoder</a:t>
            </a:r>
            <a:endParaRPr sz="1600">
              <a:latin typeface="Lato"/>
              <a:cs typeface="Lato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208556" y="1785596"/>
            <a:ext cx="1417638" cy="812723"/>
          </a:xfrm>
          <a:prstGeom prst="rect">
            <a:avLst/>
          </a:prstGeom>
          <a:solidFill>
            <a:srgbClr val="C1E8F7"/>
          </a:solidFill>
          <a:ln w="9524">
            <a:solidFill>
              <a:srgbClr val="595959"/>
            </a:solidFill>
          </a:ln>
        </p:spPr>
        <p:txBody>
          <a:bodyPr vert="horz" wrap="square" lIns="0" tIns="80963" rIns="0" bIns="0" rtlCol="0">
            <a:spAutoFit/>
          </a:bodyPr>
          <a:lstStyle/>
          <a:p>
            <a:pPr marL="182880" marR="178753" indent="-318" algn="ctr">
              <a:lnSpc>
                <a:spcPts val="1915"/>
              </a:lnSpc>
              <a:spcBef>
                <a:spcPts val="638"/>
              </a:spcBef>
            </a:pPr>
            <a:r>
              <a:rPr sz="1600" spc="-5" dirty="0">
                <a:latin typeface="Lato"/>
                <a:cs typeface="Lato"/>
              </a:rPr>
              <a:t>External information sources</a:t>
            </a:r>
            <a:endParaRPr sz="1600">
              <a:latin typeface="Lato"/>
              <a:cs typeface="Lato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2469032" y="2189346"/>
            <a:ext cx="635635" cy="82233"/>
            <a:chOff x="4938064" y="4378691"/>
            <a:chExt cx="1271270" cy="164465"/>
          </a:xfrm>
        </p:grpSpPr>
        <p:sp>
          <p:nvSpPr>
            <p:cNvPr id="13" name="object 13"/>
            <p:cNvSpPr/>
            <p:nvPr/>
          </p:nvSpPr>
          <p:spPr>
            <a:xfrm>
              <a:off x="4938064" y="4460691"/>
              <a:ext cx="1078865" cy="0"/>
            </a:xfrm>
            <a:custGeom>
              <a:avLst/>
              <a:gdLst/>
              <a:ahLst/>
              <a:cxnLst/>
              <a:rect l="l" t="t" r="r" b="b"/>
              <a:pathLst>
                <a:path w="1078864">
                  <a:moveTo>
                    <a:pt x="0" y="0"/>
                  </a:moveTo>
                  <a:lnTo>
                    <a:pt x="1078797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97812" y="4378691"/>
              <a:ext cx="210999" cy="163974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2423400" y="3354019"/>
            <a:ext cx="1063625" cy="314189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2000" spc="-5" dirty="0">
                <a:latin typeface="Lato"/>
                <a:cs typeface="Lato"/>
              </a:rPr>
              <a:t>Retriever</a:t>
            </a:r>
            <a:endParaRPr sz="2000">
              <a:latin typeface="Lato"/>
              <a:cs typeface="Lato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186896" y="3088219"/>
            <a:ext cx="3536633" cy="206692"/>
          </a:xfrm>
          <a:custGeom>
            <a:avLst/>
            <a:gdLst/>
            <a:ahLst/>
            <a:cxnLst/>
            <a:rect l="l" t="t" r="r" b="b"/>
            <a:pathLst>
              <a:path w="7073265" h="413384">
                <a:moveTo>
                  <a:pt x="7072788" y="0"/>
                </a:moveTo>
                <a:lnTo>
                  <a:pt x="7072788" y="80343"/>
                </a:lnTo>
                <a:lnTo>
                  <a:pt x="7072788" y="145949"/>
                </a:lnTo>
                <a:lnTo>
                  <a:pt x="7072788" y="190180"/>
                </a:lnTo>
                <a:lnTo>
                  <a:pt x="7072788" y="206399"/>
                </a:lnTo>
                <a:lnTo>
                  <a:pt x="3536395" y="206399"/>
                </a:lnTo>
                <a:lnTo>
                  <a:pt x="3536395" y="222618"/>
                </a:lnTo>
                <a:lnTo>
                  <a:pt x="3536395" y="266849"/>
                </a:lnTo>
                <a:lnTo>
                  <a:pt x="3536395" y="332455"/>
                </a:lnTo>
                <a:lnTo>
                  <a:pt x="3536395" y="412799"/>
                </a:lnTo>
                <a:lnTo>
                  <a:pt x="3536395" y="332455"/>
                </a:lnTo>
                <a:lnTo>
                  <a:pt x="3536395" y="266849"/>
                </a:lnTo>
                <a:lnTo>
                  <a:pt x="3536395" y="222618"/>
                </a:lnTo>
                <a:lnTo>
                  <a:pt x="3536395" y="206399"/>
                </a:lnTo>
                <a:lnTo>
                  <a:pt x="2" y="206399"/>
                </a:lnTo>
                <a:lnTo>
                  <a:pt x="2" y="202396"/>
                </a:lnTo>
                <a:lnTo>
                  <a:pt x="1" y="190687"/>
                </a:lnTo>
                <a:lnTo>
                  <a:pt x="0" y="171721"/>
                </a:lnTo>
                <a:lnTo>
                  <a:pt x="0" y="145949"/>
                </a:lnTo>
                <a:lnTo>
                  <a:pt x="0" y="114517"/>
                </a:lnTo>
                <a:lnTo>
                  <a:pt x="0" y="78993"/>
                </a:lnTo>
                <a:lnTo>
                  <a:pt x="0" y="40460"/>
                </a:lnTo>
                <a:lnTo>
                  <a:pt x="0" y="0"/>
                </a:lnTo>
              </a:path>
            </a:pathLst>
          </a:custGeom>
          <a:ln w="38099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5837" y="998112"/>
            <a:ext cx="5571490" cy="719428"/>
          </a:xfrm>
          <a:prstGeom prst="rect">
            <a:avLst/>
          </a:prstGeom>
        </p:spPr>
        <p:txBody>
          <a:bodyPr vert="horz" wrap="square" lIns="0" tIns="52070" rIns="0" bIns="0" rtlCol="0">
            <a:spAutoFit/>
          </a:bodyPr>
          <a:lstStyle/>
          <a:p>
            <a:pPr marL="6350">
              <a:spcBef>
                <a:spcPts val="410"/>
              </a:spcBef>
            </a:pPr>
            <a:r>
              <a:rPr sz="2000" spc="-80" dirty="0">
                <a:latin typeface="Lato"/>
                <a:cs typeface="Lato"/>
              </a:rPr>
              <a:t>Two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spc="-5" dirty="0">
                <a:latin typeface="Lato"/>
                <a:cs typeface="Lato"/>
              </a:rPr>
              <a:t>considerations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for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using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external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data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in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spc="-10" dirty="0">
                <a:latin typeface="Lato"/>
                <a:cs typeface="Lato"/>
              </a:rPr>
              <a:t>RAG:</a:t>
            </a:r>
            <a:endParaRPr sz="2000">
              <a:latin typeface="Lato"/>
              <a:cs typeface="Lato"/>
            </a:endParaRPr>
          </a:p>
          <a:p>
            <a:pPr marL="53657">
              <a:spcBef>
                <a:spcPts val="360"/>
              </a:spcBef>
              <a:tabLst>
                <a:tab pos="463233" algn="l"/>
              </a:tabLst>
            </a:pPr>
            <a:r>
              <a:rPr sz="1800" spc="-13" dirty="0">
                <a:latin typeface="Lato"/>
                <a:cs typeface="Lato"/>
              </a:rPr>
              <a:t>1.</a:t>
            </a:r>
            <a:r>
              <a:rPr sz="1800" dirty="0">
                <a:latin typeface="Lato"/>
                <a:cs typeface="Lato"/>
              </a:rPr>
              <a:t>	</a:t>
            </a:r>
            <a:r>
              <a:rPr sz="2000" dirty="0">
                <a:latin typeface="Lato"/>
                <a:cs typeface="Lato"/>
              </a:rPr>
              <a:t>Data</a:t>
            </a:r>
            <a:r>
              <a:rPr sz="2000" spc="-113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must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spc="-10" dirty="0">
                <a:latin typeface="Lato"/>
                <a:cs typeface="Lato"/>
              </a:rPr>
              <a:t>fit</a:t>
            </a:r>
            <a:r>
              <a:rPr sz="2000" spc="-113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inside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spc="-15" dirty="0">
                <a:latin typeface="Lato"/>
                <a:cs typeface="Lato"/>
              </a:rPr>
              <a:t>context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spc="-5" dirty="0">
                <a:latin typeface="Lato"/>
                <a:cs typeface="Lato"/>
              </a:rPr>
              <a:t>window</a:t>
            </a:r>
            <a:endParaRPr sz="2000">
              <a:latin typeface="Lato"/>
              <a:cs typeface="Lato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5837" y="304060"/>
            <a:ext cx="8816700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dirty="0"/>
              <a:t>Data</a:t>
            </a:r>
            <a:r>
              <a:rPr spc="-115" dirty="0"/>
              <a:t> </a:t>
            </a:r>
            <a:r>
              <a:rPr dirty="0"/>
              <a:t>preparation</a:t>
            </a:r>
            <a:r>
              <a:rPr spc="-113" dirty="0"/>
              <a:t> </a:t>
            </a:r>
            <a:r>
              <a:rPr dirty="0"/>
              <a:t>for</a:t>
            </a:r>
            <a:r>
              <a:rPr spc="-113" dirty="0"/>
              <a:t> </a:t>
            </a:r>
            <a:r>
              <a:rPr dirty="0"/>
              <a:t>vector</a:t>
            </a:r>
            <a:r>
              <a:rPr spc="-113" dirty="0"/>
              <a:t> </a:t>
            </a:r>
            <a:r>
              <a:rPr dirty="0"/>
              <a:t>store</a:t>
            </a:r>
            <a:r>
              <a:rPr spc="-113" dirty="0"/>
              <a:t> </a:t>
            </a:r>
            <a:r>
              <a:rPr dirty="0"/>
              <a:t>for</a:t>
            </a:r>
            <a:r>
              <a:rPr spc="-113" dirty="0"/>
              <a:t> </a:t>
            </a:r>
            <a:r>
              <a:rPr spc="-13" dirty="0"/>
              <a:t>RAG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3136437" y="2564447"/>
            <a:ext cx="1422400" cy="2083435"/>
            <a:chOff x="6272874" y="4606378"/>
            <a:chExt cx="2844800" cy="4166870"/>
          </a:xfrm>
        </p:grpSpPr>
        <p:sp>
          <p:nvSpPr>
            <p:cNvPr id="5" name="object 5"/>
            <p:cNvSpPr/>
            <p:nvPr/>
          </p:nvSpPr>
          <p:spPr>
            <a:xfrm>
              <a:off x="6277637" y="4611140"/>
              <a:ext cx="2835275" cy="4157345"/>
            </a:xfrm>
            <a:custGeom>
              <a:avLst/>
              <a:gdLst/>
              <a:ahLst/>
              <a:cxnLst/>
              <a:rect l="l" t="t" r="r" b="b"/>
              <a:pathLst>
                <a:path w="2835275" h="4157345">
                  <a:moveTo>
                    <a:pt x="2834994" y="4156791"/>
                  </a:moveTo>
                  <a:lnTo>
                    <a:pt x="0" y="4156791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4156791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6277637" y="4611140"/>
              <a:ext cx="2835275" cy="4157345"/>
            </a:xfrm>
            <a:custGeom>
              <a:avLst/>
              <a:gdLst/>
              <a:ahLst/>
              <a:cxnLst/>
              <a:rect l="l" t="t" r="r" b="b"/>
              <a:pathLst>
                <a:path w="2835275" h="4157345">
                  <a:moveTo>
                    <a:pt x="0" y="0"/>
                  </a:moveTo>
                  <a:lnTo>
                    <a:pt x="2834994" y="0"/>
                  </a:lnTo>
                  <a:lnTo>
                    <a:pt x="2834994" y="4156791"/>
                  </a:lnTo>
                  <a:lnTo>
                    <a:pt x="0" y="4156791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6415487" y="483954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" name="object 8"/>
            <p:cNvSpPr/>
            <p:nvPr/>
          </p:nvSpPr>
          <p:spPr>
            <a:xfrm>
              <a:off x="6415487" y="483954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6415487" y="5029889"/>
              <a:ext cx="2322830" cy="91440"/>
            </a:xfrm>
            <a:custGeom>
              <a:avLst/>
              <a:gdLst/>
              <a:ahLst/>
              <a:cxnLst/>
              <a:rect l="l" t="t" r="r" b="b"/>
              <a:pathLst>
                <a:path w="2322829" h="91439">
                  <a:moveTo>
                    <a:pt x="2315770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311420" y="0"/>
                  </a:lnTo>
                  <a:lnTo>
                    <a:pt x="2315295" y="1599"/>
                  </a:lnTo>
                  <a:lnTo>
                    <a:pt x="2320995" y="7299"/>
                  </a:lnTo>
                  <a:lnTo>
                    <a:pt x="2322595" y="11174"/>
                  </a:lnTo>
                  <a:lnTo>
                    <a:pt x="2322595" y="84399"/>
                  </a:lnTo>
                  <a:lnTo>
                    <a:pt x="2315770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6415487" y="5029889"/>
              <a:ext cx="2322830" cy="91440"/>
            </a:xfrm>
            <a:custGeom>
              <a:avLst/>
              <a:gdLst/>
              <a:ahLst/>
              <a:cxnLst/>
              <a:rect l="l" t="t" r="r" b="b"/>
              <a:pathLst>
                <a:path w="2322829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307395" y="0"/>
                  </a:lnTo>
                  <a:lnTo>
                    <a:pt x="2311420" y="0"/>
                  </a:lnTo>
                  <a:lnTo>
                    <a:pt x="2315295" y="1599"/>
                  </a:lnTo>
                  <a:lnTo>
                    <a:pt x="2318145" y="4449"/>
                  </a:lnTo>
                  <a:lnTo>
                    <a:pt x="2320995" y="7299"/>
                  </a:lnTo>
                  <a:lnTo>
                    <a:pt x="2322595" y="11174"/>
                  </a:lnTo>
                  <a:lnTo>
                    <a:pt x="2322595" y="15199"/>
                  </a:lnTo>
                  <a:lnTo>
                    <a:pt x="2322595" y="75999"/>
                  </a:lnTo>
                  <a:lnTo>
                    <a:pt x="2322595" y="84399"/>
                  </a:lnTo>
                  <a:lnTo>
                    <a:pt x="2315770" y="91199"/>
                  </a:lnTo>
                  <a:lnTo>
                    <a:pt x="2307395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6415487" y="522023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6415487" y="522023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3" name="object 13"/>
            <p:cNvSpPr/>
            <p:nvPr/>
          </p:nvSpPr>
          <p:spPr>
            <a:xfrm>
              <a:off x="6415487" y="541058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6415487" y="541058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6415487" y="5600938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39">
                  <a:moveTo>
                    <a:pt x="1700771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5996" y="7299"/>
                  </a:lnTo>
                  <a:lnTo>
                    <a:pt x="1707596" y="11149"/>
                  </a:lnTo>
                  <a:lnTo>
                    <a:pt x="1707596" y="84399"/>
                  </a:lnTo>
                  <a:lnTo>
                    <a:pt x="1700771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6415487" y="5600938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1692396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3146" y="4449"/>
                  </a:lnTo>
                  <a:lnTo>
                    <a:pt x="1705996" y="7299"/>
                  </a:lnTo>
                  <a:lnTo>
                    <a:pt x="1707596" y="11149"/>
                  </a:lnTo>
                  <a:lnTo>
                    <a:pt x="1707596" y="15199"/>
                  </a:lnTo>
                  <a:lnTo>
                    <a:pt x="1707596" y="75999"/>
                  </a:lnTo>
                  <a:lnTo>
                    <a:pt x="1707596" y="84399"/>
                  </a:lnTo>
                  <a:lnTo>
                    <a:pt x="1700771" y="91199"/>
                  </a:lnTo>
                  <a:lnTo>
                    <a:pt x="1692396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6415487" y="5890188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624"/>
                  </a:lnTo>
                  <a:lnTo>
                    <a:pt x="2512394" y="7324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6415487" y="5890188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624"/>
                  </a:lnTo>
                  <a:lnTo>
                    <a:pt x="2509544" y="4474"/>
                  </a:lnTo>
                  <a:lnTo>
                    <a:pt x="2512394" y="7324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9" name="object 19"/>
            <p:cNvSpPr/>
            <p:nvPr/>
          </p:nvSpPr>
          <p:spPr>
            <a:xfrm>
              <a:off x="6415487" y="6080537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6415487" y="6080537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6415487" y="6270887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39">
                  <a:moveTo>
                    <a:pt x="2233570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229220" y="0"/>
                  </a:lnTo>
                  <a:lnTo>
                    <a:pt x="2233095" y="1599"/>
                  </a:lnTo>
                  <a:lnTo>
                    <a:pt x="2238795" y="7299"/>
                  </a:lnTo>
                  <a:lnTo>
                    <a:pt x="2240395" y="11174"/>
                  </a:lnTo>
                  <a:lnTo>
                    <a:pt x="2240395" y="84399"/>
                  </a:lnTo>
                  <a:lnTo>
                    <a:pt x="2233570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6415487" y="6270887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225195" y="0"/>
                  </a:lnTo>
                  <a:lnTo>
                    <a:pt x="2229220" y="0"/>
                  </a:lnTo>
                  <a:lnTo>
                    <a:pt x="2233095" y="1599"/>
                  </a:lnTo>
                  <a:lnTo>
                    <a:pt x="2235945" y="4449"/>
                  </a:lnTo>
                  <a:lnTo>
                    <a:pt x="2238795" y="7299"/>
                  </a:lnTo>
                  <a:lnTo>
                    <a:pt x="2240395" y="11174"/>
                  </a:lnTo>
                  <a:lnTo>
                    <a:pt x="2240395" y="15199"/>
                  </a:lnTo>
                  <a:lnTo>
                    <a:pt x="2240395" y="75999"/>
                  </a:lnTo>
                  <a:lnTo>
                    <a:pt x="2240395" y="84399"/>
                  </a:lnTo>
                  <a:lnTo>
                    <a:pt x="2233570" y="91199"/>
                  </a:lnTo>
                  <a:lnTo>
                    <a:pt x="2225195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6415487" y="6478711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6415487" y="6478711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5" name="object 25"/>
            <p:cNvSpPr/>
            <p:nvPr/>
          </p:nvSpPr>
          <p:spPr>
            <a:xfrm>
              <a:off x="6415487" y="678543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6" name="object 26"/>
            <p:cNvSpPr/>
            <p:nvPr/>
          </p:nvSpPr>
          <p:spPr>
            <a:xfrm>
              <a:off x="6415487" y="678543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6415487" y="697578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6415487" y="697578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6415487" y="718523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6415487" y="718523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6415487" y="7365235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40">
                  <a:moveTo>
                    <a:pt x="1700771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5996" y="7299"/>
                  </a:lnTo>
                  <a:lnTo>
                    <a:pt x="1707596" y="11149"/>
                  </a:lnTo>
                  <a:lnTo>
                    <a:pt x="1707596" y="84399"/>
                  </a:lnTo>
                  <a:lnTo>
                    <a:pt x="1700771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6415487" y="7365235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1692396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3146" y="4449"/>
                  </a:lnTo>
                  <a:lnTo>
                    <a:pt x="1705996" y="7299"/>
                  </a:lnTo>
                  <a:lnTo>
                    <a:pt x="1707596" y="11149"/>
                  </a:lnTo>
                  <a:lnTo>
                    <a:pt x="1707596" y="15199"/>
                  </a:lnTo>
                  <a:lnTo>
                    <a:pt x="1707596" y="75999"/>
                  </a:lnTo>
                  <a:lnTo>
                    <a:pt x="1707596" y="84399"/>
                  </a:lnTo>
                  <a:lnTo>
                    <a:pt x="1700771" y="91199"/>
                  </a:lnTo>
                  <a:lnTo>
                    <a:pt x="1692396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6415487" y="7680434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6415487" y="7680434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6415487" y="787078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6415487" y="787078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7" name="object 37"/>
            <p:cNvSpPr/>
            <p:nvPr/>
          </p:nvSpPr>
          <p:spPr>
            <a:xfrm>
              <a:off x="6415487" y="806113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8" name="object 38"/>
            <p:cNvSpPr/>
            <p:nvPr/>
          </p:nvSpPr>
          <p:spPr>
            <a:xfrm>
              <a:off x="6415487" y="806113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9" name="object 39"/>
            <p:cNvSpPr/>
            <p:nvPr/>
          </p:nvSpPr>
          <p:spPr>
            <a:xfrm>
              <a:off x="6415487" y="825148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94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94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0" name="object 40"/>
            <p:cNvSpPr/>
            <p:nvPr/>
          </p:nvSpPr>
          <p:spPr>
            <a:xfrm>
              <a:off x="6415487" y="825148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94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1" name="object 41"/>
            <p:cNvSpPr/>
            <p:nvPr/>
          </p:nvSpPr>
          <p:spPr>
            <a:xfrm>
              <a:off x="6415487" y="8441832"/>
              <a:ext cx="2249805" cy="91440"/>
            </a:xfrm>
            <a:custGeom>
              <a:avLst/>
              <a:gdLst/>
              <a:ahLst/>
              <a:cxnLst/>
              <a:rect l="l" t="t" r="r" b="b"/>
              <a:pathLst>
                <a:path w="2249804" h="91440">
                  <a:moveTo>
                    <a:pt x="2242570" y="91199"/>
                  </a:moveTo>
                  <a:lnTo>
                    <a:pt x="6799" y="91199"/>
                  </a:lnTo>
                  <a:lnTo>
                    <a:pt x="0" y="84374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238220" y="0"/>
                  </a:lnTo>
                  <a:lnTo>
                    <a:pt x="2242095" y="1599"/>
                  </a:lnTo>
                  <a:lnTo>
                    <a:pt x="2247795" y="7299"/>
                  </a:lnTo>
                  <a:lnTo>
                    <a:pt x="2249395" y="11149"/>
                  </a:lnTo>
                  <a:lnTo>
                    <a:pt x="2249395" y="84374"/>
                  </a:lnTo>
                  <a:lnTo>
                    <a:pt x="2242570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2" name="object 42"/>
            <p:cNvSpPr/>
            <p:nvPr/>
          </p:nvSpPr>
          <p:spPr>
            <a:xfrm>
              <a:off x="6415487" y="8441832"/>
              <a:ext cx="2249805" cy="91440"/>
            </a:xfrm>
            <a:custGeom>
              <a:avLst/>
              <a:gdLst/>
              <a:ahLst/>
              <a:cxnLst/>
              <a:rect l="l" t="t" r="r" b="b"/>
              <a:pathLst>
                <a:path w="2249804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234195" y="0"/>
                  </a:lnTo>
                  <a:lnTo>
                    <a:pt x="2238220" y="0"/>
                  </a:lnTo>
                  <a:lnTo>
                    <a:pt x="2242095" y="1599"/>
                  </a:lnTo>
                  <a:lnTo>
                    <a:pt x="2244945" y="4449"/>
                  </a:lnTo>
                  <a:lnTo>
                    <a:pt x="2247795" y="7299"/>
                  </a:lnTo>
                  <a:lnTo>
                    <a:pt x="2249395" y="11149"/>
                  </a:lnTo>
                  <a:lnTo>
                    <a:pt x="2249395" y="15199"/>
                  </a:lnTo>
                  <a:lnTo>
                    <a:pt x="2249395" y="75999"/>
                  </a:lnTo>
                  <a:lnTo>
                    <a:pt x="2249395" y="84374"/>
                  </a:lnTo>
                  <a:lnTo>
                    <a:pt x="2242570" y="91199"/>
                  </a:lnTo>
                  <a:lnTo>
                    <a:pt x="2234195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74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43" name="object 43"/>
          <p:cNvGrpSpPr/>
          <p:nvPr/>
        </p:nvGrpSpPr>
        <p:grpSpPr>
          <a:xfrm>
            <a:off x="668567" y="2602022"/>
            <a:ext cx="1422400" cy="968375"/>
            <a:chOff x="1337134" y="4681528"/>
            <a:chExt cx="2844800" cy="1936750"/>
          </a:xfrm>
        </p:grpSpPr>
        <p:sp>
          <p:nvSpPr>
            <p:cNvPr id="44" name="object 44"/>
            <p:cNvSpPr/>
            <p:nvPr/>
          </p:nvSpPr>
          <p:spPr>
            <a:xfrm>
              <a:off x="1341897" y="4686290"/>
              <a:ext cx="2835275" cy="1927225"/>
            </a:xfrm>
            <a:custGeom>
              <a:avLst/>
              <a:gdLst/>
              <a:ahLst/>
              <a:cxnLst/>
              <a:rect l="l" t="t" r="r" b="b"/>
              <a:pathLst>
                <a:path w="2835275" h="1927225">
                  <a:moveTo>
                    <a:pt x="2834994" y="1927196"/>
                  </a:moveTo>
                  <a:lnTo>
                    <a:pt x="0" y="1927196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927196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5" name="object 45"/>
            <p:cNvSpPr/>
            <p:nvPr/>
          </p:nvSpPr>
          <p:spPr>
            <a:xfrm>
              <a:off x="1341897" y="4686290"/>
              <a:ext cx="2835275" cy="1927225"/>
            </a:xfrm>
            <a:custGeom>
              <a:avLst/>
              <a:gdLst/>
              <a:ahLst/>
              <a:cxnLst/>
              <a:rect l="l" t="t" r="r" b="b"/>
              <a:pathLst>
                <a:path w="2835275" h="1927225">
                  <a:moveTo>
                    <a:pt x="0" y="0"/>
                  </a:moveTo>
                  <a:lnTo>
                    <a:pt x="2834994" y="0"/>
                  </a:lnTo>
                  <a:lnTo>
                    <a:pt x="2834994" y="1927196"/>
                  </a:lnTo>
                  <a:lnTo>
                    <a:pt x="0" y="1927196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6" name="object 46"/>
            <p:cNvSpPr/>
            <p:nvPr/>
          </p:nvSpPr>
          <p:spPr>
            <a:xfrm>
              <a:off x="1524776" y="4913065"/>
              <a:ext cx="2514600" cy="90805"/>
            </a:xfrm>
            <a:custGeom>
              <a:avLst/>
              <a:gdLst/>
              <a:ahLst/>
              <a:cxnLst/>
              <a:rect l="l" t="t" r="r" b="b"/>
              <a:pathLst>
                <a:path w="2514600" h="90804">
                  <a:moveTo>
                    <a:pt x="2507239" y="90599"/>
                  </a:moveTo>
                  <a:lnTo>
                    <a:pt x="6762" y="90599"/>
                  </a:lnTo>
                  <a:lnTo>
                    <a:pt x="0" y="83824"/>
                  </a:lnTo>
                  <a:lnTo>
                    <a:pt x="0" y="15099"/>
                  </a:lnTo>
                  <a:lnTo>
                    <a:pt x="0" y="6749"/>
                  </a:lnTo>
                  <a:lnTo>
                    <a:pt x="6762" y="0"/>
                  </a:lnTo>
                  <a:lnTo>
                    <a:pt x="2502889" y="0"/>
                  </a:lnTo>
                  <a:lnTo>
                    <a:pt x="2506739" y="1574"/>
                  </a:lnTo>
                  <a:lnTo>
                    <a:pt x="2509564" y="4424"/>
                  </a:lnTo>
                  <a:lnTo>
                    <a:pt x="2512414" y="7249"/>
                  </a:lnTo>
                  <a:lnTo>
                    <a:pt x="2513989" y="11074"/>
                  </a:lnTo>
                  <a:lnTo>
                    <a:pt x="2513989" y="83824"/>
                  </a:lnTo>
                  <a:lnTo>
                    <a:pt x="2507239" y="905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7" name="object 47"/>
            <p:cNvSpPr/>
            <p:nvPr/>
          </p:nvSpPr>
          <p:spPr>
            <a:xfrm>
              <a:off x="1524776" y="4913065"/>
              <a:ext cx="2514600" cy="90805"/>
            </a:xfrm>
            <a:custGeom>
              <a:avLst/>
              <a:gdLst/>
              <a:ahLst/>
              <a:cxnLst/>
              <a:rect l="l" t="t" r="r" b="b"/>
              <a:pathLst>
                <a:path w="2514600" h="90804">
                  <a:moveTo>
                    <a:pt x="0" y="15099"/>
                  </a:moveTo>
                  <a:lnTo>
                    <a:pt x="0" y="6749"/>
                  </a:lnTo>
                  <a:lnTo>
                    <a:pt x="6762" y="0"/>
                  </a:lnTo>
                  <a:lnTo>
                    <a:pt x="15102" y="0"/>
                  </a:lnTo>
                  <a:lnTo>
                    <a:pt x="2498889" y="0"/>
                  </a:lnTo>
                  <a:lnTo>
                    <a:pt x="2502889" y="0"/>
                  </a:lnTo>
                  <a:lnTo>
                    <a:pt x="2506739" y="1574"/>
                  </a:lnTo>
                  <a:lnTo>
                    <a:pt x="2509564" y="4424"/>
                  </a:lnTo>
                  <a:lnTo>
                    <a:pt x="2512414" y="7249"/>
                  </a:lnTo>
                  <a:lnTo>
                    <a:pt x="2513989" y="11074"/>
                  </a:lnTo>
                  <a:lnTo>
                    <a:pt x="2513989" y="15099"/>
                  </a:lnTo>
                  <a:lnTo>
                    <a:pt x="2513989" y="75499"/>
                  </a:lnTo>
                  <a:lnTo>
                    <a:pt x="2513989" y="83824"/>
                  </a:lnTo>
                  <a:lnTo>
                    <a:pt x="2507239" y="90599"/>
                  </a:lnTo>
                  <a:lnTo>
                    <a:pt x="2498889" y="90599"/>
                  </a:lnTo>
                  <a:lnTo>
                    <a:pt x="15102" y="90599"/>
                  </a:lnTo>
                  <a:lnTo>
                    <a:pt x="6762" y="90599"/>
                  </a:lnTo>
                  <a:lnTo>
                    <a:pt x="0" y="83824"/>
                  </a:lnTo>
                  <a:lnTo>
                    <a:pt x="0" y="75499"/>
                  </a:lnTo>
                  <a:lnTo>
                    <a:pt x="0" y="150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8" name="object 48"/>
            <p:cNvSpPr/>
            <p:nvPr/>
          </p:nvSpPr>
          <p:spPr>
            <a:xfrm>
              <a:off x="1524776" y="5102039"/>
              <a:ext cx="1417320" cy="90805"/>
            </a:xfrm>
            <a:custGeom>
              <a:avLst/>
              <a:gdLst/>
              <a:ahLst/>
              <a:cxnLst/>
              <a:rect l="l" t="t" r="r" b="b"/>
              <a:pathLst>
                <a:path w="1417320" h="90804">
                  <a:moveTo>
                    <a:pt x="1410442" y="90599"/>
                  </a:moveTo>
                  <a:lnTo>
                    <a:pt x="6762" y="90599"/>
                  </a:lnTo>
                  <a:lnTo>
                    <a:pt x="0" y="83824"/>
                  </a:lnTo>
                  <a:lnTo>
                    <a:pt x="0" y="15099"/>
                  </a:lnTo>
                  <a:lnTo>
                    <a:pt x="0" y="6749"/>
                  </a:lnTo>
                  <a:lnTo>
                    <a:pt x="6762" y="0"/>
                  </a:lnTo>
                  <a:lnTo>
                    <a:pt x="1406092" y="0"/>
                  </a:lnTo>
                  <a:lnTo>
                    <a:pt x="1409942" y="1574"/>
                  </a:lnTo>
                  <a:lnTo>
                    <a:pt x="1412767" y="4424"/>
                  </a:lnTo>
                  <a:lnTo>
                    <a:pt x="1415617" y="7249"/>
                  </a:lnTo>
                  <a:lnTo>
                    <a:pt x="1417192" y="11074"/>
                  </a:lnTo>
                  <a:lnTo>
                    <a:pt x="1417192" y="83824"/>
                  </a:lnTo>
                  <a:lnTo>
                    <a:pt x="1410442" y="905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9" name="object 49"/>
            <p:cNvSpPr/>
            <p:nvPr/>
          </p:nvSpPr>
          <p:spPr>
            <a:xfrm>
              <a:off x="1524776" y="5102039"/>
              <a:ext cx="1417320" cy="90805"/>
            </a:xfrm>
            <a:custGeom>
              <a:avLst/>
              <a:gdLst/>
              <a:ahLst/>
              <a:cxnLst/>
              <a:rect l="l" t="t" r="r" b="b"/>
              <a:pathLst>
                <a:path w="1417320" h="90804">
                  <a:moveTo>
                    <a:pt x="0" y="15099"/>
                  </a:moveTo>
                  <a:lnTo>
                    <a:pt x="0" y="6749"/>
                  </a:lnTo>
                  <a:lnTo>
                    <a:pt x="6762" y="0"/>
                  </a:lnTo>
                  <a:lnTo>
                    <a:pt x="15102" y="0"/>
                  </a:lnTo>
                  <a:lnTo>
                    <a:pt x="1402092" y="0"/>
                  </a:lnTo>
                  <a:lnTo>
                    <a:pt x="1406092" y="0"/>
                  </a:lnTo>
                  <a:lnTo>
                    <a:pt x="1409942" y="1574"/>
                  </a:lnTo>
                  <a:lnTo>
                    <a:pt x="1412767" y="4424"/>
                  </a:lnTo>
                  <a:lnTo>
                    <a:pt x="1415617" y="7249"/>
                  </a:lnTo>
                  <a:lnTo>
                    <a:pt x="1417192" y="11074"/>
                  </a:lnTo>
                  <a:lnTo>
                    <a:pt x="1417192" y="15099"/>
                  </a:lnTo>
                  <a:lnTo>
                    <a:pt x="1417192" y="75499"/>
                  </a:lnTo>
                  <a:lnTo>
                    <a:pt x="1417192" y="83824"/>
                  </a:lnTo>
                  <a:lnTo>
                    <a:pt x="1410442" y="90599"/>
                  </a:lnTo>
                  <a:lnTo>
                    <a:pt x="1402092" y="90599"/>
                  </a:lnTo>
                  <a:lnTo>
                    <a:pt x="15102" y="90599"/>
                  </a:lnTo>
                  <a:lnTo>
                    <a:pt x="6762" y="90599"/>
                  </a:lnTo>
                  <a:lnTo>
                    <a:pt x="0" y="83824"/>
                  </a:lnTo>
                  <a:lnTo>
                    <a:pt x="0" y="75499"/>
                  </a:lnTo>
                  <a:lnTo>
                    <a:pt x="0" y="150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50" name="object 50"/>
          <p:cNvSpPr txBox="1"/>
          <p:nvPr/>
        </p:nvSpPr>
        <p:spPr>
          <a:xfrm>
            <a:off x="395837" y="1922030"/>
            <a:ext cx="1953260" cy="529632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700" dirty="0">
                <a:latin typeface="Lato"/>
                <a:cs typeface="Lato"/>
              </a:rPr>
              <a:t>Prompt</a:t>
            </a:r>
            <a:r>
              <a:rPr sz="1700" spc="-70" dirty="0">
                <a:latin typeface="Lato"/>
                <a:cs typeface="Lato"/>
              </a:rPr>
              <a:t> </a:t>
            </a:r>
            <a:r>
              <a:rPr sz="1700" spc="-13" dirty="0">
                <a:latin typeface="Lato"/>
                <a:cs typeface="Lato"/>
              </a:rPr>
              <a:t>context</a:t>
            </a:r>
            <a:r>
              <a:rPr sz="1700" spc="-68" dirty="0">
                <a:latin typeface="Lato"/>
                <a:cs typeface="Lato"/>
              </a:rPr>
              <a:t> </a:t>
            </a:r>
            <a:r>
              <a:rPr sz="1700" spc="-5" dirty="0">
                <a:latin typeface="Lato"/>
                <a:cs typeface="Lato"/>
              </a:rPr>
              <a:t>limit </a:t>
            </a:r>
            <a:r>
              <a:rPr sz="1700" spc="-33" dirty="0">
                <a:latin typeface="Lato"/>
                <a:cs typeface="Lato"/>
              </a:rPr>
              <a:t>few</a:t>
            </a:r>
            <a:r>
              <a:rPr sz="1700" spc="-98" dirty="0">
                <a:latin typeface="Lato"/>
                <a:cs typeface="Lato"/>
              </a:rPr>
              <a:t> </a:t>
            </a:r>
            <a:r>
              <a:rPr sz="1700" spc="-13" dirty="0">
                <a:latin typeface="Lato"/>
                <a:cs typeface="Lato"/>
              </a:rPr>
              <a:t>1000</a:t>
            </a:r>
            <a:r>
              <a:rPr sz="1700" spc="-95" dirty="0">
                <a:latin typeface="Lato"/>
                <a:cs typeface="Lato"/>
              </a:rPr>
              <a:t> </a:t>
            </a:r>
            <a:r>
              <a:rPr sz="1700" spc="-5" dirty="0">
                <a:latin typeface="Lato"/>
                <a:cs typeface="Lato"/>
              </a:rPr>
              <a:t>tokens</a:t>
            </a:r>
            <a:endParaRPr sz="1700">
              <a:latin typeface="Lato"/>
              <a:cs typeface="Lato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2775206" y="1922030"/>
            <a:ext cx="1980883" cy="529632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700" dirty="0">
                <a:latin typeface="Lato"/>
                <a:cs typeface="Lato"/>
              </a:rPr>
              <a:t>Single</a:t>
            </a:r>
            <a:r>
              <a:rPr sz="1700" spc="-98" dirty="0">
                <a:latin typeface="Lato"/>
                <a:cs typeface="Lato"/>
              </a:rPr>
              <a:t> </a:t>
            </a:r>
            <a:r>
              <a:rPr sz="1700" spc="-13" dirty="0">
                <a:latin typeface="Lato"/>
                <a:cs typeface="Lato"/>
              </a:rPr>
              <a:t>document</a:t>
            </a:r>
            <a:r>
              <a:rPr sz="1700" spc="-95" dirty="0">
                <a:latin typeface="Lato"/>
                <a:cs typeface="Lato"/>
              </a:rPr>
              <a:t> </a:t>
            </a:r>
            <a:r>
              <a:rPr sz="1700" spc="-13" dirty="0">
                <a:latin typeface="Lato"/>
                <a:cs typeface="Lato"/>
              </a:rPr>
              <a:t>too </a:t>
            </a:r>
            <a:r>
              <a:rPr sz="1700" dirty="0">
                <a:latin typeface="Lato"/>
                <a:cs typeface="Lato"/>
              </a:rPr>
              <a:t>large</a:t>
            </a:r>
            <a:r>
              <a:rPr sz="1700" spc="-83" dirty="0">
                <a:latin typeface="Lato"/>
                <a:cs typeface="Lato"/>
              </a:rPr>
              <a:t> </a:t>
            </a:r>
            <a:r>
              <a:rPr sz="1700" dirty="0">
                <a:latin typeface="Lato"/>
                <a:cs typeface="Lato"/>
              </a:rPr>
              <a:t>to</a:t>
            </a:r>
            <a:r>
              <a:rPr sz="1700" spc="-83" dirty="0">
                <a:latin typeface="Lato"/>
                <a:cs typeface="Lato"/>
              </a:rPr>
              <a:t> </a:t>
            </a:r>
            <a:r>
              <a:rPr sz="1700" spc="-10" dirty="0">
                <a:latin typeface="Lato"/>
                <a:cs typeface="Lato"/>
              </a:rPr>
              <a:t>fit</a:t>
            </a:r>
            <a:r>
              <a:rPr sz="1700" spc="-83" dirty="0">
                <a:latin typeface="Lato"/>
                <a:cs typeface="Lato"/>
              </a:rPr>
              <a:t> </a:t>
            </a:r>
            <a:r>
              <a:rPr sz="1700" dirty="0">
                <a:latin typeface="Lato"/>
                <a:cs typeface="Lato"/>
              </a:rPr>
              <a:t>in</a:t>
            </a:r>
            <a:r>
              <a:rPr sz="1700" spc="-83" dirty="0">
                <a:latin typeface="Lato"/>
                <a:cs typeface="Lato"/>
              </a:rPr>
              <a:t> </a:t>
            </a:r>
            <a:r>
              <a:rPr sz="1700" spc="-10" dirty="0">
                <a:latin typeface="Lato"/>
                <a:cs typeface="Lato"/>
              </a:rPr>
              <a:t>window</a:t>
            </a:r>
            <a:endParaRPr sz="1700">
              <a:latin typeface="Lato"/>
              <a:cs typeface="Lato"/>
            </a:endParaRPr>
          </a:p>
        </p:txBody>
      </p:sp>
      <p:grpSp>
        <p:nvGrpSpPr>
          <p:cNvPr id="52" name="object 52"/>
          <p:cNvGrpSpPr/>
          <p:nvPr/>
        </p:nvGrpSpPr>
        <p:grpSpPr>
          <a:xfrm>
            <a:off x="5340508" y="2564447"/>
            <a:ext cx="1422400" cy="642938"/>
            <a:chOff x="10681016" y="4606378"/>
            <a:chExt cx="2844800" cy="1285875"/>
          </a:xfrm>
        </p:grpSpPr>
        <p:sp>
          <p:nvSpPr>
            <p:cNvPr id="53" name="object 53"/>
            <p:cNvSpPr/>
            <p:nvPr/>
          </p:nvSpPr>
          <p:spPr>
            <a:xfrm>
              <a:off x="10685778" y="4611140"/>
              <a:ext cx="2835275" cy="1276350"/>
            </a:xfrm>
            <a:custGeom>
              <a:avLst/>
              <a:gdLst/>
              <a:ahLst/>
              <a:cxnLst/>
              <a:rect l="l" t="t" r="r" b="b"/>
              <a:pathLst>
                <a:path w="2835275" h="1276350">
                  <a:moveTo>
                    <a:pt x="2834994" y="1276197"/>
                  </a:moveTo>
                  <a:lnTo>
                    <a:pt x="0" y="1276197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276197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4" name="object 54"/>
            <p:cNvSpPr/>
            <p:nvPr/>
          </p:nvSpPr>
          <p:spPr>
            <a:xfrm>
              <a:off x="10685778" y="4611140"/>
              <a:ext cx="2835275" cy="1276350"/>
            </a:xfrm>
            <a:custGeom>
              <a:avLst/>
              <a:gdLst/>
              <a:ahLst/>
              <a:cxnLst/>
              <a:rect l="l" t="t" r="r" b="b"/>
              <a:pathLst>
                <a:path w="2835275" h="1276350">
                  <a:moveTo>
                    <a:pt x="0" y="0"/>
                  </a:moveTo>
                  <a:lnTo>
                    <a:pt x="2834994" y="0"/>
                  </a:lnTo>
                  <a:lnTo>
                    <a:pt x="2834994" y="1276197"/>
                  </a:lnTo>
                  <a:lnTo>
                    <a:pt x="0" y="12761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5" name="object 55"/>
            <p:cNvSpPr/>
            <p:nvPr/>
          </p:nvSpPr>
          <p:spPr>
            <a:xfrm>
              <a:off x="10823628" y="483954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6" name="object 56"/>
            <p:cNvSpPr/>
            <p:nvPr/>
          </p:nvSpPr>
          <p:spPr>
            <a:xfrm>
              <a:off x="10823628" y="483954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7" name="object 57"/>
            <p:cNvSpPr/>
            <p:nvPr/>
          </p:nvSpPr>
          <p:spPr>
            <a:xfrm>
              <a:off x="10823628" y="5029889"/>
              <a:ext cx="2322830" cy="91440"/>
            </a:xfrm>
            <a:custGeom>
              <a:avLst/>
              <a:gdLst/>
              <a:ahLst/>
              <a:cxnLst/>
              <a:rect l="l" t="t" r="r" b="b"/>
              <a:pathLst>
                <a:path w="2322830" h="91439">
                  <a:moveTo>
                    <a:pt x="2315770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311420" y="0"/>
                  </a:lnTo>
                  <a:lnTo>
                    <a:pt x="2315295" y="1599"/>
                  </a:lnTo>
                  <a:lnTo>
                    <a:pt x="2320995" y="7299"/>
                  </a:lnTo>
                  <a:lnTo>
                    <a:pt x="2322595" y="11174"/>
                  </a:lnTo>
                  <a:lnTo>
                    <a:pt x="2322595" y="84399"/>
                  </a:lnTo>
                  <a:lnTo>
                    <a:pt x="2315770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8" name="object 58"/>
            <p:cNvSpPr/>
            <p:nvPr/>
          </p:nvSpPr>
          <p:spPr>
            <a:xfrm>
              <a:off x="10823628" y="5029889"/>
              <a:ext cx="2322830" cy="91440"/>
            </a:xfrm>
            <a:custGeom>
              <a:avLst/>
              <a:gdLst/>
              <a:ahLst/>
              <a:cxnLst/>
              <a:rect l="l" t="t" r="r" b="b"/>
              <a:pathLst>
                <a:path w="232283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307395" y="0"/>
                  </a:lnTo>
                  <a:lnTo>
                    <a:pt x="2311420" y="0"/>
                  </a:lnTo>
                  <a:lnTo>
                    <a:pt x="2315295" y="1599"/>
                  </a:lnTo>
                  <a:lnTo>
                    <a:pt x="2318145" y="4449"/>
                  </a:lnTo>
                  <a:lnTo>
                    <a:pt x="2320995" y="7299"/>
                  </a:lnTo>
                  <a:lnTo>
                    <a:pt x="2322595" y="11174"/>
                  </a:lnTo>
                  <a:lnTo>
                    <a:pt x="2322595" y="15199"/>
                  </a:lnTo>
                  <a:lnTo>
                    <a:pt x="2322595" y="75999"/>
                  </a:lnTo>
                  <a:lnTo>
                    <a:pt x="2322595" y="84399"/>
                  </a:lnTo>
                  <a:lnTo>
                    <a:pt x="2315770" y="91199"/>
                  </a:lnTo>
                  <a:lnTo>
                    <a:pt x="2307395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9" name="object 59"/>
            <p:cNvSpPr/>
            <p:nvPr/>
          </p:nvSpPr>
          <p:spPr>
            <a:xfrm>
              <a:off x="10823628" y="522023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0" name="object 60"/>
            <p:cNvSpPr/>
            <p:nvPr/>
          </p:nvSpPr>
          <p:spPr>
            <a:xfrm>
              <a:off x="10823628" y="522023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1" name="object 61"/>
            <p:cNvSpPr/>
            <p:nvPr/>
          </p:nvSpPr>
          <p:spPr>
            <a:xfrm>
              <a:off x="10823628" y="541058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2" name="object 62"/>
            <p:cNvSpPr/>
            <p:nvPr/>
          </p:nvSpPr>
          <p:spPr>
            <a:xfrm>
              <a:off x="10823628" y="541058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3" name="object 63"/>
            <p:cNvSpPr/>
            <p:nvPr/>
          </p:nvSpPr>
          <p:spPr>
            <a:xfrm>
              <a:off x="10823628" y="5600938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39">
                  <a:moveTo>
                    <a:pt x="1700796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5996" y="7299"/>
                  </a:lnTo>
                  <a:lnTo>
                    <a:pt x="1707596" y="11149"/>
                  </a:lnTo>
                  <a:lnTo>
                    <a:pt x="1707596" y="84399"/>
                  </a:lnTo>
                  <a:lnTo>
                    <a:pt x="1700796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4" name="object 64"/>
            <p:cNvSpPr/>
            <p:nvPr/>
          </p:nvSpPr>
          <p:spPr>
            <a:xfrm>
              <a:off x="10823628" y="5600938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1692396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3146" y="4449"/>
                  </a:lnTo>
                  <a:lnTo>
                    <a:pt x="1705996" y="7299"/>
                  </a:lnTo>
                  <a:lnTo>
                    <a:pt x="1707596" y="11149"/>
                  </a:lnTo>
                  <a:lnTo>
                    <a:pt x="1707596" y="15199"/>
                  </a:lnTo>
                  <a:lnTo>
                    <a:pt x="1707596" y="75999"/>
                  </a:lnTo>
                  <a:lnTo>
                    <a:pt x="1707596" y="84399"/>
                  </a:lnTo>
                  <a:lnTo>
                    <a:pt x="1700796" y="91199"/>
                  </a:lnTo>
                  <a:lnTo>
                    <a:pt x="1692396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65" name="object 65"/>
          <p:cNvGrpSpPr/>
          <p:nvPr/>
        </p:nvGrpSpPr>
        <p:grpSpPr>
          <a:xfrm>
            <a:off x="5340508" y="3388345"/>
            <a:ext cx="1422400" cy="577533"/>
            <a:chOff x="10681016" y="6254174"/>
            <a:chExt cx="2844800" cy="1155065"/>
          </a:xfrm>
        </p:grpSpPr>
        <p:sp>
          <p:nvSpPr>
            <p:cNvPr id="66" name="object 66"/>
            <p:cNvSpPr/>
            <p:nvPr/>
          </p:nvSpPr>
          <p:spPr>
            <a:xfrm>
              <a:off x="10685778" y="6258937"/>
              <a:ext cx="2835275" cy="1145540"/>
            </a:xfrm>
            <a:custGeom>
              <a:avLst/>
              <a:gdLst/>
              <a:ahLst/>
              <a:cxnLst/>
              <a:rect l="l" t="t" r="r" b="b"/>
              <a:pathLst>
                <a:path w="2835275" h="1145540">
                  <a:moveTo>
                    <a:pt x="2834994" y="1145397"/>
                  </a:moveTo>
                  <a:lnTo>
                    <a:pt x="0" y="1145397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145397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7" name="object 67"/>
            <p:cNvSpPr/>
            <p:nvPr/>
          </p:nvSpPr>
          <p:spPr>
            <a:xfrm>
              <a:off x="10685778" y="6258937"/>
              <a:ext cx="2835275" cy="1145540"/>
            </a:xfrm>
            <a:custGeom>
              <a:avLst/>
              <a:gdLst/>
              <a:ahLst/>
              <a:cxnLst/>
              <a:rect l="l" t="t" r="r" b="b"/>
              <a:pathLst>
                <a:path w="2835275" h="1145540">
                  <a:moveTo>
                    <a:pt x="0" y="0"/>
                  </a:moveTo>
                  <a:lnTo>
                    <a:pt x="2834994" y="0"/>
                  </a:lnTo>
                  <a:lnTo>
                    <a:pt x="2834994" y="1145397"/>
                  </a:lnTo>
                  <a:lnTo>
                    <a:pt x="0" y="1145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8" name="object 68"/>
            <p:cNvSpPr/>
            <p:nvPr/>
          </p:nvSpPr>
          <p:spPr>
            <a:xfrm>
              <a:off x="10823628" y="647888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624"/>
                  </a:lnTo>
                  <a:lnTo>
                    <a:pt x="2512394" y="7324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9" name="object 69"/>
            <p:cNvSpPr/>
            <p:nvPr/>
          </p:nvSpPr>
          <p:spPr>
            <a:xfrm>
              <a:off x="10823628" y="647888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624"/>
                  </a:lnTo>
                  <a:lnTo>
                    <a:pt x="2509544" y="4474"/>
                  </a:lnTo>
                  <a:lnTo>
                    <a:pt x="2512394" y="7324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0" name="object 70"/>
            <p:cNvSpPr/>
            <p:nvPr/>
          </p:nvSpPr>
          <p:spPr>
            <a:xfrm>
              <a:off x="10823628" y="666923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1" name="object 71"/>
            <p:cNvSpPr/>
            <p:nvPr/>
          </p:nvSpPr>
          <p:spPr>
            <a:xfrm>
              <a:off x="10823628" y="666923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2" name="object 72"/>
            <p:cNvSpPr/>
            <p:nvPr/>
          </p:nvSpPr>
          <p:spPr>
            <a:xfrm>
              <a:off x="10823628" y="6859586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40">
                  <a:moveTo>
                    <a:pt x="2233595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229220" y="0"/>
                  </a:lnTo>
                  <a:lnTo>
                    <a:pt x="2233095" y="1599"/>
                  </a:lnTo>
                  <a:lnTo>
                    <a:pt x="2238795" y="7299"/>
                  </a:lnTo>
                  <a:lnTo>
                    <a:pt x="2240395" y="11174"/>
                  </a:lnTo>
                  <a:lnTo>
                    <a:pt x="2240395" y="84399"/>
                  </a:lnTo>
                  <a:lnTo>
                    <a:pt x="2233595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3" name="object 73"/>
            <p:cNvSpPr/>
            <p:nvPr/>
          </p:nvSpPr>
          <p:spPr>
            <a:xfrm>
              <a:off x="10823628" y="6859586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225195" y="0"/>
                  </a:lnTo>
                  <a:lnTo>
                    <a:pt x="2229220" y="0"/>
                  </a:lnTo>
                  <a:lnTo>
                    <a:pt x="2233095" y="1599"/>
                  </a:lnTo>
                  <a:lnTo>
                    <a:pt x="2235945" y="4449"/>
                  </a:lnTo>
                  <a:lnTo>
                    <a:pt x="2238795" y="7299"/>
                  </a:lnTo>
                  <a:lnTo>
                    <a:pt x="2240395" y="11174"/>
                  </a:lnTo>
                  <a:lnTo>
                    <a:pt x="2240395" y="15199"/>
                  </a:lnTo>
                  <a:lnTo>
                    <a:pt x="2240395" y="75999"/>
                  </a:lnTo>
                  <a:lnTo>
                    <a:pt x="2240395" y="84399"/>
                  </a:lnTo>
                  <a:lnTo>
                    <a:pt x="2233595" y="91199"/>
                  </a:lnTo>
                  <a:lnTo>
                    <a:pt x="2225195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4" name="object 74"/>
            <p:cNvSpPr/>
            <p:nvPr/>
          </p:nvSpPr>
          <p:spPr>
            <a:xfrm>
              <a:off x="10823628" y="706741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5" name="object 75"/>
            <p:cNvSpPr/>
            <p:nvPr/>
          </p:nvSpPr>
          <p:spPr>
            <a:xfrm>
              <a:off x="10823628" y="706741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76" name="object 76"/>
          <p:cNvGrpSpPr/>
          <p:nvPr/>
        </p:nvGrpSpPr>
        <p:grpSpPr>
          <a:xfrm>
            <a:off x="7011180" y="2576522"/>
            <a:ext cx="1422400" cy="513080"/>
            <a:chOff x="14022359" y="4630528"/>
            <a:chExt cx="2844800" cy="1026160"/>
          </a:xfrm>
        </p:grpSpPr>
        <p:sp>
          <p:nvSpPr>
            <p:cNvPr id="77" name="object 77"/>
            <p:cNvSpPr/>
            <p:nvPr/>
          </p:nvSpPr>
          <p:spPr>
            <a:xfrm>
              <a:off x="14027122" y="4635290"/>
              <a:ext cx="2835275" cy="1016635"/>
            </a:xfrm>
            <a:custGeom>
              <a:avLst/>
              <a:gdLst/>
              <a:ahLst/>
              <a:cxnLst/>
              <a:rect l="l" t="t" r="r" b="b"/>
              <a:pathLst>
                <a:path w="2835275" h="1016635">
                  <a:moveTo>
                    <a:pt x="2834994" y="1016397"/>
                  </a:moveTo>
                  <a:lnTo>
                    <a:pt x="0" y="1016397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016397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8" name="object 78"/>
            <p:cNvSpPr/>
            <p:nvPr/>
          </p:nvSpPr>
          <p:spPr>
            <a:xfrm>
              <a:off x="14027122" y="4635290"/>
              <a:ext cx="2835275" cy="1016635"/>
            </a:xfrm>
            <a:custGeom>
              <a:avLst/>
              <a:gdLst/>
              <a:ahLst/>
              <a:cxnLst/>
              <a:rect l="l" t="t" r="r" b="b"/>
              <a:pathLst>
                <a:path w="2835275" h="1016635">
                  <a:moveTo>
                    <a:pt x="0" y="0"/>
                  </a:moveTo>
                  <a:lnTo>
                    <a:pt x="2834994" y="0"/>
                  </a:lnTo>
                  <a:lnTo>
                    <a:pt x="2834994" y="1016397"/>
                  </a:lnTo>
                  <a:lnTo>
                    <a:pt x="0" y="1016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9" name="object 79"/>
            <p:cNvSpPr/>
            <p:nvPr/>
          </p:nvSpPr>
          <p:spPr>
            <a:xfrm>
              <a:off x="14164971" y="480724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0" name="object 80"/>
            <p:cNvSpPr/>
            <p:nvPr/>
          </p:nvSpPr>
          <p:spPr>
            <a:xfrm>
              <a:off x="14164971" y="4807240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1" name="object 81"/>
            <p:cNvSpPr/>
            <p:nvPr/>
          </p:nvSpPr>
          <p:spPr>
            <a:xfrm>
              <a:off x="14164971" y="499758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2" name="object 82"/>
            <p:cNvSpPr/>
            <p:nvPr/>
          </p:nvSpPr>
          <p:spPr>
            <a:xfrm>
              <a:off x="14164971" y="499758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3" name="object 83"/>
            <p:cNvSpPr/>
            <p:nvPr/>
          </p:nvSpPr>
          <p:spPr>
            <a:xfrm>
              <a:off x="14164971" y="520703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4" name="object 84"/>
            <p:cNvSpPr/>
            <p:nvPr/>
          </p:nvSpPr>
          <p:spPr>
            <a:xfrm>
              <a:off x="14164971" y="5207039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5" name="object 85"/>
            <p:cNvSpPr/>
            <p:nvPr/>
          </p:nvSpPr>
          <p:spPr>
            <a:xfrm>
              <a:off x="14164971" y="5387039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39">
                  <a:moveTo>
                    <a:pt x="1700771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5996" y="7299"/>
                  </a:lnTo>
                  <a:lnTo>
                    <a:pt x="1707596" y="11149"/>
                  </a:lnTo>
                  <a:lnTo>
                    <a:pt x="1707596" y="84399"/>
                  </a:lnTo>
                  <a:lnTo>
                    <a:pt x="1700771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6" name="object 86"/>
            <p:cNvSpPr/>
            <p:nvPr/>
          </p:nvSpPr>
          <p:spPr>
            <a:xfrm>
              <a:off x="14164971" y="5387039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1692396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3146" y="4449"/>
                  </a:lnTo>
                  <a:lnTo>
                    <a:pt x="1705996" y="7299"/>
                  </a:lnTo>
                  <a:lnTo>
                    <a:pt x="1707596" y="11149"/>
                  </a:lnTo>
                  <a:lnTo>
                    <a:pt x="1707596" y="15199"/>
                  </a:lnTo>
                  <a:lnTo>
                    <a:pt x="1707596" y="75999"/>
                  </a:lnTo>
                  <a:lnTo>
                    <a:pt x="1707596" y="84399"/>
                  </a:lnTo>
                  <a:lnTo>
                    <a:pt x="1700771" y="91199"/>
                  </a:lnTo>
                  <a:lnTo>
                    <a:pt x="1692396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87" name="object 87"/>
          <p:cNvGrpSpPr/>
          <p:nvPr/>
        </p:nvGrpSpPr>
        <p:grpSpPr>
          <a:xfrm>
            <a:off x="7011180" y="3388345"/>
            <a:ext cx="1422400" cy="577533"/>
            <a:chOff x="14022359" y="6254174"/>
            <a:chExt cx="2844800" cy="1155065"/>
          </a:xfrm>
        </p:grpSpPr>
        <p:sp>
          <p:nvSpPr>
            <p:cNvPr id="88" name="object 88"/>
            <p:cNvSpPr/>
            <p:nvPr/>
          </p:nvSpPr>
          <p:spPr>
            <a:xfrm>
              <a:off x="14027122" y="6258937"/>
              <a:ext cx="2835275" cy="1145540"/>
            </a:xfrm>
            <a:custGeom>
              <a:avLst/>
              <a:gdLst/>
              <a:ahLst/>
              <a:cxnLst/>
              <a:rect l="l" t="t" r="r" b="b"/>
              <a:pathLst>
                <a:path w="2835275" h="1145540">
                  <a:moveTo>
                    <a:pt x="2834994" y="1145397"/>
                  </a:moveTo>
                  <a:lnTo>
                    <a:pt x="0" y="1145397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145397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9" name="object 89"/>
            <p:cNvSpPr/>
            <p:nvPr/>
          </p:nvSpPr>
          <p:spPr>
            <a:xfrm>
              <a:off x="14027122" y="6258937"/>
              <a:ext cx="2835275" cy="1145540"/>
            </a:xfrm>
            <a:custGeom>
              <a:avLst/>
              <a:gdLst/>
              <a:ahLst/>
              <a:cxnLst/>
              <a:rect l="l" t="t" r="r" b="b"/>
              <a:pathLst>
                <a:path w="2835275" h="1145540">
                  <a:moveTo>
                    <a:pt x="0" y="0"/>
                  </a:moveTo>
                  <a:lnTo>
                    <a:pt x="2834994" y="0"/>
                  </a:lnTo>
                  <a:lnTo>
                    <a:pt x="2834994" y="1145397"/>
                  </a:lnTo>
                  <a:lnTo>
                    <a:pt x="0" y="1145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0" name="object 90"/>
            <p:cNvSpPr/>
            <p:nvPr/>
          </p:nvSpPr>
          <p:spPr>
            <a:xfrm>
              <a:off x="14164971" y="6405087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1" name="object 91"/>
            <p:cNvSpPr/>
            <p:nvPr/>
          </p:nvSpPr>
          <p:spPr>
            <a:xfrm>
              <a:off x="14164971" y="6405087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39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2" name="object 92"/>
            <p:cNvSpPr/>
            <p:nvPr/>
          </p:nvSpPr>
          <p:spPr>
            <a:xfrm>
              <a:off x="14164971" y="659543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3" name="object 93"/>
            <p:cNvSpPr/>
            <p:nvPr/>
          </p:nvSpPr>
          <p:spPr>
            <a:xfrm>
              <a:off x="14164971" y="659543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4" name="object 94"/>
            <p:cNvSpPr/>
            <p:nvPr/>
          </p:nvSpPr>
          <p:spPr>
            <a:xfrm>
              <a:off x="14164971" y="678578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5" name="object 95"/>
            <p:cNvSpPr/>
            <p:nvPr/>
          </p:nvSpPr>
          <p:spPr>
            <a:xfrm>
              <a:off x="14164971" y="678578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6" name="object 96"/>
            <p:cNvSpPr/>
            <p:nvPr/>
          </p:nvSpPr>
          <p:spPr>
            <a:xfrm>
              <a:off x="14164971" y="697613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7" name="object 97"/>
            <p:cNvSpPr/>
            <p:nvPr/>
          </p:nvSpPr>
          <p:spPr>
            <a:xfrm>
              <a:off x="14164971" y="697613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8" name="object 98"/>
            <p:cNvSpPr/>
            <p:nvPr/>
          </p:nvSpPr>
          <p:spPr>
            <a:xfrm>
              <a:off x="14164971" y="7166485"/>
              <a:ext cx="2249805" cy="91440"/>
            </a:xfrm>
            <a:custGeom>
              <a:avLst/>
              <a:gdLst/>
              <a:ahLst/>
              <a:cxnLst/>
              <a:rect l="l" t="t" r="r" b="b"/>
              <a:pathLst>
                <a:path w="2249805" h="91440">
                  <a:moveTo>
                    <a:pt x="2242570" y="91199"/>
                  </a:moveTo>
                  <a:lnTo>
                    <a:pt x="6799" y="91199"/>
                  </a:lnTo>
                  <a:lnTo>
                    <a:pt x="0" y="84374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238220" y="0"/>
                  </a:lnTo>
                  <a:lnTo>
                    <a:pt x="2242095" y="1599"/>
                  </a:lnTo>
                  <a:lnTo>
                    <a:pt x="2247795" y="7299"/>
                  </a:lnTo>
                  <a:lnTo>
                    <a:pt x="2249395" y="11149"/>
                  </a:lnTo>
                  <a:lnTo>
                    <a:pt x="2249395" y="84374"/>
                  </a:lnTo>
                  <a:lnTo>
                    <a:pt x="2242570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9" name="object 99"/>
            <p:cNvSpPr/>
            <p:nvPr/>
          </p:nvSpPr>
          <p:spPr>
            <a:xfrm>
              <a:off x="14164971" y="7166485"/>
              <a:ext cx="2249805" cy="91440"/>
            </a:xfrm>
            <a:custGeom>
              <a:avLst/>
              <a:gdLst/>
              <a:ahLst/>
              <a:cxnLst/>
              <a:rect l="l" t="t" r="r" b="b"/>
              <a:pathLst>
                <a:path w="2249805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234195" y="0"/>
                  </a:lnTo>
                  <a:lnTo>
                    <a:pt x="2238220" y="0"/>
                  </a:lnTo>
                  <a:lnTo>
                    <a:pt x="2242095" y="1599"/>
                  </a:lnTo>
                  <a:lnTo>
                    <a:pt x="2244945" y="4449"/>
                  </a:lnTo>
                  <a:lnTo>
                    <a:pt x="2247795" y="7299"/>
                  </a:lnTo>
                  <a:lnTo>
                    <a:pt x="2249395" y="11149"/>
                  </a:lnTo>
                  <a:lnTo>
                    <a:pt x="2249395" y="15199"/>
                  </a:lnTo>
                  <a:lnTo>
                    <a:pt x="2249395" y="75999"/>
                  </a:lnTo>
                  <a:lnTo>
                    <a:pt x="2249395" y="84374"/>
                  </a:lnTo>
                  <a:lnTo>
                    <a:pt x="2242570" y="91199"/>
                  </a:lnTo>
                  <a:lnTo>
                    <a:pt x="2234195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74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00" name="object 100"/>
          <p:cNvSpPr txBox="1"/>
          <p:nvPr/>
        </p:nvSpPr>
        <p:spPr>
          <a:xfrm>
            <a:off x="5875992" y="1879568"/>
            <a:ext cx="2072640" cy="529632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700" dirty="0">
                <a:latin typeface="Lato"/>
                <a:cs typeface="Lato"/>
              </a:rPr>
              <a:t>Split</a:t>
            </a:r>
            <a:r>
              <a:rPr sz="1700" spc="-98" dirty="0">
                <a:latin typeface="Lato"/>
                <a:cs typeface="Lato"/>
              </a:rPr>
              <a:t> </a:t>
            </a:r>
            <a:r>
              <a:rPr sz="1700" dirty="0">
                <a:latin typeface="Lato"/>
                <a:cs typeface="Lato"/>
              </a:rPr>
              <a:t>long</a:t>
            </a:r>
            <a:r>
              <a:rPr sz="1700" spc="-98" dirty="0">
                <a:latin typeface="Lato"/>
                <a:cs typeface="Lato"/>
              </a:rPr>
              <a:t> </a:t>
            </a:r>
            <a:r>
              <a:rPr sz="1700" dirty="0">
                <a:latin typeface="Lato"/>
                <a:cs typeface="Lato"/>
              </a:rPr>
              <a:t>sources</a:t>
            </a:r>
            <a:r>
              <a:rPr sz="1700" spc="-95" dirty="0">
                <a:latin typeface="Lato"/>
                <a:cs typeface="Lato"/>
              </a:rPr>
              <a:t> </a:t>
            </a:r>
            <a:r>
              <a:rPr sz="1700" spc="-10" dirty="0">
                <a:latin typeface="Lato"/>
                <a:cs typeface="Lato"/>
              </a:rPr>
              <a:t>into </a:t>
            </a:r>
            <a:r>
              <a:rPr sz="1700" dirty="0">
                <a:latin typeface="Lato"/>
                <a:cs typeface="Lato"/>
              </a:rPr>
              <a:t>short</a:t>
            </a:r>
            <a:r>
              <a:rPr sz="1700" spc="-70" dirty="0">
                <a:latin typeface="Lato"/>
                <a:cs typeface="Lato"/>
              </a:rPr>
              <a:t> </a:t>
            </a:r>
            <a:r>
              <a:rPr sz="1700" spc="-5" dirty="0">
                <a:latin typeface="Lato"/>
                <a:cs typeface="Lato"/>
              </a:rPr>
              <a:t>chunks</a:t>
            </a:r>
            <a:endParaRPr sz="1700">
              <a:latin typeface="Lato"/>
              <a:cs typeface="Lato"/>
            </a:endParaRPr>
          </a:p>
        </p:txBody>
      </p:sp>
      <p:grpSp>
        <p:nvGrpSpPr>
          <p:cNvPr id="101" name="object 101"/>
          <p:cNvGrpSpPr/>
          <p:nvPr/>
        </p:nvGrpSpPr>
        <p:grpSpPr>
          <a:xfrm>
            <a:off x="4683816" y="2829690"/>
            <a:ext cx="533083" cy="82233"/>
            <a:chOff x="9367631" y="5136864"/>
            <a:chExt cx="1066165" cy="164465"/>
          </a:xfrm>
        </p:grpSpPr>
        <p:sp>
          <p:nvSpPr>
            <p:cNvPr id="102" name="object 102"/>
            <p:cNvSpPr/>
            <p:nvPr/>
          </p:nvSpPr>
          <p:spPr>
            <a:xfrm>
              <a:off x="9386681" y="5211739"/>
              <a:ext cx="855344" cy="7620"/>
            </a:xfrm>
            <a:custGeom>
              <a:avLst/>
              <a:gdLst/>
              <a:ahLst/>
              <a:cxnLst/>
              <a:rect l="l" t="t" r="r" b="b"/>
              <a:pathLst>
                <a:path w="855345" h="7620">
                  <a:moveTo>
                    <a:pt x="0" y="0"/>
                  </a:moveTo>
                  <a:lnTo>
                    <a:pt x="854998" y="7099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03" name="object 10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22104" y="5136864"/>
              <a:ext cx="211524" cy="16397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5837" y="736854"/>
            <a:ext cx="7627938" cy="1393458"/>
          </a:xfrm>
          <a:prstGeom prst="rect">
            <a:avLst/>
          </a:prstGeom>
        </p:spPr>
        <p:txBody>
          <a:bodyPr vert="horz" wrap="square" lIns="0" tIns="52070" rIns="0" bIns="0" rtlCol="0">
            <a:spAutoFit/>
          </a:bodyPr>
          <a:lstStyle/>
          <a:p>
            <a:pPr marL="6350">
              <a:spcBef>
                <a:spcPts val="410"/>
              </a:spcBef>
            </a:pPr>
            <a:r>
              <a:rPr sz="2000" spc="-80" dirty="0">
                <a:latin typeface="Lato"/>
                <a:cs typeface="Lato"/>
              </a:rPr>
              <a:t>Two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spc="-5" dirty="0">
                <a:latin typeface="Lato"/>
                <a:cs typeface="Lato"/>
              </a:rPr>
              <a:t>considerations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for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using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external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data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in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spc="-10" dirty="0">
                <a:latin typeface="Lato"/>
                <a:cs typeface="Lato"/>
              </a:rPr>
              <a:t>RAG:</a:t>
            </a:r>
            <a:endParaRPr sz="2000">
              <a:latin typeface="Lato"/>
              <a:cs typeface="Lato"/>
            </a:endParaRPr>
          </a:p>
          <a:p>
            <a:pPr marL="463233" indent="-409575">
              <a:spcBef>
                <a:spcPts val="360"/>
              </a:spcBef>
              <a:buSzPct val="90000"/>
              <a:buAutoNum type="arabicPeriod"/>
              <a:tabLst>
                <a:tab pos="463233" algn="l"/>
              </a:tabLst>
            </a:pPr>
            <a:r>
              <a:rPr sz="2000" dirty="0">
                <a:latin typeface="Lato"/>
                <a:cs typeface="Lato"/>
              </a:rPr>
              <a:t>Data</a:t>
            </a:r>
            <a:r>
              <a:rPr sz="2000" spc="-113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must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spc="-10" dirty="0">
                <a:latin typeface="Lato"/>
                <a:cs typeface="Lato"/>
              </a:rPr>
              <a:t>fit</a:t>
            </a:r>
            <a:r>
              <a:rPr sz="2000" spc="-113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inside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spc="-15" dirty="0">
                <a:latin typeface="Lato"/>
                <a:cs typeface="Lato"/>
              </a:rPr>
              <a:t>context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spc="-5" dirty="0">
                <a:latin typeface="Lato"/>
                <a:cs typeface="Lato"/>
              </a:rPr>
              <a:t>window</a:t>
            </a:r>
            <a:endParaRPr sz="2000">
              <a:latin typeface="Lato"/>
              <a:cs typeface="Lato"/>
            </a:endParaRPr>
          </a:p>
          <a:p>
            <a:pPr marL="463233" marR="2540" indent="-409893">
              <a:lnSpc>
                <a:spcPct val="114999"/>
              </a:lnSpc>
              <a:buSzPct val="90000"/>
              <a:buAutoNum type="arabicPeriod"/>
              <a:tabLst>
                <a:tab pos="463233" algn="l"/>
              </a:tabLst>
            </a:pPr>
            <a:r>
              <a:rPr sz="2000" dirty="0">
                <a:latin typeface="Lato"/>
                <a:cs typeface="Lato"/>
              </a:rPr>
              <a:t>Data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must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spc="-15" dirty="0">
                <a:latin typeface="Lato"/>
                <a:cs typeface="Lato"/>
              </a:rPr>
              <a:t>be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in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format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that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allows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its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relevance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to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spc="-15" dirty="0">
                <a:latin typeface="Lato"/>
                <a:cs typeface="Lato"/>
              </a:rPr>
              <a:t>be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assessed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spc="-13" dirty="0">
                <a:latin typeface="Lato"/>
                <a:cs typeface="Lato"/>
              </a:rPr>
              <a:t>at </a:t>
            </a:r>
            <a:r>
              <a:rPr sz="2000" dirty="0">
                <a:latin typeface="Lato"/>
                <a:cs typeface="Lato"/>
              </a:rPr>
              <a:t>inference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time: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b="1" spc="-5" dirty="0">
                <a:latin typeface="Lato"/>
                <a:cs typeface="Lato"/>
              </a:rPr>
              <a:t>Embedding</a:t>
            </a:r>
            <a:r>
              <a:rPr sz="2000" b="1" spc="-80" dirty="0">
                <a:latin typeface="Lato"/>
                <a:cs typeface="Lato"/>
              </a:rPr>
              <a:t> </a:t>
            </a:r>
            <a:r>
              <a:rPr sz="2000" b="1" spc="-5" dirty="0">
                <a:latin typeface="Lato"/>
                <a:cs typeface="Lato"/>
              </a:rPr>
              <a:t>vectors</a:t>
            </a:r>
            <a:endParaRPr sz="2000">
              <a:latin typeface="Lato"/>
              <a:cs typeface="Lato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4260300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dirty="0"/>
              <a:t>Data</a:t>
            </a:r>
            <a:r>
              <a:rPr spc="-88" dirty="0"/>
              <a:t> </a:t>
            </a:r>
            <a:r>
              <a:rPr dirty="0"/>
              <a:t>preparation</a:t>
            </a:r>
            <a:r>
              <a:rPr spc="-85" dirty="0"/>
              <a:t> </a:t>
            </a:r>
            <a:r>
              <a:rPr dirty="0"/>
              <a:t>for</a:t>
            </a:r>
            <a:r>
              <a:rPr spc="-85" dirty="0"/>
              <a:t> </a:t>
            </a:r>
            <a:r>
              <a:rPr spc="-13" dirty="0"/>
              <a:t>RAG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668567" y="3102763"/>
            <a:ext cx="1970723" cy="968375"/>
            <a:chOff x="1337134" y="6205525"/>
            <a:chExt cx="3941445" cy="1936750"/>
          </a:xfrm>
        </p:grpSpPr>
        <p:sp>
          <p:nvSpPr>
            <p:cNvPr id="5" name="object 5"/>
            <p:cNvSpPr/>
            <p:nvPr/>
          </p:nvSpPr>
          <p:spPr>
            <a:xfrm>
              <a:off x="1341897" y="6210287"/>
              <a:ext cx="2835275" cy="1927225"/>
            </a:xfrm>
            <a:custGeom>
              <a:avLst/>
              <a:gdLst/>
              <a:ahLst/>
              <a:cxnLst/>
              <a:rect l="l" t="t" r="r" b="b"/>
              <a:pathLst>
                <a:path w="2835275" h="1927225">
                  <a:moveTo>
                    <a:pt x="2834994" y="1927196"/>
                  </a:moveTo>
                  <a:lnTo>
                    <a:pt x="0" y="1927196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927196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1341897" y="6210287"/>
              <a:ext cx="2835275" cy="1927225"/>
            </a:xfrm>
            <a:custGeom>
              <a:avLst/>
              <a:gdLst/>
              <a:ahLst/>
              <a:cxnLst/>
              <a:rect l="l" t="t" r="r" b="b"/>
              <a:pathLst>
                <a:path w="2835275" h="1927225">
                  <a:moveTo>
                    <a:pt x="0" y="0"/>
                  </a:moveTo>
                  <a:lnTo>
                    <a:pt x="2834994" y="0"/>
                  </a:lnTo>
                  <a:lnTo>
                    <a:pt x="2834994" y="1927196"/>
                  </a:lnTo>
                  <a:lnTo>
                    <a:pt x="0" y="1927196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1524776" y="6437062"/>
              <a:ext cx="2514600" cy="90805"/>
            </a:xfrm>
            <a:custGeom>
              <a:avLst/>
              <a:gdLst/>
              <a:ahLst/>
              <a:cxnLst/>
              <a:rect l="l" t="t" r="r" b="b"/>
              <a:pathLst>
                <a:path w="2514600" h="90804">
                  <a:moveTo>
                    <a:pt x="2507239" y="90599"/>
                  </a:moveTo>
                  <a:lnTo>
                    <a:pt x="6762" y="90599"/>
                  </a:lnTo>
                  <a:lnTo>
                    <a:pt x="0" y="83824"/>
                  </a:lnTo>
                  <a:lnTo>
                    <a:pt x="0" y="15099"/>
                  </a:lnTo>
                  <a:lnTo>
                    <a:pt x="0" y="6749"/>
                  </a:lnTo>
                  <a:lnTo>
                    <a:pt x="6762" y="0"/>
                  </a:lnTo>
                  <a:lnTo>
                    <a:pt x="2502889" y="0"/>
                  </a:lnTo>
                  <a:lnTo>
                    <a:pt x="2506739" y="1574"/>
                  </a:lnTo>
                  <a:lnTo>
                    <a:pt x="2509564" y="4424"/>
                  </a:lnTo>
                  <a:lnTo>
                    <a:pt x="2512414" y="7249"/>
                  </a:lnTo>
                  <a:lnTo>
                    <a:pt x="2513989" y="11074"/>
                  </a:lnTo>
                  <a:lnTo>
                    <a:pt x="2513989" y="83824"/>
                  </a:lnTo>
                  <a:lnTo>
                    <a:pt x="2507239" y="905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" name="object 8"/>
            <p:cNvSpPr/>
            <p:nvPr/>
          </p:nvSpPr>
          <p:spPr>
            <a:xfrm>
              <a:off x="1524776" y="6437062"/>
              <a:ext cx="2514600" cy="90805"/>
            </a:xfrm>
            <a:custGeom>
              <a:avLst/>
              <a:gdLst/>
              <a:ahLst/>
              <a:cxnLst/>
              <a:rect l="l" t="t" r="r" b="b"/>
              <a:pathLst>
                <a:path w="2514600" h="90804">
                  <a:moveTo>
                    <a:pt x="0" y="15099"/>
                  </a:moveTo>
                  <a:lnTo>
                    <a:pt x="0" y="6749"/>
                  </a:lnTo>
                  <a:lnTo>
                    <a:pt x="6762" y="0"/>
                  </a:lnTo>
                  <a:lnTo>
                    <a:pt x="15102" y="0"/>
                  </a:lnTo>
                  <a:lnTo>
                    <a:pt x="2498889" y="0"/>
                  </a:lnTo>
                  <a:lnTo>
                    <a:pt x="2502889" y="0"/>
                  </a:lnTo>
                  <a:lnTo>
                    <a:pt x="2506739" y="1574"/>
                  </a:lnTo>
                  <a:lnTo>
                    <a:pt x="2509564" y="4424"/>
                  </a:lnTo>
                  <a:lnTo>
                    <a:pt x="2512414" y="7249"/>
                  </a:lnTo>
                  <a:lnTo>
                    <a:pt x="2513989" y="11074"/>
                  </a:lnTo>
                  <a:lnTo>
                    <a:pt x="2513989" y="15099"/>
                  </a:lnTo>
                  <a:lnTo>
                    <a:pt x="2513989" y="75499"/>
                  </a:lnTo>
                  <a:lnTo>
                    <a:pt x="2513989" y="83824"/>
                  </a:lnTo>
                  <a:lnTo>
                    <a:pt x="2507239" y="90599"/>
                  </a:lnTo>
                  <a:lnTo>
                    <a:pt x="2498889" y="90599"/>
                  </a:lnTo>
                  <a:lnTo>
                    <a:pt x="15102" y="90599"/>
                  </a:lnTo>
                  <a:lnTo>
                    <a:pt x="6762" y="90599"/>
                  </a:lnTo>
                  <a:lnTo>
                    <a:pt x="0" y="83824"/>
                  </a:lnTo>
                  <a:lnTo>
                    <a:pt x="0" y="75499"/>
                  </a:lnTo>
                  <a:lnTo>
                    <a:pt x="0" y="150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1524776" y="6626036"/>
              <a:ext cx="1417320" cy="90805"/>
            </a:xfrm>
            <a:custGeom>
              <a:avLst/>
              <a:gdLst/>
              <a:ahLst/>
              <a:cxnLst/>
              <a:rect l="l" t="t" r="r" b="b"/>
              <a:pathLst>
                <a:path w="1417320" h="90804">
                  <a:moveTo>
                    <a:pt x="1410442" y="90599"/>
                  </a:moveTo>
                  <a:lnTo>
                    <a:pt x="6762" y="90599"/>
                  </a:lnTo>
                  <a:lnTo>
                    <a:pt x="0" y="83824"/>
                  </a:lnTo>
                  <a:lnTo>
                    <a:pt x="0" y="15099"/>
                  </a:lnTo>
                  <a:lnTo>
                    <a:pt x="0" y="6749"/>
                  </a:lnTo>
                  <a:lnTo>
                    <a:pt x="6762" y="0"/>
                  </a:lnTo>
                  <a:lnTo>
                    <a:pt x="1406092" y="0"/>
                  </a:lnTo>
                  <a:lnTo>
                    <a:pt x="1409942" y="1574"/>
                  </a:lnTo>
                  <a:lnTo>
                    <a:pt x="1412767" y="4424"/>
                  </a:lnTo>
                  <a:lnTo>
                    <a:pt x="1415617" y="7249"/>
                  </a:lnTo>
                  <a:lnTo>
                    <a:pt x="1417192" y="11074"/>
                  </a:lnTo>
                  <a:lnTo>
                    <a:pt x="1417192" y="83824"/>
                  </a:lnTo>
                  <a:lnTo>
                    <a:pt x="1410442" y="905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1524776" y="6626036"/>
              <a:ext cx="1417320" cy="90805"/>
            </a:xfrm>
            <a:custGeom>
              <a:avLst/>
              <a:gdLst/>
              <a:ahLst/>
              <a:cxnLst/>
              <a:rect l="l" t="t" r="r" b="b"/>
              <a:pathLst>
                <a:path w="1417320" h="90804">
                  <a:moveTo>
                    <a:pt x="0" y="15099"/>
                  </a:moveTo>
                  <a:lnTo>
                    <a:pt x="0" y="6749"/>
                  </a:lnTo>
                  <a:lnTo>
                    <a:pt x="6762" y="0"/>
                  </a:lnTo>
                  <a:lnTo>
                    <a:pt x="15102" y="0"/>
                  </a:lnTo>
                  <a:lnTo>
                    <a:pt x="1402092" y="0"/>
                  </a:lnTo>
                  <a:lnTo>
                    <a:pt x="1406092" y="0"/>
                  </a:lnTo>
                  <a:lnTo>
                    <a:pt x="1409942" y="1574"/>
                  </a:lnTo>
                  <a:lnTo>
                    <a:pt x="1412767" y="4424"/>
                  </a:lnTo>
                  <a:lnTo>
                    <a:pt x="1415617" y="7249"/>
                  </a:lnTo>
                  <a:lnTo>
                    <a:pt x="1417192" y="11074"/>
                  </a:lnTo>
                  <a:lnTo>
                    <a:pt x="1417192" y="15099"/>
                  </a:lnTo>
                  <a:lnTo>
                    <a:pt x="1417192" y="75499"/>
                  </a:lnTo>
                  <a:lnTo>
                    <a:pt x="1417192" y="83824"/>
                  </a:lnTo>
                  <a:lnTo>
                    <a:pt x="1410442" y="90599"/>
                  </a:lnTo>
                  <a:lnTo>
                    <a:pt x="1402092" y="90599"/>
                  </a:lnTo>
                  <a:lnTo>
                    <a:pt x="15102" y="90599"/>
                  </a:lnTo>
                  <a:lnTo>
                    <a:pt x="6762" y="90599"/>
                  </a:lnTo>
                  <a:lnTo>
                    <a:pt x="0" y="83824"/>
                  </a:lnTo>
                  <a:lnTo>
                    <a:pt x="0" y="75499"/>
                  </a:lnTo>
                  <a:lnTo>
                    <a:pt x="0" y="150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4231491" y="7169385"/>
              <a:ext cx="855344" cy="7620"/>
            </a:xfrm>
            <a:custGeom>
              <a:avLst/>
              <a:gdLst/>
              <a:ahLst/>
              <a:cxnLst/>
              <a:rect l="l" t="t" r="r" b="b"/>
              <a:pathLst>
                <a:path w="855345" h="7620">
                  <a:moveTo>
                    <a:pt x="0" y="0"/>
                  </a:moveTo>
                  <a:lnTo>
                    <a:pt x="854998" y="7099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66914" y="7094510"/>
              <a:ext cx="211524" cy="163974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395837" y="2422771"/>
            <a:ext cx="2148205" cy="529632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spcBef>
                <a:spcPts val="50"/>
              </a:spcBef>
            </a:pPr>
            <a:r>
              <a:rPr sz="1700" dirty="0">
                <a:latin typeface="Lato"/>
                <a:cs typeface="Lato"/>
              </a:rPr>
              <a:t>Prompt</a:t>
            </a:r>
            <a:r>
              <a:rPr sz="1700" spc="-73" dirty="0">
                <a:latin typeface="Lato"/>
                <a:cs typeface="Lato"/>
              </a:rPr>
              <a:t> </a:t>
            </a:r>
            <a:r>
              <a:rPr sz="1700" spc="-10" dirty="0">
                <a:latin typeface="Lato"/>
                <a:cs typeface="Lato"/>
              </a:rPr>
              <a:t>text</a:t>
            </a:r>
            <a:r>
              <a:rPr sz="1700" spc="-70" dirty="0">
                <a:latin typeface="Lato"/>
                <a:cs typeface="Lato"/>
              </a:rPr>
              <a:t> </a:t>
            </a:r>
            <a:r>
              <a:rPr sz="1700" spc="-5" dirty="0">
                <a:latin typeface="Lato"/>
                <a:cs typeface="Lato"/>
              </a:rPr>
              <a:t>converted </a:t>
            </a:r>
            <a:r>
              <a:rPr sz="1700" dirty="0">
                <a:latin typeface="Lato"/>
                <a:cs typeface="Lato"/>
              </a:rPr>
              <a:t>to</a:t>
            </a:r>
            <a:r>
              <a:rPr sz="1700" spc="-95" dirty="0">
                <a:latin typeface="Lato"/>
                <a:cs typeface="Lato"/>
              </a:rPr>
              <a:t> </a:t>
            </a:r>
            <a:r>
              <a:rPr sz="1700" spc="-13" dirty="0">
                <a:latin typeface="Lato"/>
                <a:cs typeface="Lato"/>
              </a:rPr>
              <a:t>embedding</a:t>
            </a:r>
            <a:r>
              <a:rPr sz="1700" spc="-93" dirty="0">
                <a:latin typeface="Lato"/>
                <a:cs typeface="Lato"/>
              </a:rPr>
              <a:t> </a:t>
            </a:r>
            <a:r>
              <a:rPr sz="1700" spc="-5" dirty="0">
                <a:latin typeface="Lato"/>
                <a:cs typeface="Lato"/>
              </a:rPr>
              <a:t>vectors</a:t>
            </a:r>
            <a:endParaRPr sz="1700">
              <a:latin typeface="Lato"/>
              <a:cs typeface="Lato"/>
            </a:endParaRPr>
          </a:p>
        </p:txBody>
      </p:sp>
      <p:graphicFrame>
        <p:nvGraphicFramePr>
          <p:cNvPr id="14" name="object 14"/>
          <p:cNvGraphicFramePr>
            <a:graphicFrameLocks noGrp="1"/>
          </p:cNvGraphicFramePr>
          <p:nvPr/>
        </p:nvGraphicFramePr>
        <p:xfrm>
          <a:off x="2700638" y="3028350"/>
          <a:ext cx="230823" cy="117094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0505">
                <a:tc>
                  <a:txBody>
                    <a:bodyPr/>
                    <a:lstStyle/>
                    <a:p>
                      <a:pPr marL="14414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1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46038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18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3049350" y="3028350"/>
          <a:ext cx="230823" cy="117094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0505">
                <a:tc>
                  <a:txBody>
                    <a:bodyPr/>
                    <a:lstStyle/>
                    <a:p>
                      <a:pPr marL="16256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2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46038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18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6" name="object 16"/>
          <p:cNvGraphicFramePr>
            <a:graphicFrameLocks noGrp="1"/>
          </p:cNvGraphicFramePr>
          <p:nvPr/>
        </p:nvGraphicFramePr>
        <p:xfrm>
          <a:off x="3398074" y="3028350"/>
          <a:ext cx="230823" cy="117094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0505">
                <a:tc>
                  <a:txBody>
                    <a:bodyPr/>
                    <a:lstStyle/>
                    <a:p>
                      <a:pPr marL="14986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3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46038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18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7" name="object 17"/>
          <p:cNvGraphicFramePr>
            <a:graphicFrameLocks noGrp="1"/>
          </p:cNvGraphicFramePr>
          <p:nvPr/>
        </p:nvGraphicFramePr>
        <p:xfrm>
          <a:off x="3746786" y="3028350"/>
          <a:ext cx="230823" cy="117094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0505">
                <a:tc>
                  <a:txBody>
                    <a:bodyPr/>
                    <a:lstStyle/>
                    <a:p>
                      <a:pPr marL="15049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4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46038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18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8" name="object 18"/>
          <p:cNvGraphicFramePr>
            <a:graphicFrameLocks noGrp="1"/>
          </p:cNvGraphicFramePr>
          <p:nvPr/>
        </p:nvGraphicFramePr>
        <p:xfrm>
          <a:off x="4095510" y="3028350"/>
          <a:ext cx="230823" cy="117094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0505">
                <a:tc>
                  <a:txBody>
                    <a:bodyPr/>
                    <a:lstStyle/>
                    <a:p>
                      <a:pPr marL="15494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5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46038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18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05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9" name="object 19"/>
          <p:cNvGrpSpPr/>
          <p:nvPr/>
        </p:nvGrpSpPr>
        <p:grpSpPr>
          <a:xfrm>
            <a:off x="5583741" y="1894792"/>
            <a:ext cx="2347913" cy="2561273"/>
            <a:chOff x="11167481" y="3789583"/>
            <a:chExt cx="4695825" cy="5122545"/>
          </a:xfrm>
        </p:grpSpPr>
        <p:pic>
          <p:nvPicPr>
            <p:cNvPr id="20" name="object 2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167481" y="3789583"/>
              <a:ext cx="4695798" cy="5122047"/>
            </a:xfrm>
            <a:prstGeom prst="rect">
              <a:avLst/>
            </a:prstGeom>
          </p:spPr>
        </p:pic>
        <p:sp>
          <p:nvSpPr>
            <p:cNvPr id="21" name="object 21"/>
            <p:cNvSpPr/>
            <p:nvPr/>
          </p:nvSpPr>
          <p:spPr>
            <a:xfrm>
              <a:off x="14481970" y="6121462"/>
              <a:ext cx="493395" cy="483870"/>
            </a:xfrm>
            <a:custGeom>
              <a:avLst/>
              <a:gdLst/>
              <a:ahLst/>
              <a:cxnLst/>
              <a:rect l="l" t="t" r="r" b="b"/>
              <a:pathLst>
                <a:path w="493394" h="483870">
                  <a:moveTo>
                    <a:pt x="246424" y="483849"/>
                  </a:moveTo>
                  <a:lnTo>
                    <a:pt x="196760" y="478934"/>
                  </a:lnTo>
                  <a:lnTo>
                    <a:pt x="150503" y="464839"/>
                  </a:lnTo>
                  <a:lnTo>
                    <a:pt x="108644" y="442535"/>
                  </a:lnTo>
                  <a:lnTo>
                    <a:pt x="72174" y="412996"/>
                  </a:lnTo>
                  <a:lnTo>
                    <a:pt x="42084" y="377192"/>
                  </a:lnTo>
                  <a:lnTo>
                    <a:pt x="19364" y="336098"/>
                  </a:lnTo>
                  <a:lnTo>
                    <a:pt x="5006" y="290684"/>
                  </a:lnTo>
                  <a:lnTo>
                    <a:pt x="0" y="241924"/>
                  </a:lnTo>
                  <a:lnTo>
                    <a:pt x="5006" y="193171"/>
                  </a:lnTo>
                  <a:lnTo>
                    <a:pt x="19364" y="147761"/>
                  </a:lnTo>
                  <a:lnTo>
                    <a:pt x="42084" y="106667"/>
                  </a:lnTo>
                  <a:lnTo>
                    <a:pt x="72174" y="70862"/>
                  </a:lnTo>
                  <a:lnTo>
                    <a:pt x="108644" y="41319"/>
                  </a:lnTo>
                  <a:lnTo>
                    <a:pt x="150503" y="19013"/>
                  </a:lnTo>
                  <a:lnTo>
                    <a:pt x="196760" y="4915"/>
                  </a:lnTo>
                  <a:lnTo>
                    <a:pt x="246424" y="0"/>
                  </a:lnTo>
                  <a:lnTo>
                    <a:pt x="294723" y="4693"/>
                  </a:lnTo>
                  <a:lnTo>
                    <a:pt x="340730" y="18421"/>
                  </a:lnTo>
                  <a:lnTo>
                    <a:pt x="383146" y="40658"/>
                  </a:lnTo>
                  <a:lnTo>
                    <a:pt x="420674" y="70874"/>
                  </a:lnTo>
                  <a:lnTo>
                    <a:pt x="451452" y="107722"/>
                  </a:lnTo>
                  <a:lnTo>
                    <a:pt x="474095" y="149359"/>
                  </a:lnTo>
                  <a:lnTo>
                    <a:pt x="488072" y="194515"/>
                  </a:lnTo>
                  <a:lnTo>
                    <a:pt x="492849" y="241924"/>
                  </a:lnTo>
                  <a:lnTo>
                    <a:pt x="487842" y="290684"/>
                  </a:lnTo>
                  <a:lnTo>
                    <a:pt x="473484" y="336098"/>
                  </a:lnTo>
                  <a:lnTo>
                    <a:pt x="450764" y="377192"/>
                  </a:lnTo>
                  <a:lnTo>
                    <a:pt x="420674" y="412996"/>
                  </a:lnTo>
                  <a:lnTo>
                    <a:pt x="384204" y="442535"/>
                  </a:lnTo>
                  <a:lnTo>
                    <a:pt x="342345" y="464839"/>
                  </a:lnTo>
                  <a:lnTo>
                    <a:pt x="296088" y="478934"/>
                  </a:lnTo>
                  <a:lnTo>
                    <a:pt x="246424" y="48384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14481970" y="6121462"/>
              <a:ext cx="493395" cy="483870"/>
            </a:xfrm>
            <a:custGeom>
              <a:avLst/>
              <a:gdLst/>
              <a:ahLst/>
              <a:cxnLst/>
              <a:rect l="l" t="t" r="r" b="b"/>
              <a:pathLst>
                <a:path w="493394" h="483870">
                  <a:moveTo>
                    <a:pt x="0" y="241924"/>
                  </a:moveTo>
                  <a:lnTo>
                    <a:pt x="5006" y="193171"/>
                  </a:lnTo>
                  <a:lnTo>
                    <a:pt x="19364" y="147761"/>
                  </a:lnTo>
                  <a:lnTo>
                    <a:pt x="42084" y="106667"/>
                  </a:lnTo>
                  <a:lnTo>
                    <a:pt x="72174" y="70862"/>
                  </a:lnTo>
                  <a:lnTo>
                    <a:pt x="108644" y="41319"/>
                  </a:lnTo>
                  <a:lnTo>
                    <a:pt x="150503" y="19013"/>
                  </a:lnTo>
                  <a:lnTo>
                    <a:pt x="196760" y="4915"/>
                  </a:lnTo>
                  <a:lnTo>
                    <a:pt x="246424" y="0"/>
                  </a:lnTo>
                  <a:lnTo>
                    <a:pt x="294723" y="4693"/>
                  </a:lnTo>
                  <a:lnTo>
                    <a:pt x="340730" y="18421"/>
                  </a:lnTo>
                  <a:lnTo>
                    <a:pt x="383146" y="40658"/>
                  </a:lnTo>
                  <a:lnTo>
                    <a:pt x="420674" y="70874"/>
                  </a:lnTo>
                  <a:lnTo>
                    <a:pt x="451452" y="107722"/>
                  </a:lnTo>
                  <a:lnTo>
                    <a:pt x="474095" y="149359"/>
                  </a:lnTo>
                  <a:lnTo>
                    <a:pt x="488072" y="194515"/>
                  </a:lnTo>
                  <a:lnTo>
                    <a:pt x="492849" y="241924"/>
                  </a:lnTo>
                  <a:lnTo>
                    <a:pt x="487842" y="290684"/>
                  </a:lnTo>
                  <a:lnTo>
                    <a:pt x="473484" y="336098"/>
                  </a:lnTo>
                  <a:lnTo>
                    <a:pt x="450764" y="377192"/>
                  </a:lnTo>
                  <a:lnTo>
                    <a:pt x="420674" y="412996"/>
                  </a:lnTo>
                  <a:lnTo>
                    <a:pt x="384204" y="442535"/>
                  </a:lnTo>
                  <a:lnTo>
                    <a:pt x="342345" y="464839"/>
                  </a:lnTo>
                  <a:lnTo>
                    <a:pt x="296088" y="478934"/>
                  </a:lnTo>
                  <a:lnTo>
                    <a:pt x="246424" y="483849"/>
                  </a:lnTo>
                  <a:lnTo>
                    <a:pt x="196760" y="478934"/>
                  </a:lnTo>
                  <a:lnTo>
                    <a:pt x="150503" y="464839"/>
                  </a:lnTo>
                  <a:lnTo>
                    <a:pt x="108644" y="442535"/>
                  </a:lnTo>
                  <a:lnTo>
                    <a:pt x="72174" y="412996"/>
                  </a:lnTo>
                  <a:lnTo>
                    <a:pt x="42084" y="377192"/>
                  </a:lnTo>
                  <a:lnTo>
                    <a:pt x="19364" y="336098"/>
                  </a:lnTo>
                  <a:lnTo>
                    <a:pt x="5006" y="290684"/>
                  </a:lnTo>
                  <a:lnTo>
                    <a:pt x="0" y="241924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12053700" y="7815684"/>
              <a:ext cx="445134" cy="436880"/>
            </a:xfrm>
            <a:custGeom>
              <a:avLst/>
              <a:gdLst/>
              <a:ahLst/>
              <a:cxnLst/>
              <a:rect l="l" t="t" r="r" b="b"/>
              <a:pathLst>
                <a:path w="445134" h="436879">
                  <a:moveTo>
                    <a:pt x="222424" y="436699"/>
                  </a:moveTo>
                  <a:lnTo>
                    <a:pt x="177603" y="432263"/>
                  </a:lnTo>
                  <a:lnTo>
                    <a:pt x="135854" y="419541"/>
                  </a:lnTo>
                  <a:lnTo>
                    <a:pt x="98072" y="399410"/>
                  </a:lnTo>
                  <a:lnTo>
                    <a:pt x="65152" y="372749"/>
                  </a:lnTo>
                  <a:lnTo>
                    <a:pt x="37991" y="340434"/>
                  </a:lnTo>
                  <a:lnTo>
                    <a:pt x="17481" y="303344"/>
                  </a:lnTo>
                  <a:lnTo>
                    <a:pt x="4519" y="262357"/>
                  </a:lnTo>
                  <a:lnTo>
                    <a:pt x="0" y="218349"/>
                  </a:lnTo>
                  <a:lnTo>
                    <a:pt x="4519" y="174342"/>
                  </a:lnTo>
                  <a:lnTo>
                    <a:pt x="17481" y="133354"/>
                  </a:lnTo>
                  <a:lnTo>
                    <a:pt x="37991" y="96264"/>
                  </a:lnTo>
                  <a:lnTo>
                    <a:pt x="65152" y="63949"/>
                  </a:lnTo>
                  <a:lnTo>
                    <a:pt x="98072" y="37288"/>
                  </a:lnTo>
                  <a:lnTo>
                    <a:pt x="135854" y="17157"/>
                  </a:lnTo>
                  <a:lnTo>
                    <a:pt x="177603" y="4435"/>
                  </a:lnTo>
                  <a:lnTo>
                    <a:pt x="222424" y="0"/>
                  </a:lnTo>
                  <a:lnTo>
                    <a:pt x="266025" y="4233"/>
                  </a:lnTo>
                  <a:lnTo>
                    <a:pt x="307552" y="16618"/>
                  </a:lnTo>
                  <a:lnTo>
                    <a:pt x="345840" y="36681"/>
                  </a:lnTo>
                  <a:lnTo>
                    <a:pt x="379724" y="63949"/>
                  </a:lnTo>
                  <a:lnTo>
                    <a:pt x="407492" y="97204"/>
                  </a:lnTo>
                  <a:lnTo>
                    <a:pt x="427924" y="134784"/>
                  </a:lnTo>
                  <a:lnTo>
                    <a:pt x="440537" y="175546"/>
                  </a:lnTo>
                  <a:lnTo>
                    <a:pt x="444849" y="218349"/>
                  </a:lnTo>
                  <a:lnTo>
                    <a:pt x="440330" y="262357"/>
                  </a:lnTo>
                  <a:lnTo>
                    <a:pt x="427371" y="303344"/>
                  </a:lnTo>
                  <a:lnTo>
                    <a:pt x="406864" y="340434"/>
                  </a:lnTo>
                  <a:lnTo>
                    <a:pt x="379705" y="372749"/>
                  </a:lnTo>
                  <a:lnTo>
                    <a:pt x="346787" y="399410"/>
                  </a:lnTo>
                  <a:lnTo>
                    <a:pt x="309005" y="419541"/>
                  </a:lnTo>
                  <a:lnTo>
                    <a:pt x="267253" y="432263"/>
                  </a:lnTo>
                  <a:lnTo>
                    <a:pt x="222424" y="4366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12053700" y="7815684"/>
              <a:ext cx="445134" cy="436880"/>
            </a:xfrm>
            <a:custGeom>
              <a:avLst/>
              <a:gdLst/>
              <a:ahLst/>
              <a:cxnLst/>
              <a:rect l="l" t="t" r="r" b="b"/>
              <a:pathLst>
                <a:path w="445134" h="436879">
                  <a:moveTo>
                    <a:pt x="0" y="218349"/>
                  </a:moveTo>
                  <a:lnTo>
                    <a:pt x="4519" y="174342"/>
                  </a:lnTo>
                  <a:lnTo>
                    <a:pt x="17481" y="133354"/>
                  </a:lnTo>
                  <a:lnTo>
                    <a:pt x="37991" y="96264"/>
                  </a:lnTo>
                  <a:lnTo>
                    <a:pt x="65152" y="63949"/>
                  </a:lnTo>
                  <a:lnTo>
                    <a:pt x="98072" y="37288"/>
                  </a:lnTo>
                  <a:lnTo>
                    <a:pt x="135854" y="17157"/>
                  </a:lnTo>
                  <a:lnTo>
                    <a:pt x="177603" y="4435"/>
                  </a:lnTo>
                  <a:lnTo>
                    <a:pt x="222424" y="0"/>
                  </a:lnTo>
                  <a:lnTo>
                    <a:pt x="266025" y="4233"/>
                  </a:lnTo>
                  <a:lnTo>
                    <a:pt x="307552" y="16618"/>
                  </a:lnTo>
                  <a:lnTo>
                    <a:pt x="345840" y="36681"/>
                  </a:lnTo>
                  <a:lnTo>
                    <a:pt x="379724" y="63949"/>
                  </a:lnTo>
                  <a:lnTo>
                    <a:pt x="407492" y="97204"/>
                  </a:lnTo>
                  <a:lnTo>
                    <a:pt x="427924" y="134784"/>
                  </a:lnTo>
                  <a:lnTo>
                    <a:pt x="440537" y="175546"/>
                  </a:lnTo>
                  <a:lnTo>
                    <a:pt x="444849" y="218349"/>
                  </a:lnTo>
                  <a:lnTo>
                    <a:pt x="440330" y="262357"/>
                  </a:lnTo>
                  <a:lnTo>
                    <a:pt x="427371" y="303344"/>
                  </a:lnTo>
                  <a:lnTo>
                    <a:pt x="406864" y="340434"/>
                  </a:lnTo>
                  <a:lnTo>
                    <a:pt x="379705" y="372749"/>
                  </a:lnTo>
                  <a:lnTo>
                    <a:pt x="346787" y="399410"/>
                  </a:lnTo>
                  <a:lnTo>
                    <a:pt x="309005" y="419541"/>
                  </a:lnTo>
                  <a:lnTo>
                    <a:pt x="267253" y="432263"/>
                  </a:lnTo>
                  <a:lnTo>
                    <a:pt x="222424" y="436699"/>
                  </a:lnTo>
                  <a:lnTo>
                    <a:pt x="177603" y="432263"/>
                  </a:lnTo>
                  <a:lnTo>
                    <a:pt x="135854" y="419541"/>
                  </a:lnTo>
                  <a:lnTo>
                    <a:pt x="98072" y="399410"/>
                  </a:lnTo>
                  <a:lnTo>
                    <a:pt x="65152" y="372749"/>
                  </a:lnTo>
                  <a:lnTo>
                    <a:pt x="37991" y="340434"/>
                  </a:lnTo>
                  <a:lnTo>
                    <a:pt x="17481" y="303344"/>
                  </a:lnTo>
                  <a:lnTo>
                    <a:pt x="4519" y="262357"/>
                  </a:lnTo>
                  <a:lnTo>
                    <a:pt x="0" y="21834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7686871" y="3016496"/>
            <a:ext cx="360045" cy="314189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2000" spc="-25" dirty="0">
                <a:latin typeface="Lato"/>
                <a:cs typeface="Lato"/>
              </a:rPr>
              <a:t>fox</a:t>
            </a:r>
            <a:endParaRPr sz="2000">
              <a:latin typeface="Lato"/>
              <a:cs typeface="Lato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329440" y="3906919"/>
            <a:ext cx="542925" cy="25263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600" spc="-5" dirty="0">
                <a:latin typeface="Lato"/>
                <a:cs typeface="Lato"/>
              </a:rPr>
              <a:t>whale</a:t>
            </a:r>
            <a:endParaRPr sz="1600">
              <a:latin typeface="Lato"/>
              <a:cs typeface="Lato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556010" y="3444849"/>
            <a:ext cx="417830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0" dirty="0">
                <a:latin typeface="Lato"/>
                <a:cs typeface="Lato"/>
              </a:rPr>
              <a:t>swim</a:t>
            </a:r>
            <a:endParaRPr>
              <a:latin typeface="Lato"/>
              <a:cs typeface="Lato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7072052" y="2551080"/>
            <a:ext cx="544513" cy="25263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600" spc="-5" dirty="0">
                <a:latin typeface="Lato"/>
                <a:cs typeface="Lato"/>
              </a:rPr>
              <a:t>jumps</a:t>
            </a:r>
            <a:endParaRPr sz="1600">
              <a:latin typeface="Lato"/>
              <a:cs typeface="Lato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5577445" y="2472689"/>
            <a:ext cx="1391285" cy="288290"/>
            <a:chOff x="11154889" y="4945377"/>
            <a:chExt cx="2782570" cy="576580"/>
          </a:xfrm>
        </p:grpSpPr>
        <p:sp>
          <p:nvSpPr>
            <p:cNvPr id="30" name="object 30"/>
            <p:cNvSpPr/>
            <p:nvPr/>
          </p:nvSpPr>
          <p:spPr>
            <a:xfrm>
              <a:off x="13487597" y="5080439"/>
              <a:ext cx="445134" cy="436880"/>
            </a:xfrm>
            <a:custGeom>
              <a:avLst/>
              <a:gdLst/>
              <a:ahLst/>
              <a:cxnLst/>
              <a:rect l="l" t="t" r="r" b="b"/>
              <a:pathLst>
                <a:path w="445134" h="436879">
                  <a:moveTo>
                    <a:pt x="222424" y="436699"/>
                  </a:moveTo>
                  <a:lnTo>
                    <a:pt x="177595" y="432263"/>
                  </a:lnTo>
                  <a:lnTo>
                    <a:pt x="135843" y="419541"/>
                  </a:lnTo>
                  <a:lnTo>
                    <a:pt x="98061" y="399410"/>
                  </a:lnTo>
                  <a:lnTo>
                    <a:pt x="65143" y="372749"/>
                  </a:lnTo>
                  <a:lnTo>
                    <a:pt x="37984" y="340434"/>
                  </a:lnTo>
                  <a:lnTo>
                    <a:pt x="17478" y="303344"/>
                  </a:lnTo>
                  <a:lnTo>
                    <a:pt x="4518" y="262357"/>
                  </a:lnTo>
                  <a:lnTo>
                    <a:pt x="0" y="218349"/>
                  </a:lnTo>
                  <a:lnTo>
                    <a:pt x="4518" y="174342"/>
                  </a:lnTo>
                  <a:lnTo>
                    <a:pt x="17478" y="133354"/>
                  </a:lnTo>
                  <a:lnTo>
                    <a:pt x="37984" y="96264"/>
                  </a:lnTo>
                  <a:lnTo>
                    <a:pt x="65143" y="63949"/>
                  </a:lnTo>
                  <a:lnTo>
                    <a:pt x="98061" y="37288"/>
                  </a:lnTo>
                  <a:lnTo>
                    <a:pt x="135843" y="17157"/>
                  </a:lnTo>
                  <a:lnTo>
                    <a:pt x="177595" y="4435"/>
                  </a:lnTo>
                  <a:lnTo>
                    <a:pt x="222424" y="0"/>
                  </a:lnTo>
                  <a:lnTo>
                    <a:pt x="266025" y="4233"/>
                  </a:lnTo>
                  <a:lnTo>
                    <a:pt x="307549" y="16618"/>
                  </a:lnTo>
                  <a:lnTo>
                    <a:pt x="345829" y="36681"/>
                  </a:lnTo>
                  <a:lnTo>
                    <a:pt x="379699" y="63949"/>
                  </a:lnTo>
                  <a:lnTo>
                    <a:pt x="407481" y="97204"/>
                  </a:lnTo>
                  <a:lnTo>
                    <a:pt x="427921" y="134784"/>
                  </a:lnTo>
                  <a:lnTo>
                    <a:pt x="440537" y="175546"/>
                  </a:lnTo>
                  <a:lnTo>
                    <a:pt x="444849" y="218349"/>
                  </a:lnTo>
                  <a:lnTo>
                    <a:pt x="440330" y="262357"/>
                  </a:lnTo>
                  <a:lnTo>
                    <a:pt x="427371" y="303344"/>
                  </a:lnTo>
                  <a:lnTo>
                    <a:pt x="406864" y="340434"/>
                  </a:lnTo>
                  <a:lnTo>
                    <a:pt x="379705" y="372749"/>
                  </a:lnTo>
                  <a:lnTo>
                    <a:pt x="346787" y="399410"/>
                  </a:lnTo>
                  <a:lnTo>
                    <a:pt x="309005" y="419541"/>
                  </a:lnTo>
                  <a:lnTo>
                    <a:pt x="267253" y="432263"/>
                  </a:lnTo>
                  <a:lnTo>
                    <a:pt x="222424" y="4366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13487597" y="5080439"/>
              <a:ext cx="445134" cy="436880"/>
            </a:xfrm>
            <a:custGeom>
              <a:avLst/>
              <a:gdLst/>
              <a:ahLst/>
              <a:cxnLst/>
              <a:rect l="l" t="t" r="r" b="b"/>
              <a:pathLst>
                <a:path w="445134" h="436879">
                  <a:moveTo>
                    <a:pt x="0" y="218349"/>
                  </a:moveTo>
                  <a:lnTo>
                    <a:pt x="4518" y="174342"/>
                  </a:lnTo>
                  <a:lnTo>
                    <a:pt x="17478" y="133354"/>
                  </a:lnTo>
                  <a:lnTo>
                    <a:pt x="37984" y="96264"/>
                  </a:lnTo>
                  <a:lnTo>
                    <a:pt x="65143" y="63949"/>
                  </a:lnTo>
                  <a:lnTo>
                    <a:pt x="98061" y="37288"/>
                  </a:lnTo>
                  <a:lnTo>
                    <a:pt x="135843" y="17157"/>
                  </a:lnTo>
                  <a:lnTo>
                    <a:pt x="177595" y="4435"/>
                  </a:lnTo>
                  <a:lnTo>
                    <a:pt x="222424" y="0"/>
                  </a:lnTo>
                  <a:lnTo>
                    <a:pt x="266025" y="4233"/>
                  </a:lnTo>
                  <a:lnTo>
                    <a:pt x="307549" y="16618"/>
                  </a:lnTo>
                  <a:lnTo>
                    <a:pt x="345829" y="36681"/>
                  </a:lnTo>
                  <a:lnTo>
                    <a:pt x="379699" y="63949"/>
                  </a:lnTo>
                  <a:lnTo>
                    <a:pt x="407481" y="97204"/>
                  </a:lnTo>
                  <a:lnTo>
                    <a:pt x="427921" y="134784"/>
                  </a:lnTo>
                  <a:lnTo>
                    <a:pt x="440537" y="175546"/>
                  </a:lnTo>
                  <a:lnTo>
                    <a:pt x="444849" y="218349"/>
                  </a:lnTo>
                  <a:lnTo>
                    <a:pt x="440330" y="262357"/>
                  </a:lnTo>
                  <a:lnTo>
                    <a:pt x="427371" y="303344"/>
                  </a:lnTo>
                  <a:lnTo>
                    <a:pt x="406864" y="340434"/>
                  </a:lnTo>
                  <a:lnTo>
                    <a:pt x="379705" y="372749"/>
                  </a:lnTo>
                  <a:lnTo>
                    <a:pt x="346787" y="399410"/>
                  </a:lnTo>
                  <a:lnTo>
                    <a:pt x="309005" y="419541"/>
                  </a:lnTo>
                  <a:lnTo>
                    <a:pt x="267253" y="432263"/>
                  </a:lnTo>
                  <a:lnTo>
                    <a:pt x="222424" y="436699"/>
                  </a:lnTo>
                  <a:lnTo>
                    <a:pt x="177595" y="432263"/>
                  </a:lnTo>
                  <a:lnTo>
                    <a:pt x="135843" y="419541"/>
                  </a:lnTo>
                  <a:lnTo>
                    <a:pt x="98061" y="399410"/>
                  </a:lnTo>
                  <a:lnTo>
                    <a:pt x="65143" y="372749"/>
                  </a:lnTo>
                  <a:lnTo>
                    <a:pt x="37984" y="340434"/>
                  </a:lnTo>
                  <a:lnTo>
                    <a:pt x="17478" y="303344"/>
                  </a:lnTo>
                  <a:lnTo>
                    <a:pt x="4518" y="262357"/>
                  </a:lnTo>
                  <a:lnTo>
                    <a:pt x="0" y="21834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32" name="object 3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154889" y="4945377"/>
              <a:ext cx="142499" cy="139549"/>
            </a:xfrm>
            <a:prstGeom prst="rect">
              <a:avLst/>
            </a:prstGeom>
          </p:spPr>
        </p:pic>
      </p:grpSp>
      <p:grpSp>
        <p:nvGrpSpPr>
          <p:cNvPr id="33" name="object 33"/>
          <p:cNvGrpSpPr/>
          <p:nvPr/>
        </p:nvGrpSpPr>
        <p:grpSpPr>
          <a:xfrm>
            <a:off x="5311283" y="3462837"/>
            <a:ext cx="158433" cy="155575"/>
            <a:chOff x="10622566" y="6925673"/>
            <a:chExt cx="316865" cy="311150"/>
          </a:xfrm>
        </p:grpSpPr>
        <p:sp>
          <p:nvSpPr>
            <p:cNvPr id="34" name="object 34"/>
            <p:cNvSpPr/>
            <p:nvPr/>
          </p:nvSpPr>
          <p:spPr>
            <a:xfrm>
              <a:off x="10627329" y="6930436"/>
              <a:ext cx="307340" cy="301625"/>
            </a:xfrm>
            <a:custGeom>
              <a:avLst/>
              <a:gdLst/>
              <a:ahLst/>
              <a:cxnLst/>
              <a:rect l="l" t="t" r="r" b="b"/>
              <a:pathLst>
                <a:path w="307340" h="301625">
                  <a:moveTo>
                    <a:pt x="153574" y="301499"/>
                  </a:moveTo>
                  <a:lnTo>
                    <a:pt x="105039" y="293813"/>
                  </a:lnTo>
                  <a:lnTo>
                    <a:pt x="62882" y="272411"/>
                  </a:lnTo>
                  <a:lnTo>
                    <a:pt x="29635" y="239777"/>
                  </a:lnTo>
                  <a:lnTo>
                    <a:pt x="7830" y="198395"/>
                  </a:lnTo>
                  <a:lnTo>
                    <a:pt x="0" y="150749"/>
                  </a:lnTo>
                  <a:lnTo>
                    <a:pt x="7830" y="103103"/>
                  </a:lnTo>
                  <a:lnTo>
                    <a:pt x="29635" y="61721"/>
                  </a:lnTo>
                  <a:lnTo>
                    <a:pt x="62882" y="29087"/>
                  </a:lnTo>
                  <a:lnTo>
                    <a:pt x="105039" y="7685"/>
                  </a:lnTo>
                  <a:lnTo>
                    <a:pt x="153574" y="0"/>
                  </a:lnTo>
                  <a:lnTo>
                    <a:pt x="183670" y="2922"/>
                  </a:lnTo>
                  <a:lnTo>
                    <a:pt x="238761" y="25322"/>
                  </a:lnTo>
                  <a:lnTo>
                    <a:pt x="281326" y="67113"/>
                  </a:lnTo>
                  <a:lnTo>
                    <a:pt x="304147" y="121205"/>
                  </a:lnTo>
                  <a:lnTo>
                    <a:pt x="307124" y="150749"/>
                  </a:lnTo>
                  <a:lnTo>
                    <a:pt x="299296" y="198395"/>
                  </a:lnTo>
                  <a:lnTo>
                    <a:pt x="277497" y="239777"/>
                  </a:lnTo>
                  <a:lnTo>
                    <a:pt x="244257" y="272411"/>
                  </a:lnTo>
                  <a:lnTo>
                    <a:pt x="202106" y="293813"/>
                  </a:lnTo>
                  <a:lnTo>
                    <a:pt x="153574" y="3014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10627328" y="6930435"/>
              <a:ext cx="307340" cy="301625"/>
            </a:xfrm>
            <a:custGeom>
              <a:avLst/>
              <a:gdLst/>
              <a:ahLst/>
              <a:cxnLst/>
              <a:rect l="l" t="t" r="r" b="b"/>
              <a:pathLst>
                <a:path w="307340" h="301625">
                  <a:moveTo>
                    <a:pt x="0" y="150749"/>
                  </a:moveTo>
                  <a:lnTo>
                    <a:pt x="7830" y="103103"/>
                  </a:lnTo>
                  <a:lnTo>
                    <a:pt x="29635" y="61721"/>
                  </a:lnTo>
                  <a:lnTo>
                    <a:pt x="62882" y="29087"/>
                  </a:lnTo>
                  <a:lnTo>
                    <a:pt x="105039" y="7685"/>
                  </a:lnTo>
                  <a:lnTo>
                    <a:pt x="153574" y="0"/>
                  </a:lnTo>
                  <a:lnTo>
                    <a:pt x="212333" y="11471"/>
                  </a:lnTo>
                  <a:lnTo>
                    <a:pt x="262149" y="44149"/>
                  </a:lnTo>
                  <a:lnTo>
                    <a:pt x="295436" y="93062"/>
                  </a:lnTo>
                  <a:lnTo>
                    <a:pt x="307124" y="150749"/>
                  </a:lnTo>
                  <a:lnTo>
                    <a:pt x="299295" y="198395"/>
                  </a:lnTo>
                  <a:lnTo>
                    <a:pt x="277497" y="239777"/>
                  </a:lnTo>
                  <a:lnTo>
                    <a:pt x="244257" y="272411"/>
                  </a:lnTo>
                  <a:lnTo>
                    <a:pt x="202106" y="293813"/>
                  </a:lnTo>
                  <a:lnTo>
                    <a:pt x="153574" y="301499"/>
                  </a:lnTo>
                  <a:lnTo>
                    <a:pt x="105039" y="293813"/>
                  </a:lnTo>
                  <a:lnTo>
                    <a:pt x="62882" y="272411"/>
                  </a:lnTo>
                  <a:lnTo>
                    <a:pt x="29635" y="239777"/>
                  </a:lnTo>
                  <a:lnTo>
                    <a:pt x="7830" y="198395"/>
                  </a:lnTo>
                  <a:lnTo>
                    <a:pt x="0" y="15074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36" name="object 36"/>
          <p:cNvSpPr txBox="1"/>
          <p:nvPr/>
        </p:nvSpPr>
        <p:spPr>
          <a:xfrm>
            <a:off x="5644164" y="2447652"/>
            <a:ext cx="263843" cy="14491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900" spc="-10" dirty="0">
                <a:latin typeface="Lato"/>
                <a:cs typeface="Lato"/>
              </a:rPr>
              <a:t>book</a:t>
            </a:r>
            <a:endParaRPr sz="900">
              <a:latin typeface="Lato"/>
              <a:cs typeface="Lato"/>
            </a:endParaRPr>
          </a:p>
        </p:txBody>
      </p:sp>
      <p:grpSp>
        <p:nvGrpSpPr>
          <p:cNvPr id="37" name="object 37"/>
          <p:cNvGrpSpPr/>
          <p:nvPr/>
        </p:nvGrpSpPr>
        <p:grpSpPr>
          <a:xfrm>
            <a:off x="6543649" y="2079052"/>
            <a:ext cx="1243330" cy="2127885"/>
            <a:chOff x="13087298" y="4158103"/>
            <a:chExt cx="2486660" cy="4255770"/>
          </a:xfrm>
        </p:grpSpPr>
        <p:pic>
          <p:nvPicPr>
            <p:cNvPr id="38" name="object 3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431381" y="4158103"/>
              <a:ext cx="142499" cy="139549"/>
            </a:xfrm>
            <a:prstGeom prst="rect">
              <a:avLst/>
            </a:prstGeom>
          </p:spPr>
        </p:pic>
        <p:sp>
          <p:nvSpPr>
            <p:cNvPr id="39" name="object 39"/>
            <p:cNvSpPr/>
            <p:nvPr/>
          </p:nvSpPr>
          <p:spPr>
            <a:xfrm>
              <a:off x="13106348" y="5484288"/>
              <a:ext cx="1447800" cy="1746885"/>
            </a:xfrm>
            <a:custGeom>
              <a:avLst/>
              <a:gdLst/>
              <a:ahLst/>
              <a:cxnLst/>
              <a:rect l="l" t="t" r="r" b="b"/>
              <a:pathLst>
                <a:path w="1447800" h="1746884">
                  <a:moveTo>
                    <a:pt x="274" y="1735196"/>
                  </a:moveTo>
                  <a:lnTo>
                    <a:pt x="558273" y="0"/>
                  </a:lnTo>
                </a:path>
                <a:path w="1447800" h="1746884">
                  <a:moveTo>
                    <a:pt x="0" y="1746771"/>
                  </a:moveTo>
                  <a:lnTo>
                    <a:pt x="1447797" y="1050172"/>
                  </a:lnTo>
                </a:path>
              </a:pathLst>
            </a:custGeom>
            <a:ln w="38099">
              <a:solidFill>
                <a:srgbClr val="0D5DD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0" name="object 40"/>
            <p:cNvSpPr/>
            <p:nvPr/>
          </p:nvSpPr>
          <p:spPr>
            <a:xfrm>
              <a:off x="13790022" y="6900735"/>
              <a:ext cx="680085" cy="1494155"/>
            </a:xfrm>
            <a:custGeom>
              <a:avLst/>
              <a:gdLst/>
              <a:ahLst/>
              <a:cxnLst/>
              <a:rect l="l" t="t" r="r" b="b"/>
              <a:pathLst>
                <a:path w="680084" h="1494154">
                  <a:moveTo>
                    <a:pt x="679898" y="1493546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41" name="object 4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699347" y="6724336"/>
              <a:ext cx="167024" cy="221524"/>
            </a:xfrm>
            <a:prstGeom prst="rect">
              <a:avLst/>
            </a:prstGeom>
          </p:spPr>
        </p:pic>
      </p:grpSp>
      <p:sp>
        <p:nvSpPr>
          <p:cNvPr id="42" name="object 42"/>
          <p:cNvSpPr txBox="1"/>
          <p:nvPr/>
        </p:nvSpPr>
        <p:spPr>
          <a:xfrm>
            <a:off x="7822299" y="2054008"/>
            <a:ext cx="183833" cy="14491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900" spc="-10" dirty="0">
                <a:latin typeface="Lato"/>
                <a:cs typeface="Lato"/>
              </a:rPr>
              <a:t>fire</a:t>
            </a:r>
            <a:endParaRPr sz="900">
              <a:latin typeface="Lato"/>
              <a:cs typeface="Lato"/>
            </a:endParaRPr>
          </a:p>
        </p:txBody>
      </p:sp>
      <p:grpSp>
        <p:nvGrpSpPr>
          <p:cNvPr id="43" name="object 43"/>
          <p:cNvGrpSpPr/>
          <p:nvPr/>
        </p:nvGrpSpPr>
        <p:grpSpPr>
          <a:xfrm>
            <a:off x="4435991" y="3547255"/>
            <a:ext cx="533083" cy="82233"/>
            <a:chOff x="8871982" y="7094510"/>
            <a:chExt cx="1066165" cy="164465"/>
          </a:xfrm>
        </p:grpSpPr>
        <p:sp>
          <p:nvSpPr>
            <p:cNvPr id="44" name="object 44"/>
            <p:cNvSpPr/>
            <p:nvPr/>
          </p:nvSpPr>
          <p:spPr>
            <a:xfrm>
              <a:off x="8891032" y="7169385"/>
              <a:ext cx="855344" cy="7620"/>
            </a:xfrm>
            <a:custGeom>
              <a:avLst/>
              <a:gdLst/>
              <a:ahLst/>
              <a:cxnLst/>
              <a:rect l="l" t="t" r="r" b="b"/>
              <a:pathLst>
                <a:path w="855345" h="7620">
                  <a:moveTo>
                    <a:pt x="0" y="0"/>
                  </a:moveTo>
                  <a:lnTo>
                    <a:pt x="854998" y="7099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45" name="object 45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726455" y="7094510"/>
              <a:ext cx="211524" cy="163974"/>
            </a:xfrm>
            <a:prstGeom prst="rect">
              <a:avLst/>
            </a:prstGeom>
          </p:spPr>
        </p:pic>
      </p:grpSp>
      <p:sp>
        <p:nvSpPr>
          <p:cNvPr id="46" name="object 46"/>
          <p:cNvSpPr txBox="1"/>
          <p:nvPr/>
        </p:nvSpPr>
        <p:spPr>
          <a:xfrm>
            <a:off x="7319075" y="4074070"/>
            <a:ext cx="1306830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dirty="0">
                <a:latin typeface="Lato"/>
                <a:cs typeface="Lato"/>
              </a:rPr>
              <a:t>Cosine</a:t>
            </a:r>
            <a:r>
              <a:rPr spc="-90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similarity</a:t>
            </a:r>
            <a:endParaRPr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5837" y="736854"/>
            <a:ext cx="7627938" cy="2207014"/>
          </a:xfrm>
          <a:prstGeom prst="rect">
            <a:avLst/>
          </a:prstGeom>
        </p:spPr>
        <p:txBody>
          <a:bodyPr vert="horz" wrap="square" lIns="0" tIns="52070" rIns="0" bIns="0" rtlCol="0">
            <a:spAutoFit/>
          </a:bodyPr>
          <a:lstStyle/>
          <a:p>
            <a:pPr marL="6350">
              <a:spcBef>
                <a:spcPts val="410"/>
              </a:spcBef>
            </a:pPr>
            <a:r>
              <a:rPr sz="2000" spc="-80" dirty="0">
                <a:latin typeface="Lato"/>
                <a:cs typeface="Lato"/>
              </a:rPr>
              <a:t>Two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spc="-5" dirty="0">
                <a:latin typeface="Lato"/>
                <a:cs typeface="Lato"/>
              </a:rPr>
              <a:t>considerations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for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using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external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data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in</a:t>
            </a:r>
            <a:r>
              <a:rPr sz="2000" spc="-102" dirty="0">
                <a:latin typeface="Lato"/>
                <a:cs typeface="Lato"/>
              </a:rPr>
              <a:t> </a:t>
            </a:r>
            <a:r>
              <a:rPr sz="2000" spc="-10" dirty="0">
                <a:latin typeface="Lato"/>
                <a:cs typeface="Lato"/>
              </a:rPr>
              <a:t>RAG:</a:t>
            </a:r>
            <a:endParaRPr sz="2000">
              <a:latin typeface="Lato"/>
              <a:cs typeface="Lato"/>
            </a:endParaRPr>
          </a:p>
          <a:p>
            <a:pPr marL="463233" indent="-409575">
              <a:spcBef>
                <a:spcPts val="360"/>
              </a:spcBef>
              <a:buSzPct val="90000"/>
              <a:buAutoNum type="arabicPeriod"/>
              <a:tabLst>
                <a:tab pos="463233" algn="l"/>
              </a:tabLst>
            </a:pPr>
            <a:r>
              <a:rPr sz="2000" dirty="0">
                <a:latin typeface="Lato"/>
                <a:cs typeface="Lato"/>
              </a:rPr>
              <a:t>Data</a:t>
            </a:r>
            <a:r>
              <a:rPr sz="2000" spc="-113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must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spc="-10" dirty="0">
                <a:latin typeface="Lato"/>
                <a:cs typeface="Lato"/>
              </a:rPr>
              <a:t>fit</a:t>
            </a:r>
            <a:r>
              <a:rPr sz="2000" spc="-113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inside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spc="-15" dirty="0">
                <a:latin typeface="Lato"/>
                <a:cs typeface="Lato"/>
              </a:rPr>
              <a:t>context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spc="-5" dirty="0">
                <a:latin typeface="Lato"/>
                <a:cs typeface="Lato"/>
              </a:rPr>
              <a:t>window</a:t>
            </a:r>
            <a:endParaRPr sz="2000">
              <a:latin typeface="Lato"/>
              <a:cs typeface="Lato"/>
            </a:endParaRPr>
          </a:p>
          <a:p>
            <a:pPr marL="463233" marR="2540" indent="-409893">
              <a:lnSpc>
                <a:spcPct val="114999"/>
              </a:lnSpc>
              <a:buSzPct val="90000"/>
              <a:buAutoNum type="arabicPeriod"/>
              <a:tabLst>
                <a:tab pos="463233" algn="l"/>
              </a:tabLst>
            </a:pPr>
            <a:r>
              <a:rPr sz="2000" dirty="0">
                <a:latin typeface="Lato"/>
                <a:cs typeface="Lato"/>
              </a:rPr>
              <a:t>Data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must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spc="-15" dirty="0">
                <a:latin typeface="Lato"/>
                <a:cs typeface="Lato"/>
              </a:rPr>
              <a:t>be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in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format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that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allows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its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relevance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to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spc="-15" dirty="0">
                <a:latin typeface="Lato"/>
                <a:cs typeface="Lato"/>
              </a:rPr>
              <a:t>be</a:t>
            </a:r>
            <a:r>
              <a:rPr sz="2000" spc="-11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assessed</a:t>
            </a:r>
            <a:r>
              <a:rPr sz="2000" spc="-108" dirty="0">
                <a:latin typeface="Lato"/>
                <a:cs typeface="Lato"/>
              </a:rPr>
              <a:t> </a:t>
            </a:r>
            <a:r>
              <a:rPr sz="2000" spc="-13" dirty="0">
                <a:latin typeface="Lato"/>
                <a:cs typeface="Lato"/>
              </a:rPr>
              <a:t>at </a:t>
            </a:r>
            <a:r>
              <a:rPr sz="2000" dirty="0">
                <a:latin typeface="Lato"/>
                <a:cs typeface="Lato"/>
              </a:rPr>
              <a:t>inference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time:</a:t>
            </a:r>
            <a:r>
              <a:rPr sz="2000" spc="-105" dirty="0">
                <a:latin typeface="Lato"/>
                <a:cs typeface="Lato"/>
              </a:rPr>
              <a:t> </a:t>
            </a:r>
            <a:r>
              <a:rPr sz="2000" b="1" spc="-5" dirty="0">
                <a:latin typeface="Lato"/>
                <a:cs typeface="Lato"/>
              </a:rPr>
              <a:t>Embedding</a:t>
            </a:r>
            <a:r>
              <a:rPr sz="2000" b="1" spc="-80" dirty="0">
                <a:latin typeface="Lato"/>
                <a:cs typeface="Lato"/>
              </a:rPr>
              <a:t> </a:t>
            </a:r>
            <a:r>
              <a:rPr sz="2000" b="1" spc="-5" dirty="0">
                <a:latin typeface="Lato"/>
                <a:cs typeface="Lato"/>
              </a:rPr>
              <a:t>vectors</a:t>
            </a:r>
            <a:endParaRPr sz="2000">
              <a:latin typeface="Lato"/>
              <a:cs typeface="Lato"/>
            </a:endParaRPr>
          </a:p>
          <a:p>
            <a:pPr marL="6350" marR="4756785">
              <a:spcBef>
                <a:spcPts val="1970"/>
              </a:spcBef>
            </a:pPr>
            <a:r>
              <a:rPr sz="1700" dirty="0">
                <a:latin typeface="Lato"/>
                <a:cs typeface="Lato"/>
              </a:rPr>
              <a:t>Process</a:t>
            </a:r>
            <a:r>
              <a:rPr sz="1700" spc="-100" dirty="0">
                <a:latin typeface="Lato"/>
                <a:cs typeface="Lato"/>
              </a:rPr>
              <a:t> </a:t>
            </a:r>
            <a:r>
              <a:rPr sz="1700" spc="-13" dirty="0">
                <a:latin typeface="Lato"/>
                <a:cs typeface="Lato"/>
              </a:rPr>
              <a:t>each</a:t>
            </a:r>
            <a:r>
              <a:rPr sz="1700" spc="-100" dirty="0">
                <a:latin typeface="Lato"/>
                <a:cs typeface="Lato"/>
              </a:rPr>
              <a:t> </a:t>
            </a:r>
            <a:r>
              <a:rPr sz="1700" spc="-13" dirty="0">
                <a:latin typeface="Lato"/>
                <a:cs typeface="Lato"/>
              </a:rPr>
              <a:t>chunk</a:t>
            </a:r>
            <a:r>
              <a:rPr sz="1700" spc="-100" dirty="0">
                <a:latin typeface="Lato"/>
                <a:cs typeface="Lato"/>
              </a:rPr>
              <a:t> </a:t>
            </a:r>
            <a:r>
              <a:rPr sz="1700" dirty="0">
                <a:latin typeface="Lato"/>
                <a:cs typeface="Lato"/>
              </a:rPr>
              <a:t>with</a:t>
            </a:r>
            <a:r>
              <a:rPr sz="1700" spc="-100" dirty="0">
                <a:latin typeface="Lato"/>
                <a:cs typeface="Lato"/>
              </a:rPr>
              <a:t> </a:t>
            </a:r>
            <a:r>
              <a:rPr sz="1700" spc="-13" dirty="0">
                <a:latin typeface="Lato"/>
                <a:cs typeface="Lato"/>
              </a:rPr>
              <a:t>LLM </a:t>
            </a:r>
            <a:r>
              <a:rPr sz="1700" dirty="0">
                <a:latin typeface="Lato"/>
                <a:cs typeface="Lato"/>
              </a:rPr>
              <a:t>to</a:t>
            </a:r>
            <a:r>
              <a:rPr sz="1700" spc="-100" dirty="0">
                <a:latin typeface="Lato"/>
                <a:cs typeface="Lato"/>
              </a:rPr>
              <a:t> </a:t>
            </a:r>
            <a:r>
              <a:rPr sz="1700" dirty="0">
                <a:latin typeface="Lato"/>
                <a:cs typeface="Lato"/>
              </a:rPr>
              <a:t>produce</a:t>
            </a:r>
            <a:r>
              <a:rPr sz="1700" spc="-98" dirty="0">
                <a:latin typeface="Lato"/>
                <a:cs typeface="Lato"/>
              </a:rPr>
              <a:t> </a:t>
            </a:r>
            <a:r>
              <a:rPr sz="1700" spc="-13" dirty="0">
                <a:latin typeface="Lato"/>
                <a:cs typeface="Lato"/>
              </a:rPr>
              <a:t>embedding</a:t>
            </a:r>
            <a:r>
              <a:rPr sz="1700" spc="-98" dirty="0">
                <a:latin typeface="Lato"/>
                <a:cs typeface="Lato"/>
              </a:rPr>
              <a:t> </a:t>
            </a:r>
            <a:r>
              <a:rPr sz="1700" spc="-5" dirty="0">
                <a:latin typeface="Lato"/>
                <a:cs typeface="Lato"/>
              </a:rPr>
              <a:t>vectors</a:t>
            </a:r>
            <a:endParaRPr sz="1700">
              <a:latin typeface="Lato"/>
              <a:cs typeface="Lato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4260300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dirty="0"/>
              <a:t>Data</a:t>
            </a:r>
            <a:r>
              <a:rPr spc="-88" dirty="0"/>
              <a:t> </a:t>
            </a:r>
            <a:r>
              <a:rPr dirty="0"/>
              <a:t>preparation</a:t>
            </a:r>
            <a:r>
              <a:rPr spc="-85" dirty="0"/>
              <a:t> </a:t>
            </a:r>
            <a:r>
              <a:rPr dirty="0"/>
              <a:t>for</a:t>
            </a:r>
            <a:r>
              <a:rPr spc="-85" dirty="0"/>
              <a:t> </a:t>
            </a:r>
            <a:r>
              <a:rPr spc="-13" dirty="0"/>
              <a:t>RAG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665130" y="3106575"/>
            <a:ext cx="1422400" cy="642938"/>
            <a:chOff x="1330259" y="6213149"/>
            <a:chExt cx="2844800" cy="1285875"/>
          </a:xfrm>
        </p:grpSpPr>
        <p:sp>
          <p:nvSpPr>
            <p:cNvPr id="5" name="object 5"/>
            <p:cNvSpPr/>
            <p:nvPr/>
          </p:nvSpPr>
          <p:spPr>
            <a:xfrm>
              <a:off x="1335022" y="6217912"/>
              <a:ext cx="2835275" cy="1276350"/>
            </a:xfrm>
            <a:custGeom>
              <a:avLst/>
              <a:gdLst/>
              <a:ahLst/>
              <a:cxnLst/>
              <a:rect l="l" t="t" r="r" b="b"/>
              <a:pathLst>
                <a:path w="2835275" h="1276350">
                  <a:moveTo>
                    <a:pt x="2834994" y="1276197"/>
                  </a:moveTo>
                  <a:lnTo>
                    <a:pt x="0" y="1276197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276197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1335022" y="6217912"/>
              <a:ext cx="2835275" cy="1276350"/>
            </a:xfrm>
            <a:custGeom>
              <a:avLst/>
              <a:gdLst/>
              <a:ahLst/>
              <a:cxnLst/>
              <a:rect l="l" t="t" r="r" b="b"/>
              <a:pathLst>
                <a:path w="2835275" h="1276350">
                  <a:moveTo>
                    <a:pt x="0" y="0"/>
                  </a:moveTo>
                  <a:lnTo>
                    <a:pt x="2834994" y="0"/>
                  </a:lnTo>
                  <a:lnTo>
                    <a:pt x="2834994" y="1276197"/>
                  </a:lnTo>
                  <a:lnTo>
                    <a:pt x="0" y="12761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1472864" y="6446311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77" y="91199"/>
                  </a:moveTo>
                  <a:lnTo>
                    <a:pt x="6804" y="91199"/>
                  </a:lnTo>
                  <a:lnTo>
                    <a:pt x="0" y="84374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804" y="0"/>
                  </a:lnTo>
                  <a:lnTo>
                    <a:pt x="2502827" y="0"/>
                  </a:lnTo>
                  <a:lnTo>
                    <a:pt x="2506702" y="1599"/>
                  </a:lnTo>
                  <a:lnTo>
                    <a:pt x="2512402" y="7299"/>
                  </a:lnTo>
                  <a:lnTo>
                    <a:pt x="2514002" y="11149"/>
                  </a:lnTo>
                  <a:lnTo>
                    <a:pt x="2514002" y="84374"/>
                  </a:lnTo>
                  <a:lnTo>
                    <a:pt x="2507177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" name="object 8"/>
            <p:cNvSpPr/>
            <p:nvPr/>
          </p:nvSpPr>
          <p:spPr>
            <a:xfrm>
              <a:off x="1472864" y="6446311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804" y="0"/>
                  </a:lnTo>
                  <a:lnTo>
                    <a:pt x="15199" y="0"/>
                  </a:lnTo>
                  <a:lnTo>
                    <a:pt x="2498802" y="0"/>
                  </a:lnTo>
                  <a:lnTo>
                    <a:pt x="2502827" y="0"/>
                  </a:lnTo>
                  <a:lnTo>
                    <a:pt x="2506702" y="1599"/>
                  </a:lnTo>
                  <a:lnTo>
                    <a:pt x="2509552" y="4449"/>
                  </a:lnTo>
                  <a:lnTo>
                    <a:pt x="2512402" y="7299"/>
                  </a:lnTo>
                  <a:lnTo>
                    <a:pt x="2514002" y="11149"/>
                  </a:lnTo>
                  <a:lnTo>
                    <a:pt x="2514002" y="15199"/>
                  </a:lnTo>
                  <a:lnTo>
                    <a:pt x="2514002" y="75999"/>
                  </a:lnTo>
                  <a:lnTo>
                    <a:pt x="2514002" y="84374"/>
                  </a:lnTo>
                  <a:lnTo>
                    <a:pt x="2507177" y="91199"/>
                  </a:lnTo>
                  <a:lnTo>
                    <a:pt x="2498802" y="91199"/>
                  </a:lnTo>
                  <a:lnTo>
                    <a:pt x="15199" y="91199"/>
                  </a:lnTo>
                  <a:lnTo>
                    <a:pt x="6804" y="91199"/>
                  </a:lnTo>
                  <a:lnTo>
                    <a:pt x="0" y="84374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9" name="object 9"/>
            <p:cNvSpPr/>
            <p:nvPr/>
          </p:nvSpPr>
          <p:spPr>
            <a:xfrm>
              <a:off x="1472864" y="6636661"/>
              <a:ext cx="2322830" cy="91440"/>
            </a:xfrm>
            <a:custGeom>
              <a:avLst/>
              <a:gdLst/>
              <a:ahLst/>
              <a:cxnLst/>
              <a:rect l="l" t="t" r="r" b="b"/>
              <a:pathLst>
                <a:path w="2322829" h="91440">
                  <a:moveTo>
                    <a:pt x="2315777" y="91199"/>
                  </a:moveTo>
                  <a:lnTo>
                    <a:pt x="6804" y="91199"/>
                  </a:lnTo>
                  <a:lnTo>
                    <a:pt x="0" y="84374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804" y="0"/>
                  </a:lnTo>
                  <a:lnTo>
                    <a:pt x="2311427" y="0"/>
                  </a:lnTo>
                  <a:lnTo>
                    <a:pt x="2315302" y="1599"/>
                  </a:lnTo>
                  <a:lnTo>
                    <a:pt x="2321002" y="7299"/>
                  </a:lnTo>
                  <a:lnTo>
                    <a:pt x="2322602" y="11149"/>
                  </a:lnTo>
                  <a:lnTo>
                    <a:pt x="2322602" y="84374"/>
                  </a:lnTo>
                  <a:lnTo>
                    <a:pt x="2315777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1472864" y="6636661"/>
              <a:ext cx="2322830" cy="91440"/>
            </a:xfrm>
            <a:custGeom>
              <a:avLst/>
              <a:gdLst/>
              <a:ahLst/>
              <a:cxnLst/>
              <a:rect l="l" t="t" r="r" b="b"/>
              <a:pathLst>
                <a:path w="2322829" h="91440">
                  <a:moveTo>
                    <a:pt x="0" y="15199"/>
                  </a:moveTo>
                  <a:lnTo>
                    <a:pt x="0" y="6799"/>
                  </a:lnTo>
                  <a:lnTo>
                    <a:pt x="6804" y="0"/>
                  </a:lnTo>
                  <a:lnTo>
                    <a:pt x="15199" y="0"/>
                  </a:lnTo>
                  <a:lnTo>
                    <a:pt x="2307402" y="0"/>
                  </a:lnTo>
                  <a:lnTo>
                    <a:pt x="2311427" y="0"/>
                  </a:lnTo>
                  <a:lnTo>
                    <a:pt x="2315302" y="1599"/>
                  </a:lnTo>
                  <a:lnTo>
                    <a:pt x="2318152" y="4449"/>
                  </a:lnTo>
                  <a:lnTo>
                    <a:pt x="2321002" y="7299"/>
                  </a:lnTo>
                  <a:lnTo>
                    <a:pt x="2322602" y="11149"/>
                  </a:lnTo>
                  <a:lnTo>
                    <a:pt x="2322602" y="15199"/>
                  </a:lnTo>
                  <a:lnTo>
                    <a:pt x="2322602" y="75999"/>
                  </a:lnTo>
                  <a:lnTo>
                    <a:pt x="2322602" y="84374"/>
                  </a:lnTo>
                  <a:lnTo>
                    <a:pt x="2315777" y="91199"/>
                  </a:lnTo>
                  <a:lnTo>
                    <a:pt x="2307402" y="91199"/>
                  </a:lnTo>
                  <a:lnTo>
                    <a:pt x="15199" y="91199"/>
                  </a:lnTo>
                  <a:lnTo>
                    <a:pt x="6804" y="91199"/>
                  </a:lnTo>
                  <a:lnTo>
                    <a:pt x="0" y="84374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1472864" y="682698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77" y="91199"/>
                  </a:moveTo>
                  <a:lnTo>
                    <a:pt x="6804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804" y="0"/>
                  </a:lnTo>
                  <a:lnTo>
                    <a:pt x="2502827" y="0"/>
                  </a:lnTo>
                  <a:lnTo>
                    <a:pt x="2506702" y="1624"/>
                  </a:lnTo>
                  <a:lnTo>
                    <a:pt x="2512402" y="7324"/>
                  </a:lnTo>
                  <a:lnTo>
                    <a:pt x="2514002" y="11174"/>
                  </a:lnTo>
                  <a:lnTo>
                    <a:pt x="2514002" y="84399"/>
                  </a:lnTo>
                  <a:lnTo>
                    <a:pt x="2507177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1472864" y="682698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824"/>
                  </a:lnTo>
                  <a:lnTo>
                    <a:pt x="6804" y="0"/>
                  </a:lnTo>
                  <a:lnTo>
                    <a:pt x="15199" y="0"/>
                  </a:lnTo>
                  <a:lnTo>
                    <a:pt x="2498802" y="0"/>
                  </a:lnTo>
                  <a:lnTo>
                    <a:pt x="2502827" y="0"/>
                  </a:lnTo>
                  <a:lnTo>
                    <a:pt x="2506702" y="1624"/>
                  </a:lnTo>
                  <a:lnTo>
                    <a:pt x="2509552" y="4474"/>
                  </a:lnTo>
                  <a:lnTo>
                    <a:pt x="2512402" y="7324"/>
                  </a:lnTo>
                  <a:lnTo>
                    <a:pt x="2514002" y="11174"/>
                  </a:lnTo>
                  <a:lnTo>
                    <a:pt x="2514002" y="15199"/>
                  </a:lnTo>
                  <a:lnTo>
                    <a:pt x="2514002" y="75999"/>
                  </a:lnTo>
                  <a:lnTo>
                    <a:pt x="2514002" y="84399"/>
                  </a:lnTo>
                  <a:lnTo>
                    <a:pt x="2507177" y="91199"/>
                  </a:lnTo>
                  <a:lnTo>
                    <a:pt x="2498802" y="91199"/>
                  </a:lnTo>
                  <a:lnTo>
                    <a:pt x="15199" y="91199"/>
                  </a:lnTo>
                  <a:lnTo>
                    <a:pt x="6804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3" name="object 13"/>
            <p:cNvSpPr/>
            <p:nvPr/>
          </p:nvSpPr>
          <p:spPr>
            <a:xfrm>
              <a:off x="1472864" y="701733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77" y="91199"/>
                  </a:moveTo>
                  <a:lnTo>
                    <a:pt x="6804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804" y="0"/>
                  </a:lnTo>
                  <a:lnTo>
                    <a:pt x="2502827" y="0"/>
                  </a:lnTo>
                  <a:lnTo>
                    <a:pt x="2506702" y="1599"/>
                  </a:lnTo>
                  <a:lnTo>
                    <a:pt x="2512402" y="7299"/>
                  </a:lnTo>
                  <a:lnTo>
                    <a:pt x="2514002" y="11174"/>
                  </a:lnTo>
                  <a:lnTo>
                    <a:pt x="2514002" y="84399"/>
                  </a:lnTo>
                  <a:lnTo>
                    <a:pt x="2507177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1472864" y="7017335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824"/>
                  </a:lnTo>
                  <a:lnTo>
                    <a:pt x="6804" y="0"/>
                  </a:lnTo>
                  <a:lnTo>
                    <a:pt x="15199" y="0"/>
                  </a:lnTo>
                  <a:lnTo>
                    <a:pt x="2498802" y="0"/>
                  </a:lnTo>
                  <a:lnTo>
                    <a:pt x="2502827" y="0"/>
                  </a:lnTo>
                  <a:lnTo>
                    <a:pt x="2506702" y="1599"/>
                  </a:lnTo>
                  <a:lnTo>
                    <a:pt x="2509552" y="4449"/>
                  </a:lnTo>
                  <a:lnTo>
                    <a:pt x="2512402" y="7299"/>
                  </a:lnTo>
                  <a:lnTo>
                    <a:pt x="2514002" y="11174"/>
                  </a:lnTo>
                  <a:lnTo>
                    <a:pt x="2514002" y="15199"/>
                  </a:lnTo>
                  <a:lnTo>
                    <a:pt x="2514002" y="75999"/>
                  </a:lnTo>
                  <a:lnTo>
                    <a:pt x="2514002" y="84399"/>
                  </a:lnTo>
                  <a:lnTo>
                    <a:pt x="2507177" y="91199"/>
                  </a:lnTo>
                  <a:lnTo>
                    <a:pt x="2498802" y="91199"/>
                  </a:lnTo>
                  <a:lnTo>
                    <a:pt x="15199" y="91199"/>
                  </a:lnTo>
                  <a:lnTo>
                    <a:pt x="6804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1472864" y="7207685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40">
                  <a:moveTo>
                    <a:pt x="1700779" y="91199"/>
                  </a:moveTo>
                  <a:lnTo>
                    <a:pt x="6804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804" y="0"/>
                  </a:lnTo>
                  <a:lnTo>
                    <a:pt x="1696429" y="0"/>
                  </a:lnTo>
                  <a:lnTo>
                    <a:pt x="1700304" y="1599"/>
                  </a:lnTo>
                  <a:lnTo>
                    <a:pt x="1706004" y="7299"/>
                  </a:lnTo>
                  <a:lnTo>
                    <a:pt x="1707604" y="11174"/>
                  </a:lnTo>
                  <a:lnTo>
                    <a:pt x="1707604" y="84399"/>
                  </a:lnTo>
                  <a:lnTo>
                    <a:pt x="170077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1472864" y="7207685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40">
                  <a:moveTo>
                    <a:pt x="0" y="15199"/>
                  </a:moveTo>
                  <a:lnTo>
                    <a:pt x="0" y="6799"/>
                  </a:lnTo>
                  <a:lnTo>
                    <a:pt x="6804" y="0"/>
                  </a:lnTo>
                  <a:lnTo>
                    <a:pt x="15199" y="0"/>
                  </a:lnTo>
                  <a:lnTo>
                    <a:pt x="1692404" y="0"/>
                  </a:lnTo>
                  <a:lnTo>
                    <a:pt x="1696429" y="0"/>
                  </a:lnTo>
                  <a:lnTo>
                    <a:pt x="1700304" y="1599"/>
                  </a:lnTo>
                  <a:lnTo>
                    <a:pt x="1703154" y="4449"/>
                  </a:lnTo>
                  <a:lnTo>
                    <a:pt x="1706004" y="7299"/>
                  </a:lnTo>
                  <a:lnTo>
                    <a:pt x="1707604" y="11174"/>
                  </a:lnTo>
                  <a:lnTo>
                    <a:pt x="1707604" y="15199"/>
                  </a:lnTo>
                  <a:lnTo>
                    <a:pt x="1707604" y="75999"/>
                  </a:lnTo>
                  <a:lnTo>
                    <a:pt x="1707604" y="84399"/>
                  </a:lnTo>
                  <a:lnTo>
                    <a:pt x="1700779" y="91199"/>
                  </a:lnTo>
                  <a:lnTo>
                    <a:pt x="1692404" y="91199"/>
                  </a:lnTo>
                  <a:lnTo>
                    <a:pt x="15199" y="91199"/>
                  </a:lnTo>
                  <a:lnTo>
                    <a:pt x="6804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17" name="object 17"/>
          <p:cNvGrpSpPr/>
          <p:nvPr/>
        </p:nvGrpSpPr>
        <p:grpSpPr>
          <a:xfrm>
            <a:off x="665130" y="3888311"/>
            <a:ext cx="1422400" cy="577533"/>
            <a:chOff x="1330259" y="7776621"/>
            <a:chExt cx="2844800" cy="1155065"/>
          </a:xfrm>
        </p:grpSpPr>
        <p:sp>
          <p:nvSpPr>
            <p:cNvPr id="18" name="object 18"/>
            <p:cNvSpPr/>
            <p:nvPr/>
          </p:nvSpPr>
          <p:spPr>
            <a:xfrm>
              <a:off x="1335022" y="7781383"/>
              <a:ext cx="2835275" cy="1145540"/>
            </a:xfrm>
            <a:custGeom>
              <a:avLst/>
              <a:gdLst/>
              <a:ahLst/>
              <a:cxnLst/>
              <a:rect l="l" t="t" r="r" b="b"/>
              <a:pathLst>
                <a:path w="2835275" h="1145540">
                  <a:moveTo>
                    <a:pt x="2834994" y="1145397"/>
                  </a:moveTo>
                  <a:lnTo>
                    <a:pt x="0" y="1145397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145397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9" name="object 19"/>
            <p:cNvSpPr/>
            <p:nvPr/>
          </p:nvSpPr>
          <p:spPr>
            <a:xfrm>
              <a:off x="1335022" y="7781383"/>
              <a:ext cx="2835275" cy="1145540"/>
            </a:xfrm>
            <a:custGeom>
              <a:avLst/>
              <a:gdLst/>
              <a:ahLst/>
              <a:cxnLst/>
              <a:rect l="l" t="t" r="r" b="b"/>
              <a:pathLst>
                <a:path w="2835275" h="1145540">
                  <a:moveTo>
                    <a:pt x="0" y="0"/>
                  </a:moveTo>
                  <a:lnTo>
                    <a:pt x="2834994" y="0"/>
                  </a:lnTo>
                  <a:lnTo>
                    <a:pt x="2834994" y="1145397"/>
                  </a:lnTo>
                  <a:lnTo>
                    <a:pt x="0" y="1145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1472864" y="800133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77" y="91199"/>
                  </a:moveTo>
                  <a:lnTo>
                    <a:pt x="6804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804" y="0"/>
                  </a:lnTo>
                  <a:lnTo>
                    <a:pt x="2502827" y="0"/>
                  </a:lnTo>
                  <a:lnTo>
                    <a:pt x="2506702" y="1599"/>
                  </a:lnTo>
                  <a:lnTo>
                    <a:pt x="2512402" y="7299"/>
                  </a:lnTo>
                  <a:lnTo>
                    <a:pt x="2514002" y="11174"/>
                  </a:lnTo>
                  <a:lnTo>
                    <a:pt x="2514002" y="84399"/>
                  </a:lnTo>
                  <a:lnTo>
                    <a:pt x="2507177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1472864" y="800133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804" y="0"/>
                  </a:lnTo>
                  <a:lnTo>
                    <a:pt x="15199" y="0"/>
                  </a:lnTo>
                  <a:lnTo>
                    <a:pt x="2498802" y="0"/>
                  </a:lnTo>
                  <a:lnTo>
                    <a:pt x="2502827" y="0"/>
                  </a:lnTo>
                  <a:lnTo>
                    <a:pt x="2506702" y="1599"/>
                  </a:lnTo>
                  <a:lnTo>
                    <a:pt x="2509552" y="4449"/>
                  </a:lnTo>
                  <a:lnTo>
                    <a:pt x="2512402" y="7299"/>
                  </a:lnTo>
                  <a:lnTo>
                    <a:pt x="2514002" y="11174"/>
                  </a:lnTo>
                  <a:lnTo>
                    <a:pt x="2514002" y="15199"/>
                  </a:lnTo>
                  <a:lnTo>
                    <a:pt x="2514002" y="75999"/>
                  </a:lnTo>
                  <a:lnTo>
                    <a:pt x="2514002" y="84399"/>
                  </a:lnTo>
                  <a:lnTo>
                    <a:pt x="2507177" y="91199"/>
                  </a:lnTo>
                  <a:lnTo>
                    <a:pt x="2498802" y="91199"/>
                  </a:lnTo>
                  <a:lnTo>
                    <a:pt x="15199" y="91199"/>
                  </a:lnTo>
                  <a:lnTo>
                    <a:pt x="6804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1472864" y="819168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77" y="91199"/>
                  </a:moveTo>
                  <a:lnTo>
                    <a:pt x="6804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804" y="0"/>
                  </a:lnTo>
                  <a:lnTo>
                    <a:pt x="2502827" y="0"/>
                  </a:lnTo>
                  <a:lnTo>
                    <a:pt x="2506702" y="1599"/>
                  </a:lnTo>
                  <a:lnTo>
                    <a:pt x="2512402" y="7299"/>
                  </a:lnTo>
                  <a:lnTo>
                    <a:pt x="2514002" y="11174"/>
                  </a:lnTo>
                  <a:lnTo>
                    <a:pt x="2514002" y="84399"/>
                  </a:lnTo>
                  <a:lnTo>
                    <a:pt x="2507177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1472864" y="819168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804" y="0"/>
                  </a:lnTo>
                  <a:lnTo>
                    <a:pt x="15199" y="0"/>
                  </a:lnTo>
                  <a:lnTo>
                    <a:pt x="2498802" y="0"/>
                  </a:lnTo>
                  <a:lnTo>
                    <a:pt x="2502827" y="0"/>
                  </a:lnTo>
                  <a:lnTo>
                    <a:pt x="2506702" y="1599"/>
                  </a:lnTo>
                  <a:lnTo>
                    <a:pt x="2509552" y="4449"/>
                  </a:lnTo>
                  <a:lnTo>
                    <a:pt x="2512402" y="7299"/>
                  </a:lnTo>
                  <a:lnTo>
                    <a:pt x="2514002" y="11174"/>
                  </a:lnTo>
                  <a:lnTo>
                    <a:pt x="2514002" y="15199"/>
                  </a:lnTo>
                  <a:lnTo>
                    <a:pt x="2514002" y="75999"/>
                  </a:lnTo>
                  <a:lnTo>
                    <a:pt x="2514002" y="84399"/>
                  </a:lnTo>
                  <a:lnTo>
                    <a:pt x="2507177" y="91199"/>
                  </a:lnTo>
                  <a:lnTo>
                    <a:pt x="2498802" y="91199"/>
                  </a:lnTo>
                  <a:lnTo>
                    <a:pt x="15199" y="91199"/>
                  </a:lnTo>
                  <a:lnTo>
                    <a:pt x="6804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1472864" y="8382032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40">
                  <a:moveTo>
                    <a:pt x="2233578" y="91199"/>
                  </a:moveTo>
                  <a:lnTo>
                    <a:pt x="6804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804" y="0"/>
                  </a:lnTo>
                  <a:lnTo>
                    <a:pt x="2229228" y="0"/>
                  </a:lnTo>
                  <a:lnTo>
                    <a:pt x="2233103" y="1599"/>
                  </a:lnTo>
                  <a:lnTo>
                    <a:pt x="2238802" y="7299"/>
                  </a:lnTo>
                  <a:lnTo>
                    <a:pt x="2240402" y="11174"/>
                  </a:lnTo>
                  <a:lnTo>
                    <a:pt x="2240402" y="84399"/>
                  </a:lnTo>
                  <a:lnTo>
                    <a:pt x="2233578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5" name="object 25"/>
            <p:cNvSpPr/>
            <p:nvPr/>
          </p:nvSpPr>
          <p:spPr>
            <a:xfrm>
              <a:off x="1472864" y="8382032"/>
              <a:ext cx="2240915" cy="91440"/>
            </a:xfrm>
            <a:custGeom>
              <a:avLst/>
              <a:gdLst/>
              <a:ahLst/>
              <a:cxnLst/>
              <a:rect l="l" t="t" r="r" b="b"/>
              <a:pathLst>
                <a:path w="2240915" h="91440">
                  <a:moveTo>
                    <a:pt x="0" y="15199"/>
                  </a:moveTo>
                  <a:lnTo>
                    <a:pt x="0" y="6799"/>
                  </a:lnTo>
                  <a:lnTo>
                    <a:pt x="6804" y="0"/>
                  </a:lnTo>
                  <a:lnTo>
                    <a:pt x="15199" y="0"/>
                  </a:lnTo>
                  <a:lnTo>
                    <a:pt x="2225203" y="0"/>
                  </a:lnTo>
                  <a:lnTo>
                    <a:pt x="2229228" y="0"/>
                  </a:lnTo>
                  <a:lnTo>
                    <a:pt x="2233103" y="1599"/>
                  </a:lnTo>
                  <a:lnTo>
                    <a:pt x="2235952" y="4449"/>
                  </a:lnTo>
                  <a:lnTo>
                    <a:pt x="2238802" y="7299"/>
                  </a:lnTo>
                  <a:lnTo>
                    <a:pt x="2240402" y="11174"/>
                  </a:lnTo>
                  <a:lnTo>
                    <a:pt x="2240402" y="15199"/>
                  </a:lnTo>
                  <a:lnTo>
                    <a:pt x="2240402" y="75999"/>
                  </a:lnTo>
                  <a:lnTo>
                    <a:pt x="2240402" y="84399"/>
                  </a:lnTo>
                  <a:lnTo>
                    <a:pt x="2233578" y="91199"/>
                  </a:lnTo>
                  <a:lnTo>
                    <a:pt x="2225203" y="91199"/>
                  </a:lnTo>
                  <a:lnTo>
                    <a:pt x="15199" y="91199"/>
                  </a:lnTo>
                  <a:lnTo>
                    <a:pt x="6804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6" name="object 26"/>
            <p:cNvSpPr/>
            <p:nvPr/>
          </p:nvSpPr>
          <p:spPr>
            <a:xfrm>
              <a:off x="1472864" y="8589857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77" y="91199"/>
                  </a:moveTo>
                  <a:lnTo>
                    <a:pt x="6804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804" y="0"/>
                  </a:lnTo>
                  <a:lnTo>
                    <a:pt x="2502827" y="0"/>
                  </a:lnTo>
                  <a:lnTo>
                    <a:pt x="2506702" y="1599"/>
                  </a:lnTo>
                  <a:lnTo>
                    <a:pt x="2512402" y="7299"/>
                  </a:lnTo>
                  <a:lnTo>
                    <a:pt x="2514002" y="11174"/>
                  </a:lnTo>
                  <a:lnTo>
                    <a:pt x="2514002" y="84399"/>
                  </a:lnTo>
                  <a:lnTo>
                    <a:pt x="2507177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1472864" y="8589857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804" y="0"/>
                  </a:lnTo>
                  <a:lnTo>
                    <a:pt x="15199" y="0"/>
                  </a:lnTo>
                  <a:lnTo>
                    <a:pt x="2498802" y="0"/>
                  </a:lnTo>
                  <a:lnTo>
                    <a:pt x="2502827" y="0"/>
                  </a:lnTo>
                  <a:lnTo>
                    <a:pt x="2506702" y="1599"/>
                  </a:lnTo>
                  <a:lnTo>
                    <a:pt x="2509552" y="4449"/>
                  </a:lnTo>
                  <a:lnTo>
                    <a:pt x="2512402" y="7299"/>
                  </a:lnTo>
                  <a:lnTo>
                    <a:pt x="2514002" y="11174"/>
                  </a:lnTo>
                  <a:lnTo>
                    <a:pt x="2514002" y="15199"/>
                  </a:lnTo>
                  <a:lnTo>
                    <a:pt x="2514002" y="75999"/>
                  </a:lnTo>
                  <a:lnTo>
                    <a:pt x="2514002" y="84399"/>
                  </a:lnTo>
                  <a:lnTo>
                    <a:pt x="2507177" y="91199"/>
                  </a:lnTo>
                  <a:lnTo>
                    <a:pt x="2498802" y="91199"/>
                  </a:lnTo>
                  <a:lnTo>
                    <a:pt x="15199" y="91199"/>
                  </a:lnTo>
                  <a:lnTo>
                    <a:pt x="6804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28" name="object 28"/>
          <p:cNvGrpSpPr/>
          <p:nvPr/>
        </p:nvGrpSpPr>
        <p:grpSpPr>
          <a:xfrm>
            <a:off x="2335802" y="3118650"/>
            <a:ext cx="1422400" cy="513080"/>
            <a:chOff x="4671603" y="6237299"/>
            <a:chExt cx="2844800" cy="1026160"/>
          </a:xfrm>
        </p:grpSpPr>
        <p:sp>
          <p:nvSpPr>
            <p:cNvPr id="29" name="object 29"/>
            <p:cNvSpPr/>
            <p:nvPr/>
          </p:nvSpPr>
          <p:spPr>
            <a:xfrm>
              <a:off x="4676365" y="6242062"/>
              <a:ext cx="2835275" cy="1016635"/>
            </a:xfrm>
            <a:custGeom>
              <a:avLst/>
              <a:gdLst/>
              <a:ahLst/>
              <a:cxnLst/>
              <a:rect l="l" t="t" r="r" b="b"/>
              <a:pathLst>
                <a:path w="2835275" h="1016634">
                  <a:moveTo>
                    <a:pt x="2834994" y="1016397"/>
                  </a:moveTo>
                  <a:lnTo>
                    <a:pt x="0" y="1016397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016397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4676365" y="6242062"/>
              <a:ext cx="2835275" cy="1016635"/>
            </a:xfrm>
            <a:custGeom>
              <a:avLst/>
              <a:gdLst/>
              <a:ahLst/>
              <a:cxnLst/>
              <a:rect l="l" t="t" r="r" b="b"/>
              <a:pathLst>
                <a:path w="2835275" h="1016634">
                  <a:moveTo>
                    <a:pt x="0" y="0"/>
                  </a:moveTo>
                  <a:lnTo>
                    <a:pt x="2834994" y="0"/>
                  </a:lnTo>
                  <a:lnTo>
                    <a:pt x="2834994" y="1016397"/>
                  </a:lnTo>
                  <a:lnTo>
                    <a:pt x="0" y="1016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4814215" y="641401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74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49"/>
                  </a:lnTo>
                  <a:lnTo>
                    <a:pt x="2513994" y="84374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4814215" y="641401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49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74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74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4814215" y="6604361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74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49"/>
                  </a:lnTo>
                  <a:lnTo>
                    <a:pt x="2513994" y="84374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4814215" y="6604361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49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74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74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4814215" y="681378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4814215" y="6813786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7" name="object 37"/>
            <p:cNvSpPr/>
            <p:nvPr/>
          </p:nvSpPr>
          <p:spPr>
            <a:xfrm>
              <a:off x="4814215" y="6993785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40">
                  <a:moveTo>
                    <a:pt x="1700771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5996" y="7299"/>
                  </a:lnTo>
                  <a:lnTo>
                    <a:pt x="1707596" y="11174"/>
                  </a:lnTo>
                  <a:lnTo>
                    <a:pt x="1707596" y="84399"/>
                  </a:lnTo>
                  <a:lnTo>
                    <a:pt x="1700771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38" name="object 38"/>
            <p:cNvSpPr/>
            <p:nvPr/>
          </p:nvSpPr>
          <p:spPr>
            <a:xfrm>
              <a:off x="4814215" y="6993785"/>
              <a:ext cx="1708150" cy="91440"/>
            </a:xfrm>
            <a:custGeom>
              <a:avLst/>
              <a:gdLst/>
              <a:ahLst/>
              <a:cxnLst/>
              <a:rect l="l" t="t" r="r" b="b"/>
              <a:pathLst>
                <a:path w="170815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1692396" y="0"/>
                  </a:lnTo>
                  <a:lnTo>
                    <a:pt x="1696421" y="0"/>
                  </a:lnTo>
                  <a:lnTo>
                    <a:pt x="1700296" y="1599"/>
                  </a:lnTo>
                  <a:lnTo>
                    <a:pt x="1703146" y="4449"/>
                  </a:lnTo>
                  <a:lnTo>
                    <a:pt x="1705996" y="7299"/>
                  </a:lnTo>
                  <a:lnTo>
                    <a:pt x="1707596" y="11174"/>
                  </a:lnTo>
                  <a:lnTo>
                    <a:pt x="1707596" y="15199"/>
                  </a:lnTo>
                  <a:lnTo>
                    <a:pt x="1707596" y="75999"/>
                  </a:lnTo>
                  <a:lnTo>
                    <a:pt x="1707596" y="84399"/>
                  </a:lnTo>
                  <a:lnTo>
                    <a:pt x="1700771" y="91199"/>
                  </a:lnTo>
                  <a:lnTo>
                    <a:pt x="1692396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39" name="object 39"/>
          <p:cNvGrpSpPr/>
          <p:nvPr/>
        </p:nvGrpSpPr>
        <p:grpSpPr>
          <a:xfrm>
            <a:off x="2335802" y="3888311"/>
            <a:ext cx="1422400" cy="577533"/>
            <a:chOff x="4671603" y="7776621"/>
            <a:chExt cx="2844800" cy="1155065"/>
          </a:xfrm>
        </p:grpSpPr>
        <p:sp>
          <p:nvSpPr>
            <p:cNvPr id="40" name="object 40"/>
            <p:cNvSpPr/>
            <p:nvPr/>
          </p:nvSpPr>
          <p:spPr>
            <a:xfrm>
              <a:off x="4676365" y="7781383"/>
              <a:ext cx="2835275" cy="1145540"/>
            </a:xfrm>
            <a:custGeom>
              <a:avLst/>
              <a:gdLst/>
              <a:ahLst/>
              <a:cxnLst/>
              <a:rect l="l" t="t" r="r" b="b"/>
              <a:pathLst>
                <a:path w="2835275" h="1145540">
                  <a:moveTo>
                    <a:pt x="2834994" y="1145397"/>
                  </a:moveTo>
                  <a:lnTo>
                    <a:pt x="0" y="1145397"/>
                  </a:lnTo>
                  <a:lnTo>
                    <a:pt x="0" y="0"/>
                  </a:lnTo>
                  <a:lnTo>
                    <a:pt x="2834994" y="0"/>
                  </a:lnTo>
                  <a:lnTo>
                    <a:pt x="2834994" y="1145397"/>
                  </a:lnTo>
                  <a:close/>
                </a:path>
              </a:pathLst>
            </a:custGeom>
            <a:solidFill>
              <a:srgbClr val="C1E8F7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1" name="object 41"/>
            <p:cNvSpPr/>
            <p:nvPr/>
          </p:nvSpPr>
          <p:spPr>
            <a:xfrm>
              <a:off x="4676365" y="7781383"/>
              <a:ext cx="2835275" cy="1145540"/>
            </a:xfrm>
            <a:custGeom>
              <a:avLst/>
              <a:gdLst/>
              <a:ahLst/>
              <a:cxnLst/>
              <a:rect l="l" t="t" r="r" b="b"/>
              <a:pathLst>
                <a:path w="2835275" h="1145540">
                  <a:moveTo>
                    <a:pt x="0" y="0"/>
                  </a:moveTo>
                  <a:lnTo>
                    <a:pt x="2834994" y="0"/>
                  </a:lnTo>
                  <a:lnTo>
                    <a:pt x="2834994" y="1145397"/>
                  </a:lnTo>
                  <a:lnTo>
                    <a:pt x="0" y="1145397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2" name="object 42"/>
            <p:cNvSpPr/>
            <p:nvPr/>
          </p:nvSpPr>
          <p:spPr>
            <a:xfrm>
              <a:off x="4814215" y="792753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3" name="object 43"/>
            <p:cNvSpPr/>
            <p:nvPr/>
          </p:nvSpPr>
          <p:spPr>
            <a:xfrm>
              <a:off x="4814215" y="792753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4" name="object 44"/>
            <p:cNvSpPr/>
            <p:nvPr/>
          </p:nvSpPr>
          <p:spPr>
            <a:xfrm>
              <a:off x="4814215" y="811788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84399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5" name="object 45"/>
            <p:cNvSpPr/>
            <p:nvPr/>
          </p:nvSpPr>
          <p:spPr>
            <a:xfrm>
              <a:off x="4814215" y="8117883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74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99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6" name="object 46"/>
            <p:cNvSpPr/>
            <p:nvPr/>
          </p:nvSpPr>
          <p:spPr>
            <a:xfrm>
              <a:off x="4814215" y="830823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74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49"/>
                  </a:lnTo>
                  <a:lnTo>
                    <a:pt x="2513994" y="84374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7" name="object 47"/>
            <p:cNvSpPr/>
            <p:nvPr/>
          </p:nvSpPr>
          <p:spPr>
            <a:xfrm>
              <a:off x="4814215" y="830823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49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74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74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8" name="object 48"/>
            <p:cNvSpPr/>
            <p:nvPr/>
          </p:nvSpPr>
          <p:spPr>
            <a:xfrm>
              <a:off x="4814215" y="849858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2507169" y="91199"/>
                  </a:moveTo>
                  <a:lnTo>
                    <a:pt x="6799" y="91199"/>
                  </a:lnTo>
                  <a:lnTo>
                    <a:pt x="0" y="84374"/>
                  </a:lnTo>
                  <a:lnTo>
                    <a:pt x="0" y="15199"/>
                  </a:lnTo>
                  <a:lnTo>
                    <a:pt x="0" y="6799"/>
                  </a:lnTo>
                  <a:lnTo>
                    <a:pt x="6799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12394" y="7299"/>
                  </a:lnTo>
                  <a:lnTo>
                    <a:pt x="2513994" y="11149"/>
                  </a:lnTo>
                  <a:lnTo>
                    <a:pt x="2513994" y="84374"/>
                  </a:lnTo>
                  <a:lnTo>
                    <a:pt x="2507169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9" name="object 49"/>
            <p:cNvSpPr/>
            <p:nvPr/>
          </p:nvSpPr>
          <p:spPr>
            <a:xfrm>
              <a:off x="4814215" y="8498582"/>
              <a:ext cx="2514600" cy="91440"/>
            </a:xfrm>
            <a:custGeom>
              <a:avLst/>
              <a:gdLst/>
              <a:ahLst/>
              <a:cxnLst/>
              <a:rect l="l" t="t" r="r" b="b"/>
              <a:pathLst>
                <a:path w="2514600" h="91440">
                  <a:moveTo>
                    <a:pt x="0" y="15199"/>
                  </a:moveTo>
                  <a:lnTo>
                    <a:pt x="0" y="6799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498794" y="0"/>
                  </a:lnTo>
                  <a:lnTo>
                    <a:pt x="2502819" y="0"/>
                  </a:lnTo>
                  <a:lnTo>
                    <a:pt x="2506694" y="1599"/>
                  </a:lnTo>
                  <a:lnTo>
                    <a:pt x="2509544" y="4449"/>
                  </a:lnTo>
                  <a:lnTo>
                    <a:pt x="2512394" y="7299"/>
                  </a:lnTo>
                  <a:lnTo>
                    <a:pt x="2513994" y="11149"/>
                  </a:lnTo>
                  <a:lnTo>
                    <a:pt x="2513994" y="15199"/>
                  </a:lnTo>
                  <a:lnTo>
                    <a:pt x="2513994" y="75999"/>
                  </a:lnTo>
                  <a:lnTo>
                    <a:pt x="2513994" y="84374"/>
                  </a:lnTo>
                  <a:lnTo>
                    <a:pt x="2507169" y="91199"/>
                  </a:lnTo>
                  <a:lnTo>
                    <a:pt x="2498794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74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0" name="object 50"/>
            <p:cNvSpPr/>
            <p:nvPr/>
          </p:nvSpPr>
          <p:spPr>
            <a:xfrm>
              <a:off x="4814215" y="8688907"/>
              <a:ext cx="2249805" cy="91440"/>
            </a:xfrm>
            <a:custGeom>
              <a:avLst/>
              <a:gdLst/>
              <a:ahLst/>
              <a:cxnLst/>
              <a:rect l="l" t="t" r="r" b="b"/>
              <a:pathLst>
                <a:path w="2249804" h="91440">
                  <a:moveTo>
                    <a:pt x="2242570" y="91199"/>
                  </a:moveTo>
                  <a:lnTo>
                    <a:pt x="6799" y="91199"/>
                  </a:lnTo>
                  <a:lnTo>
                    <a:pt x="0" y="84399"/>
                  </a:lnTo>
                  <a:lnTo>
                    <a:pt x="0" y="15199"/>
                  </a:lnTo>
                  <a:lnTo>
                    <a:pt x="0" y="6824"/>
                  </a:lnTo>
                  <a:lnTo>
                    <a:pt x="6799" y="0"/>
                  </a:lnTo>
                  <a:lnTo>
                    <a:pt x="2238220" y="0"/>
                  </a:lnTo>
                  <a:lnTo>
                    <a:pt x="2242095" y="1624"/>
                  </a:lnTo>
                  <a:lnTo>
                    <a:pt x="2247795" y="7324"/>
                  </a:lnTo>
                  <a:lnTo>
                    <a:pt x="2249395" y="11174"/>
                  </a:lnTo>
                  <a:lnTo>
                    <a:pt x="2249395" y="84399"/>
                  </a:lnTo>
                  <a:lnTo>
                    <a:pt x="2242570" y="91199"/>
                  </a:lnTo>
                  <a:close/>
                </a:path>
              </a:pathLst>
            </a:custGeom>
            <a:solidFill>
              <a:srgbClr val="0844A1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51" name="object 51"/>
            <p:cNvSpPr/>
            <p:nvPr/>
          </p:nvSpPr>
          <p:spPr>
            <a:xfrm>
              <a:off x="4814215" y="8688907"/>
              <a:ext cx="2249805" cy="91440"/>
            </a:xfrm>
            <a:custGeom>
              <a:avLst/>
              <a:gdLst/>
              <a:ahLst/>
              <a:cxnLst/>
              <a:rect l="l" t="t" r="r" b="b"/>
              <a:pathLst>
                <a:path w="2249804" h="91440">
                  <a:moveTo>
                    <a:pt x="0" y="15199"/>
                  </a:moveTo>
                  <a:lnTo>
                    <a:pt x="0" y="6824"/>
                  </a:lnTo>
                  <a:lnTo>
                    <a:pt x="6799" y="0"/>
                  </a:lnTo>
                  <a:lnTo>
                    <a:pt x="15199" y="0"/>
                  </a:lnTo>
                  <a:lnTo>
                    <a:pt x="2234195" y="0"/>
                  </a:lnTo>
                  <a:lnTo>
                    <a:pt x="2238220" y="0"/>
                  </a:lnTo>
                  <a:lnTo>
                    <a:pt x="2242095" y="1624"/>
                  </a:lnTo>
                  <a:lnTo>
                    <a:pt x="2244945" y="4474"/>
                  </a:lnTo>
                  <a:lnTo>
                    <a:pt x="2247795" y="7324"/>
                  </a:lnTo>
                  <a:lnTo>
                    <a:pt x="2249395" y="11174"/>
                  </a:lnTo>
                  <a:lnTo>
                    <a:pt x="2249395" y="15199"/>
                  </a:lnTo>
                  <a:lnTo>
                    <a:pt x="2249395" y="75999"/>
                  </a:lnTo>
                  <a:lnTo>
                    <a:pt x="2249395" y="84399"/>
                  </a:lnTo>
                  <a:lnTo>
                    <a:pt x="2242570" y="91199"/>
                  </a:lnTo>
                  <a:lnTo>
                    <a:pt x="2234195" y="91199"/>
                  </a:lnTo>
                  <a:lnTo>
                    <a:pt x="15199" y="91199"/>
                  </a:lnTo>
                  <a:lnTo>
                    <a:pt x="6799" y="91199"/>
                  </a:lnTo>
                  <a:lnTo>
                    <a:pt x="0" y="84399"/>
                  </a:lnTo>
                  <a:lnTo>
                    <a:pt x="0" y="75999"/>
                  </a:lnTo>
                  <a:lnTo>
                    <a:pt x="0" y="15199"/>
                  </a:lnTo>
                  <a:close/>
                </a:path>
              </a:pathLst>
            </a:custGeom>
            <a:ln w="9524">
              <a:solidFill>
                <a:srgbClr val="757575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grpSp>
        <p:nvGrpSpPr>
          <p:cNvPr id="52" name="object 52"/>
          <p:cNvGrpSpPr/>
          <p:nvPr/>
        </p:nvGrpSpPr>
        <p:grpSpPr>
          <a:xfrm>
            <a:off x="3843417" y="3541430"/>
            <a:ext cx="533083" cy="82233"/>
            <a:chOff x="7686834" y="7082860"/>
            <a:chExt cx="1066165" cy="164465"/>
          </a:xfrm>
        </p:grpSpPr>
        <p:sp>
          <p:nvSpPr>
            <p:cNvPr id="53" name="object 53"/>
            <p:cNvSpPr/>
            <p:nvPr/>
          </p:nvSpPr>
          <p:spPr>
            <a:xfrm>
              <a:off x="7705884" y="7157735"/>
              <a:ext cx="855344" cy="7620"/>
            </a:xfrm>
            <a:custGeom>
              <a:avLst/>
              <a:gdLst/>
              <a:ahLst/>
              <a:cxnLst/>
              <a:rect l="l" t="t" r="r" b="b"/>
              <a:pathLst>
                <a:path w="855345" h="7620">
                  <a:moveTo>
                    <a:pt x="0" y="0"/>
                  </a:moveTo>
                  <a:lnTo>
                    <a:pt x="854998" y="7099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54" name="object 5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541307" y="7082860"/>
              <a:ext cx="211524" cy="163974"/>
            </a:xfrm>
            <a:prstGeom prst="rect">
              <a:avLst/>
            </a:prstGeom>
          </p:spPr>
        </p:pic>
      </p:grpSp>
      <p:graphicFrame>
        <p:nvGraphicFramePr>
          <p:cNvPr id="55" name="object 55"/>
          <p:cNvGraphicFramePr>
            <a:graphicFrameLocks noGrp="1"/>
          </p:cNvGraphicFramePr>
          <p:nvPr/>
        </p:nvGraphicFramePr>
        <p:xfrm>
          <a:off x="6705530" y="2571651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1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6" name="object 56"/>
          <p:cNvGraphicFramePr>
            <a:graphicFrameLocks noGrp="1"/>
          </p:cNvGraphicFramePr>
          <p:nvPr/>
        </p:nvGraphicFramePr>
        <p:xfrm>
          <a:off x="6942667" y="2571651"/>
          <a:ext cx="161608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6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10604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2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7" name="object 57"/>
          <p:cNvGraphicFramePr>
            <a:graphicFrameLocks noGrp="1"/>
          </p:cNvGraphicFramePr>
          <p:nvPr/>
        </p:nvGraphicFramePr>
        <p:xfrm>
          <a:off x="7179792" y="2571651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3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" name="object 58"/>
          <p:cNvGraphicFramePr>
            <a:graphicFrameLocks noGrp="1"/>
          </p:cNvGraphicFramePr>
          <p:nvPr/>
        </p:nvGraphicFramePr>
        <p:xfrm>
          <a:off x="7416916" y="2571651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4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9" name="object 59"/>
          <p:cNvGraphicFramePr>
            <a:graphicFrameLocks noGrp="1"/>
          </p:cNvGraphicFramePr>
          <p:nvPr/>
        </p:nvGraphicFramePr>
        <p:xfrm>
          <a:off x="4724334" y="3638449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1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0" name="object 60"/>
          <p:cNvGraphicFramePr>
            <a:graphicFrameLocks noGrp="1"/>
          </p:cNvGraphicFramePr>
          <p:nvPr/>
        </p:nvGraphicFramePr>
        <p:xfrm>
          <a:off x="4961471" y="3638449"/>
          <a:ext cx="161608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6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10604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2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1" name="object 61"/>
          <p:cNvGraphicFramePr>
            <a:graphicFrameLocks noGrp="1"/>
          </p:cNvGraphicFramePr>
          <p:nvPr/>
        </p:nvGraphicFramePr>
        <p:xfrm>
          <a:off x="5198596" y="3638449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3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2" name="object 62"/>
          <p:cNvGraphicFramePr>
            <a:graphicFrameLocks noGrp="1"/>
          </p:cNvGraphicFramePr>
          <p:nvPr/>
        </p:nvGraphicFramePr>
        <p:xfrm>
          <a:off x="5435720" y="3638449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4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3" name="object 63"/>
          <p:cNvGraphicFramePr>
            <a:graphicFrameLocks noGrp="1"/>
          </p:cNvGraphicFramePr>
          <p:nvPr/>
        </p:nvGraphicFramePr>
        <p:xfrm>
          <a:off x="5672845" y="3638449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10096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5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4" name="object 64"/>
          <p:cNvGraphicFramePr>
            <a:graphicFrameLocks noGrp="1"/>
          </p:cNvGraphicFramePr>
          <p:nvPr/>
        </p:nvGraphicFramePr>
        <p:xfrm>
          <a:off x="4724334" y="2571651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1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5" name="object 65"/>
          <p:cNvGraphicFramePr>
            <a:graphicFrameLocks noGrp="1"/>
          </p:cNvGraphicFramePr>
          <p:nvPr/>
        </p:nvGraphicFramePr>
        <p:xfrm>
          <a:off x="4961471" y="2571651"/>
          <a:ext cx="161608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6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10604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2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6" name="object 66"/>
          <p:cNvGraphicFramePr>
            <a:graphicFrameLocks noGrp="1"/>
          </p:cNvGraphicFramePr>
          <p:nvPr/>
        </p:nvGraphicFramePr>
        <p:xfrm>
          <a:off x="5198596" y="2571651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3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7" name="object 67"/>
          <p:cNvGraphicFramePr>
            <a:graphicFrameLocks noGrp="1"/>
          </p:cNvGraphicFramePr>
          <p:nvPr/>
        </p:nvGraphicFramePr>
        <p:xfrm>
          <a:off x="5435720" y="2571651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4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8" name="object 68"/>
          <p:cNvGraphicFramePr>
            <a:graphicFrameLocks noGrp="1"/>
          </p:cNvGraphicFramePr>
          <p:nvPr/>
        </p:nvGraphicFramePr>
        <p:xfrm>
          <a:off x="5672845" y="2571651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10096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5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9" name="object 69"/>
          <p:cNvGraphicFramePr>
            <a:graphicFrameLocks noGrp="1"/>
          </p:cNvGraphicFramePr>
          <p:nvPr/>
        </p:nvGraphicFramePr>
        <p:xfrm>
          <a:off x="5903294" y="2571651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7112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6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0" name="object 70"/>
          <p:cNvGraphicFramePr>
            <a:graphicFrameLocks noGrp="1"/>
          </p:cNvGraphicFramePr>
          <p:nvPr/>
        </p:nvGraphicFramePr>
        <p:xfrm>
          <a:off x="8120765" y="3638449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8191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7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1" name="object 71"/>
          <p:cNvGraphicFramePr>
            <a:graphicFrameLocks noGrp="1"/>
          </p:cNvGraphicFramePr>
          <p:nvPr/>
        </p:nvGraphicFramePr>
        <p:xfrm>
          <a:off x="7887403" y="3638449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6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2" name="object 72"/>
          <p:cNvGraphicFramePr>
            <a:graphicFrameLocks noGrp="1"/>
          </p:cNvGraphicFramePr>
          <p:nvPr/>
        </p:nvGraphicFramePr>
        <p:xfrm>
          <a:off x="6705530" y="3638449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1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3" name="object 73"/>
          <p:cNvGraphicFramePr>
            <a:graphicFrameLocks noGrp="1"/>
          </p:cNvGraphicFramePr>
          <p:nvPr/>
        </p:nvGraphicFramePr>
        <p:xfrm>
          <a:off x="6942667" y="3638449"/>
          <a:ext cx="161608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6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10604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2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4" name="object 74"/>
          <p:cNvGraphicFramePr>
            <a:graphicFrameLocks noGrp="1"/>
          </p:cNvGraphicFramePr>
          <p:nvPr/>
        </p:nvGraphicFramePr>
        <p:xfrm>
          <a:off x="7179792" y="3638449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3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5" name="object 75"/>
          <p:cNvGraphicFramePr>
            <a:graphicFrameLocks noGrp="1"/>
          </p:cNvGraphicFramePr>
          <p:nvPr/>
        </p:nvGraphicFramePr>
        <p:xfrm>
          <a:off x="7416916" y="3638449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4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6" name="object 76"/>
          <p:cNvGraphicFramePr>
            <a:graphicFrameLocks noGrp="1"/>
          </p:cNvGraphicFramePr>
          <p:nvPr/>
        </p:nvGraphicFramePr>
        <p:xfrm>
          <a:off x="7654041" y="3638449"/>
          <a:ext cx="156845" cy="899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marL="10096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800" b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800" b="1" spc="-37" baseline="-31746" dirty="0">
                          <a:latin typeface="Arial"/>
                          <a:cs typeface="Arial"/>
                        </a:rPr>
                        <a:t>5</a:t>
                      </a:r>
                      <a:endParaRPr sz="800" baseline="-31746">
                        <a:latin typeface="Arial"/>
                        <a:cs typeface="Arial"/>
                      </a:endParaRPr>
                    </a:p>
                  </a:txBody>
                  <a:tcPr marL="0" marR="0" marT="26035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9525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12700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3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595959"/>
                      </a:solidFill>
                      <a:prstDash val="solid"/>
                    </a:lnL>
                    <a:lnR w="9525">
                      <a:solidFill>
                        <a:srgbClr val="595959"/>
                      </a:solidFill>
                      <a:prstDash val="solid"/>
                    </a:lnR>
                    <a:lnT w="12700">
                      <a:solidFill>
                        <a:srgbClr val="595959"/>
                      </a:solidFill>
                      <a:prstDash val="solid"/>
                    </a:lnT>
                    <a:lnB w="9525">
                      <a:solidFill>
                        <a:srgbClr val="59595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4260300" cy="450123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20" dirty="0"/>
              <a:t>Vector</a:t>
            </a:r>
            <a:r>
              <a:rPr spc="-168" dirty="0"/>
              <a:t> </a:t>
            </a:r>
            <a:r>
              <a:rPr dirty="0"/>
              <a:t>database</a:t>
            </a:r>
            <a:r>
              <a:rPr spc="-168" dirty="0"/>
              <a:t> </a:t>
            </a:r>
            <a:r>
              <a:rPr spc="-5" dirty="0"/>
              <a:t>search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025746" y="1022422"/>
            <a:ext cx="2669858" cy="2966403"/>
            <a:chOff x="2051492" y="2044844"/>
            <a:chExt cx="5339715" cy="593280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51492" y="2044844"/>
              <a:ext cx="5339181" cy="593240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5820088" y="4745640"/>
              <a:ext cx="560705" cy="560705"/>
            </a:xfrm>
            <a:custGeom>
              <a:avLst/>
              <a:gdLst/>
              <a:ahLst/>
              <a:cxnLst/>
              <a:rect l="l" t="t" r="r" b="b"/>
              <a:pathLst>
                <a:path w="560704" h="560704">
                  <a:moveTo>
                    <a:pt x="280199" y="560398"/>
                  </a:moveTo>
                  <a:lnTo>
                    <a:pt x="234749" y="556731"/>
                  </a:lnTo>
                  <a:lnTo>
                    <a:pt x="191634" y="546114"/>
                  </a:lnTo>
                  <a:lnTo>
                    <a:pt x="151431" y="529123"/>
                  </a:lnTo>
                  <a:lnTo>
                    <a:pt x="114717" y="506336"/>
                  </a:lnTo>
                  <a:lnTo>
                    <a:pt x="82068" y="478330"/>
                  </a:lnTo>
                  <a:lnTo>
                    <a:pt x="54062" y="445681"/>
                  </a:lnTo>
                  <a:lnTo>
                    <a:pt x="31275" y="408967"/>
                  </a:lnTo>
                  <a:lnTo>
                    <a:pt x="14284" y="368764"/>
                  </a:lnTo>
                  <a:lnTo>
                    <a:pt x="3667" y="325649"/>
                  </a:lnTo>
                  <a:lnTo>
                    <a:pt x="0" y="280199"/>
                  </a:lnTo>
                  <a:lnTo>
                    <a:pt x="3667" y="234749"/>
                  </a:lnTo>
                  <a:lnTo>
                    <a:pt x="14284" y="191634"/>
                  </a:lnTo>
                  <a:lnTo>
                    <a:pt x="31275" y="151431"/>
                  </a:lnTo>
                  <a:lnTo>
                    <a:pt x="54062" y="114717"/>
                  </a:lnTo>
                  <a:lnTo>
                    <a:pt x="82068" y="82068"/>
                  </a:lnTo>
                  <a:lnTo>
                    <a:pt x="114717" y="54062"/>
                  </a:lnTo>
                  <a:lnTo>
                    <a:pt x="151431" y="31275"/>
                  </a:lnTo>
                  <a:lnTo>
                    <a:pt x="191634" y="14284"/>
                  </a:lnTo>
                  <a:lnTo>
                    <a:pt x="234749" y="3667"/>
                  </a:lnTo>
                  <a:lnTo>
                    <a:pt x="280199" y="0"/>
                  </a:lnTo>
                  <a:lnTo>
                    <a:pt x="335122" y="5434"/>
                  </a:lnTo>
                  <a:lnTo>
                    <a:pt x="387427" y="21331"/>
                  </a:lnTo>
                  <a:lnTo>
                    <a:pt x="435649" y="47081"/>
                  </a:lnTo>
                  <a:lnTo>
                    <a:pt x="478324" y="82074"/>
                  </a:lnTo>
                  <a:lnTo>
                    <a:pt x="513317" y="124749"/>
                  </a:lnTo>
                  <a:lnTo>
                    <a:pt x="539067" y="172971"/>
                  </a:lnTo>
                  <a:lnTo>
                    <a:pt x="554964" y="225276"/>
                  </a:lnTo>
                  <a:lnTo>
                    <a:pt x="560398" y="280199"/>
                  </a:lnTo>
                  <a:lnTo>
                    <a:pt x="556731" y="325649"/>
                  </a:lnTo>
                  <a:lnTo>
                    <a:pt x="546114" y="368764"/>
                  </a:lnTo>
                  <a:lnTo>
                    <a:pt x="529123" y="408967"/>
                  </a:lnTo>
                  <a:lnTo>
                    <a:pt x="506336" y="445681"/>
                  </a:lnTo>
                  <a:lnTo>
                    <a:pt x="478330" y="478330"/>
                  </a:lnTo>
                  <a:lnTo>
                    <a:pt x="445681" y="506336"/>
                  </a:lnTo>
                  <a:lnTo>
                    <a:pt x="408967" y="529123"/>
                  </a:lnTo>
                  <a:lnTo>
                    <a:pt x="368764" y="546114"/>
                  </a:lnTo>
                  <a:lnTo>
                    <a:pt x="325649" y="556731"/>
                  </a:lnTo>
                  <a:lnTo>
                    <a:pt x="280199" y="56039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5820088" y="4745640"/>
              <a:ext cx="560705" cy="560705"/>
            </a:xfrm>
            <a:custGeom>
              <a:avLst/>
              <a:gdLst/>
              <a:ahLst/>
              <a:cxnLst/>
              <a:rect l="l" t="t" r="r" b="b"/>
              <a:pathLst>
                <a:path w="560704" h="560704">
                  <a:moveTo>
                    <a:pt x="0" y="280199"/>
                  </a:moveTo>
                  <a:lnTo>
                    <a:pt x="3667" y="234749"/>
                  </a:lnTo>
                  <a:lnTo>
                    <a:pt x="14284" y="191634"/>
                  </a:lnTo>
                  <a:lnTo>
                    <a:pt x="31275" y="151431"/>
                  </a:lnTo>
                  <a:lnTo>
                    <a:pt x="54062" y="114717"/>
                  </a:lnTo>
                  <a:lnTo>
                    <a:pt x="82068" y="82068"/>
                  </a:lnTo>
                  <a:lnTo>
                    <a:pt x="114717" y="54062"/>
                  </a:lnTo>
                  <a:lnTo>
                    <a:pt x="151431" y="31275"/>
                  </a:lnTo>
                  <a:lnTo>
                    <a:pt x="191634" y="14284"/>
                  </a:lnTo>
                  <a:lnTo>
                    <a:pt x="234749" y="3667"/>
                  </a:lnTo>
                  <a:lnTo>
                    <a:pt x="280199" y="0"/>
                  </a:lnTo>
                  <a:lnTo>
                    <a:pt x="335122" y="5434"/>
                  </a:lnTo>
                  <a:lnTo>
                    <a:pt x="387427" y="21331"/>
                  </a:lnTo>
                  <a:lnTo>
                    <a:pt x="435649" y="47081"/>
                  </a:lnTo>
                  <a:lnTo>
                    <a:pt x="478324" y="82074"/>
                  </a:lnTo>
                  <a:lnTo>
                    <a:pt x="513317" y="124749"/>
                  </a:lnTo>
                  <a:lnTo>
                    <a:pt x="539067" y="172971"/>
                  </a:lnTo>
                  <a:lnTo>
                    <a:pt x="554964" y="225276"/>
                  </a:lnTo>
                  <a:lnTo>
                    <a:pt x="560398" y="280199"/>
                  </a:lnTo>
                  <a:lnTo>
                    <a:pt x="556731" y="325649"/>
                  </a:lnTo>
                  <a:lnTo>
                    <a:pt x="546114" y="368764"/>
                  </a:lnTo>
                  <a:lnTo>
                    <a:pt x="529123" y="408967"/>
                  </a:lnTo>
                  <a:lnTo>
                    <a:pt x="506336" y="445681"/>
                  </a:lnTo>
                  <a:lnTo>
                    <a:pt x="478330" y="478330"/>
                  </a:lnTo>
                  <a:lnTo>
                    <a:pt x="445681" y="506336"/>
                  </a:lnTo>
                  <a:lnTo>
                    <a:pt x="408967" y="529123"/>
                  </a:lnTo>
                  <a:lnTo>
                    <a:pt x="368764" y="546114"/>
                  </a:lnTo>
                  <a:lnTo>
                    <a:pt x="325649" y="556731"/>
                  </a:lnTo>
                  <a:lnTo>
                    <a:pt x="280199" y="560398"/>
                  </a:lnTo>
                  <a:lnTo>
                    <a:pt x="234749" y="556731"/>
                  </a:lnTo>
                  <a:lnTo>
                    <a:pt x="191634" y="546114"/>
                  </a:lnTo>
                  <a:lnTo>
                    <a:pt x="151431" y="529123"/>
                  </a:lnTo>
                  <a:lnTo>
                    <a:pt x="114717" y="506336"/>
                  </a:lnTo>
                  <a:lnTo>
                    <a:pt x="82068" y="478330"/>
                  </a:lnTo>
                  <a:lnTo>
                    <a:pt x="54062" y="445681"/>
                  </a:lnTo>
                  <a:lnTo>
                    <a:pt x="31275" y="408967"/>
                  </a:lnTo>
                  <a:lnTo>
                    <a:pt x="14284" y="368764"/>
                  </a:lnTo>
                  <a:lnTo>
                    <a:pt x="3667" y="325649"/>
                  </a:lnTo>
                  <a:lnTo>
                    <a:pt x="0" y="280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3059143" y="6707886"/>
              <a:ext cx="506095" cy="506095"/>
            </a:xfrm>
            <a:custGeom>
              <a:avLst/>
              <a:gdLst/>
              <a:ahLst/>
              <a:cxnLst/>
              <a:rect l="l" t="t" r="r" b="b"/>
              <a:pathLst>
                <a:path w="506095" h="506095">
                  <a:moveTo>
                    <a:pt x="252899" y="505798"/>
                  </a:moveTo>
                  <a:lnTo>
                    <a:pt x="207439" y="501724"/>
                  </a:lnTo>
                  <a:lnTo>
                    <a:pt x="164653" y="489977"/>
                  </a:lnTo>
                  <a:lnTo>
                    <a:pt x="125255" y="471271"/>
                  </a:lnTo>
                  <a:lnTo>
                    <a:pt x="89958" y="446320"/>
                  </a:lnTo>
                  <a:lnTo>
                    <a:pt x="59478" y="415840"/>
                  </a:lnTo>
                  <a:lnTo>
                    <a:pt x="34527" y="380543"/>
                  </a:lnTo>
                  <a:lnTo>
                    <a:pt x="15821" y="341145"/>
                  </a:lnTo>
                  <a:lnTo>
                    <a:pt x="4074" y="298359"/>
                  </a:lnTo>
                  <a:lnTo>
                    <a:pt x="0" y="252899"/>
                  </a:lnTo>
                  <a:lnTo>
                    <a:pt x="4074" y="207439"/>
                  </a:lnTo>
                  <a:lnTo>
                    <a:pt x="15821" y="164653"/>
                  </a:lnTo>
                  <a:lnTo>
                    <a:pt x="34527" y="125255"/>
                  </a:lnTo>
                  <a:lnTo>
                    <a:pt x="59478" y="89958"/>
                  </a:lnTo>
                  <a:lnTo>
                    <a:pt x="89958" y="59478"/>
                  </a:lnTo>
                  <a:lnTo>
                    <a:pt x="125255" y="34527"/>
                  </a:lnTo>
                  <a:lnTo>
                    <a:pt x="164653" y="15821"/>
                  </a:lnTo>
                  <a:lnTo>
                    <a:pt x="207439" y="4074"/>
                  </a:lnTo>
                  <a:lnTo>
                    <a:pt x="252899" y="0"/>
                  </a:lnTo>
                  <a:lnTo>
                    <a:pt x="302468" y="4905"/>
                  </a:lnTo>
                  <a:lnTo>
                    <a:pt x="349680" y="19253"/>
                  </a:lnTo>
                  <a:lnTo>
                    <a:pt x="393207" y="42493"/>
                  </a:lnTo>
                  <a:lnTo>
                    <a:pt x="431724" y="74074"/>
                  </a:lnTo>
                  <a:lnTo>
                    <a:pt x="463305" y="112591"/>
                  </a:lnTo>
                  <a:lnTo>
                    <a:pt x="486545" y="156118"/>
                  </a:lnTo>
                  <a:lnTo>
                    <a:pt x="500893" y="203330"/>
                  </a:lnTo>
                  <a:lnTo>
                    <a:pt x="505798" y="252899"/>
                  </a:lnTo>
                  <a:lnTo>
                    <a:pt x="501724" y="298359"/>
                  </a:lnTo>
                  <a:lnTo>
                    <a:pt x="489977" y="341145"/>
                  </a:lnTo>
                  <a:lnTo>
                    <a:pt x="471271" y="380543"/>
                  </a:lnTo>
                  <a:lnTo>
                    <a:pt x="446320" y="415840"/>
                  </a:lnTo>
                  <a:lnTo>
                    <a:pt x="415840" y="446320"/>
                  </a:lnTo>
                  <a:lnTo>
                    <a:pt x="380543" y="471271"/>
                  </a:lnTo>
                  <a:lnTo>
                    <a:pt x="341145" y="489977"/>
                  </a:lnTo>
                  <a:lnTo>
                    <a:pt x="298359" y="501724"/>
                  </a:lnTo>
                  <a:lnTo>
                    <a:pt x="252899" y="50579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8" name="object 8"/>
            <p:cNvSpPr/>
            <p:nvPr/>
          </p:nvSpPr>
          <p:spPr>
            <a:xfrm>
              <a:off x="3059143" y="6707886"/>
              <a:ext cx="506095" cy="506095"/>
            </a:xfrm>
            <a:custGeom>
              <a:avLst/>
              <a:gdLst/>
              <a:ahLst/>
              <a:cxnLst/>
              <a:rect l="l" t="t" r="r" b="b"/>
              <a:pathLst>
                <a:path w="506095" h="506095">
                  <a:moveTo>
                    <a:pt x="0" y="252899"/>
                  </a:moveTo>
                  <a:lnTo>
                    <a:pt x="4074" y="207439"/>
                  </a:lnTo>
                  <a:lnTo>
                    <a:pt x="15821" y="164653"/>
                  </a:lnTo>
                  <a:lnTo>
                    <a:pt x="34527" y="125255"/>
                  </a:lnTo>
                  <a:lnTo>
                    <a:pt x="59478" y="89958"/>
                  </a:lnTo>
                  <a:lnTo>
                    <a:pt x="89958" y="59478"/>
                  </a:lnTo>
                  <a:lnTo>
                    <a:pt x="125255" y="34527"/>
                  </a:lnTo>
                  <a:lnTo>
                    <a:pt x="164653" y="15821"/>
                  </a:lnTo>
                  <a:lnTo>
                    <a:pt x="207439" y="4074"/>
                  </a:lnTo>
                  <a:lnTo>
                    <a:pt x="252899" y="0"/>
                  </a:lnTo>
                  <a:lnTo>
                    <a:pt x="302468" y="4905"/>
                  </a:lnTo>
                  <a:lnTo>
                    <a:pt x="349680" y="19253"/>
                  </a:lnTo>
                  <a:lnTo>
                    <a:pt x="393207" y="42493"/>
                  </a:lnTo>
                  <a:lnTo>
                    <a:pt x="431724" y="74074"/>
                  </a:lnTo>
                  <a:lnTo>
                    <a:pt x="463305" y="112591"/>
                  </a:lnTo>
                  <a:lnTo>
                    <a:pt x="486545" y="156118"/>
                  </a:lnTo>
                  <a:lnTo>
                    <a:pt x="500893" y="203330"/>
                  </a:lnTo>
                  <a:lnTo>
                    <a:pt x="505798" y="252899"/>
                  </a:lnTo>
                  <a:lnTo>
                    <a:pt x="501724" y="298359"/>
                  </a:lnTo>
                  <a:lnTo>
                    <a:pt x="489977" y="341145"/>
                  </a:lnTo>
                  <a:lnTo>
                    <a:pt x="471271" y="380543"/>
                  </a:lnTo>
                  <a:lnTo>
                    <a:pt x="446320" y="415840"/>
                  </a:lnTo>
                  <a:lnTo>
                    <a:pt x="415840" y="446320"/>
                  </a:lnTo>
                  <a:lnTo>
                    <a:pt x="380543" y="471271"/>
                  </a:lnTo>
                  <a:lnTo>
                    <a:pt x="341145" y="489977"/>
                  </a:lnTo>
                  <a:lnTo>
                    <a:pt x="298359" y="501724"/>
                  </a:lnTo>
                  <a:lnTo>
                    <a:pt x="252899" y="505798"/>
                  </a:lnTo>
                  <a:lnTo>
                    <a:pt x="207439" y="501724"/>
                  </a:lnTo>
                  <a:lnTo>
                    <a:pt x="164653" y="489977"/>
                  </a:lnTo>
                  <a:lnTo>
                    <a:pt x="125255" y="471271"/>
                  </a:lnTo>
                  <a:lnTo>
                    <a:pt x="89958" y="446320"/>
                  </a:lnTo>
                  <a:lnTo>
                    <a:pt x="59478" y="415840"/>
                  </a:lnTo>
                  <a:lnTo>
                    <a:pt x="34527" y="380543"/>
                  </a:lnTo>
                  <a:lnTo>
                    <a:pt x="15821" y="341145"/>
                  </a:lnTo>
                  <a:lnTo>
                    <a:pt x="4074" y="298359"/>
                  </a:lnTo>
                  <a:lnTo>
                    <a:pt x="0" y="2528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3335596" y="2309871"/>
            <a:ext cx="680720" cy="314189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2000" spc="-68" dirty="0">
                <a:latin typeface="Lato"/>
                <a:cs typeface="Lato"/>
              </a:rPr>
              <a:t>Text</a:t>
            </a:r>
            <a:r>
              <a:rPr sz="2000" spc="-118" dirty="0">
                <a:latin typeface="Lato"/>
                <a:cs typeface="Lato"/>
              </a:rPr>
              <a:t> </a:t>
            </a:r>
            <a:r>
              <a:rPr sz="2000" spc="-25" dirty="0">
                <a:latin typeface="Lato"/>
                <a:cs typeface="Lato"/>
              </a:rPr>
              <a:t>6</a:t>
            </a:r>
            <a:endParaRPr sz="2000">
              <a:latin typeface="Lato"/>
              <a:cs typeface="Lato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98334" y="3340853"/>
            <a:ext cx="547053" cy="25263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600" spc="-55" dirty="0">
                <a:latin typeface="Lato"/>
                <a:cs typeface="Lato"/>
              </a:rPr>
              <a:t>Text</a:t>
            </a:r>
            <a:r>
              <a:rPr sz="1600" spc="-85" dirty="0">
                <a:latin typeface="Lato"/>
                <a:cs typeface="Lato"/>
              </a:rPr>
              <a:t> </a:t>
            </a:r>
            <a:r>
              <a:rPr sz="1600" spc="-25" dirty="0">
                <a:latin typeface="Lato"/>
                <a:cs typeface="Lato"/>
              </a:rPr>
              <a:t>3</a:t>
            </a:r>
            <a:endParaRPr sz="1600">
              <a:latin typeface="Lato"/>
              <a:cs typeface="Lato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46381" y="1770494"/>
            <a:ext cx="547053" cy="25263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600" spc="-55" dirty="0">
                <a:latin typeface="Lato"/>
                <a:cs typeface="Lato"/>
              </a:rPr>
              <a:t>Text</a:t>
            </a:r>
            <a:r>
              <a:rPr sz="1600" spc="-85" dirty="0">
                <a:latin typeface="Lato"/>
                <a:cs typeface="Lato"/>
              </a:rPr>
              <a:t> </a:t>
            </a:r>
            <a:r>
              <a:rPr sz="1600" spc="-25" dirty="0">
                <a:latin typeface="Lato"/>
                <a:cs typeface="Lato"/>
              </a:rPr>
              <a:t>2</a:t>
            </a:r>
            <a:endParaRPr sz="1600">
              <a:latin typeface="Lato"/>
              <a:cs typeface="Lato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716292" y="1692115"/>
            <a:ext cx="1884045" cy="1326198"/>
            <a:chOff x="1432584" y="3384230"/>
            <a:chExt cx="3768090" cy="2652395"/>
          </a:xfrm>
        </p:grpSpPr>
        <p:sp>
          <p:nvSpPr>
            <p:cNvPr id="13" name="object 13"/>
            <p:cNvSpPr/>
            <p:nvPr/>
          </p:nvSpPr>
          <p:spPr>
            <a:xfrm>
              <a:off x="4689490" y="3539892"/>
              <a:ext cx="506095" cy="506095"/>
            </a:xfrm>
            <a:custGeom>
              <a:avLst/>
              <a:gdLst/>
              <a:ahLst/>
              <a:cxnLst/>
              <a:rect l="l" t="t" r="r" b="b"/>
              <a:pathLst>
                <a:path w="506095" h="506095">
                  <a:moveTo>
                    <a:pt x="252899" y="505798"/>
                  </a:moveTo>
                  <a:lnTo>
                    <a:pt x="207439" y="501724"/>
                  </a:lnTo>
                  <a:lnTo>
                    <a:pt x="164653" y="489977"/>
                  </a:lnTo>
                  <a:lnTo>
                    <a:pt x="125255" y="471271"/>
                  </a:lnTo>
                  <a:lnTo>
                    <a:pt x="89958" y="446320"/>
                  </a:lnTo>
                  <a:lnTo>
                    <a:pt x="59478" y="415840"/>
                  </a:lnTo>
                  <a:lnTo>
                    <a:pt x="34527" y="380543"/>
                  </a:lnTo>
                  <a:lnTo>
                    <a:pt x="15821" y="341145"/>
                  </a:lnTo>
                  <a:lnTo>
                    <a:pt x="4074" y="298359"/>
                  </a:lnTo>
                  <a:lnTo>
                    <a:pt x="0" y="252899"/>
                  </a:lnTo>
                  <a:lnTo>
                    <a:pt x="4074" y="207439"/>
                  </a:lnTo>
                  <a:lnTo>
                    <a:pt x="15821" y="164653"/>
                  </a:lnTo>
                  <a:lnTo>
                    <a:pt x="34527" y="125255"/>
                  </a:lnTo>
                  <a:lnTo>
                    <a:pt x="59478" y="89958"/>
                  </a:lnTo>
                  <a:lnTo>
                    <a:pt x="89958" y="59478"/>
                  </a:lnTo>
                  <a:lnTo>
                    <a:pt x="125255" y="34527"/>
                  </a:lnTo>
                  <a:lnTo>
                    <a:pt x="164653" y="15821"/>
                  </a:lnTo>
                  <a:lnTo>
                    <a:pt x="207439" y="4074"/>
                  </a:lnTo>
                  <a:lnTo>
                    <a:pt x="252899" y="0"/>
                  </a:lnTo>
                  <a:lnTo>
                    <a:pt x="302468" y="4905"/>
                  </a:lnTo>
                  <a:lnTo>
                    <a:pt x="349680" y="19253"/>
                  </a:lnTo>
                  <a:lnTo>
                    <a:pt x="393207" y="42493"/>
                  </a:lnTo>
                  <a:lnTo>
                    <a:pt x="431724" y="74074"/>
                  </a:lnTo>
                  <a:lnTo>
                    <a:pt x="463305" y="112591"/>
                  </a:lnTo>
                  <a:lnTo>
                    <a:pt x="486545" y="156118"/>
                  </a:lnTo>
                  <a:lnTo>
                    <a:pt x="500893" y="203330"/>
                  </a:lnTo>
                  <a:lnTo>
                    <a:pt x="505798" y="252899"/>
                  </a:lnTo>
                  <a:lnTo>
                    <a:pt x="501724" y="298359"/>
                  </a:lnTo>
                  <a:lnTo>
                    <a:pt x="489977" y="341145"/>
                  </a:lnTo>
                  <a:lnTo>
                    <a:pt x="471271" y="380543"/>
                  </a:lnTo>
                  <a:lnTo>
                    <a:pt x="446320" y="415840"/>
                  </a:lnTo>
                  <a:lnTo>
                    <a:pt x="415840" y="446320"/>
                  </a:lnTo>
                  <a:lnTo>
                    <a:pt x="380543" y="471271"/>
                  </a:lnTo>
                  <a:lnTo>
                    <a:pt x="341145" y="489977"/>
                  </a:lnTo>
                  <a:lnTo>
                    <a:pt x="298359" y="501724"/>
                  </a:lnTo>
                  <a:lnTo>
                    <a:pt x="252899" y="50579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4689490" y="3539892"/>
              <a:ext cx="506095" cy="506095"/>
            </a:xfrm>
            <a:custGeom>
              <a:avLst/>
              <a:gdLst/>
              <a:ahLst/>
              <a:cxnLst/>
              <a:rect l="l" t="t" r="r" b="b"/>
              <a:pathLst>
                <a:path w="506095" h="506095">
                  <a:moveTo>
                    <a:pt x="0" y="252899"/>
                  </a:moveTo>
                  <a:lnTo>
                    <a:pt x="4074" y="207439"/>
                  </a:lnTo>
                  <a:lnTo>
                    <a:pt x="15821" y="164653"/>
                  </a:lnTo>
                  <a:lnTo>
                    <a:pt x="34527" y="125255"/>
                  </a:lnTo>
                  <a:lnTo>
                    <a:pt x="59478" y="89958"/>
                  </a:lnTo>
                  <a:lnTo>
                    <a:pt x="89958" y="59478"/>
                  </a:lnTo>
                  <a:lnTo>
                    <a:pt x="125255" y="34527"/>
                  </a:lnTo>
                  <a:lnTo>
                    <a:pt x="164653" y="15821"/>
                  </a:lnTo>
                  <a:lnTo>
                    <a:pt x="207439" y="4074"/>
                  </a:lnTo>
                  <a:lnTo>
                    <a:pt x="252899" y="0"/>
                  </a:lnTo>
                  <a:lnTo>
                    <a:pt x="302468" y="4905"/>
                  </a:lnTo>
                  <a:lnTo>
                    <a:pt x="349680" y="19253"/>
                  </a:lnTo>
                  <a:lnTo>
                    <a:pt x="393207" y="42493"/>
                  </a:lnTo>
                  <a:lnTo>
                    <a:pt x="431724" y="74074"/>
                  </a:lnTo>
                  <a:lnTo>
                    <a:pt x="463305" y="112591"/>
                  </a:lnTo>
                  <a:lnTo>
                    <a:pt x="486545" y="156118"/>
                  </a:lnTo>
                  <a:lnTo>
                    <a:pt x="500893" y="203330"/>
                  </a:lnTo>
                  <a:lnTo>
                    <a:pt x="505798" y="252899"/>
                  </a:lnTo>
                  <a:lnTo>
                    <a:pt x="501724" y="298359"/>
                  </a:lnTo>
                  <a:lnTo>
                    <a:pt x="489977" y="341145"/>
                  </a:lnTo>
                  <a:lnTo>
                    <a:pt x="471271" y="380543"/>
                  </a:lnTo>
                  <a:lnTo>
                    <a:pt x="446320" y="415840"/>
                  </a:lnTo>
                  <a:lnTo>
                    <a:pt x="415840" y="446320"/>
                  </a:lnTo>
                  <a:lnTo>
                    <a:pt x="380543" y="471271"/>
                  </a:lnTo>
                  <a:lnTo>
                    <a:pt x="341145" y="489977"/>
                  </a:lnTo>
                  <a:lnTo>
                    <a:pt x="298359" y="501724"/>
                  </a:lnTo>
                  <a:lnTo>
                    <a:pt x="252899" y="505798"/>
                  </a:lnTo>
                  <a:lnTo>
                    <a:pt x="207439" y="501724"/>
                  </a:lnTo>
                  <a:lnTo>
                    <a:pt x="164653" y="489977"/>
                  </a:lnTo>
                  <a:lnTo>
                    <a:pt x="125255" y="471271"/>
                  </a:lnTo>
                  <a:lnTo>
                    <a:pt x="89958" y="446320"/>
                  </a:lnTo>
                  <a:lnTo>
                    <a:pt x="59478" y="415840"/>
                  </a:lnTo>
                  <a:lnTo>
                    <a:pt x="34527" y="380543"/>
                  </a:lnTo>
                  <a:lnTo>
                    <a:pt x="15821" y="341145"/>
                  </a:lnTo>
                  <a:lnTo>
                    <a:pt x="4074" y="298359"/>
                  </a:lnTo>
                  <a:lnTo>
                    <a:pt x="0" y="2528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1437347" y="5682588"/>
              <a:ext cx="349250" cy="349250"/>
            </a:xfrm>
            <a:custGeom>
              <a:avLst/>
              <a:gdLst/>
              <a:ahLst/>
              <a:cxnLst/>
              <a:rect l="l" t="t" r="r" b="b"/>
              <a:pathLst>
                <a:path w="349250" h="349250">
                  <a:moveTo>
                    <a:pt x="174599" y="349199"/>
                  </a:moveTo>
                  <a:lnTo>
                    <a:pt x="128183" y="342962"/>
                  </a:lnTo>
                  <a:lnTo>
                    <a:pt x="86475" y="325360"/>
                  </a:lnTo>
                  <a:lnTo>
                    <a:pt x="51138" y="298058"/>
                  </a:lnTo>
                  <a:lnTo>
                    <a:pt x="23837" y="262721"/>
                  </a:lnTo>
                  <a:lnTo>
                    <a:pt x="6236" y="221013"/>
                  </a:lnTo>
                  <a:lnTo>
                    <a:pt x="0" y="174599"/>
                  </a:lnTo>
                  <a:lnTo>
                    <a:pt x="6236" y="128185"/>
                  </a:lnTo>
                  <a:lnTo>
                    <a:pt x="23837" y="86477"/>
                  </a:lnTo>
                  <a:lnTo>
                    <a:pt x="51138" y="51140"/>
                  </a:lnTo>
                  <a:lnTo>
                    <a:pt x="86475" y="23838"/>
                  </a:lnTo>
                  <a:lnTo>
                    <a:pt x="128183" y="6237"/>
                  </a:lnTo>
                  <a:lnTo>
                    <a:pt x="174599" y="0"/>
                  </a:lnTo>
                  <a:lnTo>
                    <a:pt x="208821" y="3386"/>
                  </a:lnTo>
                  <a:lnTo>
                    <a:pt x="271467" y="29341"/>
                  </a:lnTo>
                  <a:lnTo>
                    <a:pt x="319864" y="77733"/>
                  </a:lnTo>
                  <a:lnTo>
                    <a:pt x="345813" y="140379"/>
                  </a:lnTo>
                  <a:lnTo>
                    <a:pt x="349199" y="174599"/>
                  </a:lnTo>
                  <a:lnTo>
                    <a:pt x="342962" y="221013"/>
                  </a:lnTo>
                  <a:lnTo>
                    <a:pt x="325361" y="262721"/>
                  </a:lnTo>
                  <a:lnTo>
                    <a:pt x="298060" y="298058"/>
                  </a:lnTo>
                  <a:lnTo>
                    <a:pt x="262723" y="325360"/>
                  </a:lnTo>
                  <a:lnTo>
                    <a:pt x="221015" y="342962"/>
                  </a:lnTo>
                  <a:lnTo>
                    <a:pt x="174599" y="3491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1437347" y="5682588"/>
              <a:ext cx="349250" cy="349250"/>
            </a:xfrm>
            <a:custGeom>
              <a:avLst/>
              <a:gdLst/>
              <a:ahLst/>
              <a:cxnLst/>
              <a:rect l="l" t="t" r="r" b="b"/>
              <a:pathLst>
                <a:path w="349250" h="349250">
                  <a:moveTo>
                    <a:pt x="0" y="174599"/>
                  </a:moveTo>
                  <a:lnTo>
                    <a:pt x="6236" y="128185"/>
                  </a:lnTo>
                  <a:lnTo>
                    <a:pt x="23837" y="86477"/>
                  </a:lnTo>
                  <a:lnTo>
                    <a:pt x="51138" y="51140"/>
                  </a:lnTo>
                  <a:lnTo>
                    <a:pt x="86475" y="23838"/>
                  </a:lnTo>
                  <a:lnTo>
                    <a:pt x="128183" y="6237"/>
                  </a:lnTo>
                  <a:lnTo>
                    <a:pt x="174599" y="0"/>
                  </a:lnTo>
                  <a:lnTo>
                    <a:pt x="241416" y="13293"/>
                  </a:lnTo>
                  <a:lnTo>
                    <a:pt x="298059" y="51149"/>
                  </a:lnTo>
                  <a:lnTo>
                    <a:pt x="335908" y="107784"/>
                  </a:lnTo>
                  <a:lnTo>
                    <a:pt x="349199" y="174599"/>
                  </a:lnTo>
                  <a:lnTo>
                    <a:pt x="342962" y="221013"/>
                  </a:lnTo>
                  <a:lnTo>
                    <a:pt x="325361" y="262721"/>
                  </a:lnTo>
                  <a:lnTo>
                    <a:pt x="298060" y="298058"/>
                  </a:lnTo>
                  <a:lnTo>
                    <a:pt x="262723" y="325360"/>
                  </a:lnTo>
                  <a:lnTo>
                    <a:pt x="221015" y="342962"/>
                  </a:lnTo>
                  <a:lnTo>
                    <a:pt x="174599" y="349199"/>
                  </a:lnTo>
                  <a:lnTo>
                    <a:pt x="128183" y="342962"/>
                  </a:lnTo>
                  <a:lnTo>
                    <a:pt x="86475" y="325360"/>
                  </a:lnTo>
                  <a:lnTo>
                    <a:pt x="51138" y="298058"/>
                  </a:lnTo>
                  <a:lnTo>
                    <a:pt x="23837" y="262721"/>
                  </a:lnTo>
                  <a:lnTo>
                    <a:pt x="6236" y="221013"/>
                  </a:lnTo>
                  <a:lnTo>
                    <a:pt x="0" y="1745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7" name="object 1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037833" y="3384230"/>
              <a:ext cx="160724" cy="160124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1163897" y="1650149"/>
            <a:ext cx="313373" cy="14491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900" spc="-35" dirty="0">
                <a:latin typeface="Lato"/>
                <a:cs typeface="Lato"/>
              </a:rPr>
              <a:t>Text</a:t>
            </a:r>
            <a:r>
              <a:rPr sz="900" spc="-43" dirty="0">
                <a:latin typeface="Lato"/>
                <a:cs typeface="Lato"/>
              </a:rPr>
              <a:t> </a:t>
            </a:r>
            <a:r>
              <a:rPr sz="900" spc="-25" dirty="0">
                <a:latin typeface="Lato"/>
                <a:cs typeface="Lato"/>
              </a:rPr>
              <a:t>5</a:t>
            </a:r>
            <a:endParaRPr sz="900">
              <a:latin typeface="Lato"/>
              <a:cs typeface="Lato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393068" y="1236191"/>
            <a:ext cx="3137535" cy="1495425"/>
            <a:chOff x="786135" y="2472382"/>
            <a:chExt cx="6275070" cy="2990850"/>
          </a:xfrm>
        </p:grpSpPr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900248" y="2472382"/>
              <a:ext cx="160724" cy="160124"/>
            </a:xfrm>
            <a:prstGeom prst="rect">
              <a:avLst/>
            </a:prstGeom>
          </p:spPr>
        </p:pic>
        <p:sp>
          <p:nvSpPr>
            <p:cNvPr id="21" name="object 21"/>
            <p:cNvSpPr/>
            <p:nvPr/>
          </p:nvSpPr>
          <p:spPr>
            <a:xfrm>
              <a:off x="790898" y="4898040"/>
              <a:ext cx="560705" cy="560705"/>
            </a:xfrm>
            <a:custGeom>
              <a:avLst/>
              <a:gdLst/>
              <a:ahLst/>
              <a:cxnLst/>
              <a:rect l="l" t="t" r="r" b="b"/>
              <a:pathLst>
                <a:path w="560705" h="560704">
                  <a:moveTo>
                    <a:pt x="280199" y="560398"/>
                  </a:moveTo>
                  <a:lnTo>
                    <a:pt x="234749" y="556731"/>
                  </a:lnTo>
                  <a:lnTo>
                    <a:pt x="191634" y="546114"/>
                  </a:lnTo>
                  <a:lnTo>
                    <a:pt x="151431" y="529123"/>
                  </a:lnTo>
                  <a:lnTo>
                    <a:pt x="114717" y="506336"/>
                  </a:lnTo>
                  <a:lnTo>
                    <a:pt x="82068" y="478330"/>
                  </a:lnTo>
                  <a:lnTo>
                    <a:pt x="54062" y="445681"/>
                  </a:lnTo>
                  <a:lnTo>
                    <a:pt x="31275" y="408967"/>
                  </a:lnTo>
                  <a:lnTo>
                    <a:pt x="14284" y="368764"/>
                  </a:lnTo>
                  <a:lnTo>
                    <a:pt x="3667" y="325649"/>
                  </a:lnTo>
                  <a:lnTo>
                    <a:pt x="0" y="280199"/>
                  </a:lnTo>
                  <a:lnTo>
                    <a:pt x="3667" y="234749"/>
                  </a:lnTo>
                  <a:lnTo>
                    <a:pt x="14284" y="191634"/>
                  </a:lnTo>
                  <a:lnTo>
                    <a:pt x="31275" y="151431"/>
                  </a:lnTo>
                  <a:lnTo>
                    <a:pt x="54062" y="114717"/>
                  </a:lnTo>
                  <a:lnTo>
                    <a:pt x="82068" y="82068"/>
                  </a:lnTo>
                  <a:lnTo>
                    <a:pt x="114717" y="54062"/>
                  </a:lnTo>
                  <a:lnTo>
                    <a:pt x="151431" y="31275"/>
                  </a:lnTo>
                  <a:lnTo>
                    <a:pt x="191634" y="14284"/>
                  </a:lnTo>
                  <a:lnTo>
                    <a:pt x="234749" y="3667"/>
                  </a:lnTo>
                  <a:lnTo>
                    <a:pt x="280199" y="0"/>
                  </a:lnTo>
                  <a:lnTo>
                    <a:pt x="335118" y="5434"/>
                  </a:lnTo>
                  <a:lnTo>
                    <a:pt x="387426" y="21331"/>
                  </a:lnTo>
                  <a:lnTo>
                    <a:pt x="435654" y="47081"/>
                  </a:lnTo>
                  <a:lnTo>
                    <a:pt x="478331" y="82074"/>
                  </a:lnTo>
                  <a:lnTo>
                    <a:pt x="513323" y="124749"/>
                  </a:lnTo>
                  <a:lnTo>
                    <a:pt x="539070" y="172971"/>
                  </a:lnTo>
                  <a:lnTo>
                    <a:pt x="554965" y="225276"/>
                  </a:lnTo>
                  <a:lnTo>
                    <a:pt x="560398" y="280199"/>
                  </a:lnTo>
                  <a:lnTo>
                    <a:pt x="556731" y="325649"/>
                  </a:lnTo>
                  <a:lnTo>
                    <a:pt x="546114" y="368764"/>
                  </a:lnTo>
                  <a:lnTo>
                    <a:pt x="529123" y="408967"/>
                  </a:lnTo>
                  <a:lnTo>
                    <a:pt x="506336" y="445681"/>
                  </a:lnTo>
                  <a:lnTo>
                    <a:pt x="478330" y="478330"/>
                  </a:lnTo>
                  <a:lnTo>
                    <a:pt x="445681" y="506336"/>
                  </a:lnTo>
                  <a:lnTo>
                    <a:pt x="408967" y="529123"/>
                  </a:lnTo>
                  <a:lnTo>
                    <a:pt x="368764" y="546114"/>
                  </a:lnTo>
                  <a:lnTo>
                    <a:pt x="325649" y="556731"/>
                  </a:lnTo>
                  <a:lnTo>
                    <a:pt x="280199" y="560398"/>
                  </a:lnTo>
                  <a:close/>
                </a:path>
              </a:pathLst>
            </a:custGeom>
            <a:solidFill>
              <a:srgbClr val="FF9C3B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790898" y="4898040"/>
              <a:ext cx="560705" cy="560705"/>
            </a:xfrm>
            <a:custGeom>
              <a:avLst/>
              <a:gdLst/>
              <a:ahLst/>
              <a:cxnLst/>
              <a:rect l="l" t="t" r="r" b="b"/>
              <a:pathLst>
                <a:path w="560705" h="560704">
                  <a:moveTo>
                    <a:pt x="0" y="280199"/>
                  </a:moveTo>
                  <a:lnTo>
                    <a:pt x="3667" y="234749"/>
                  </a:lnTo>
                  <a:lnTo>
                    <a:pt x="14284" y="191634"/>
                  </a:lnTo>
                  <a:lnTo>
                    <a:pt x="31275" y="151431"/>
                  </a:lnTo>
                  <a:lnTo>
                    <a:pt x="54062" y="114717"/>
                  </a:lnTo>
                  <a:lnTo>
                    <a:pt x="82068" y="82068"/>
                  </a:lnTo>
                  <a:lnTo>
                    <a:pt x="114717" y="54062"/>
                  </a:lnTo>
                  <a:lnTo>
                    <a:pt x="151431" y="31275"/>
                  </a:lnTo>
                  <a:lnTo>
                    <a:pt x="191634" y="14284"/>
                  </a:lnTo>
                  <a:lnTo>
                    <a:pt x="234749" y="3667"/>
                  </a:lnTo>
                  <a:lnTo>
                    <a:pt x="280199" y="0"/>
                  </a:lnTo>
                  <a:lnTo>
                    <a:pt x="335118" y="5434"/>
                  </a:lnTo>
                  <a:lnTo>
                    <a:pt x="387426" y="21331"/>
                  </a:lnTo>
                  <a:lnTo>
                    <a:pt x="435654" y="47081"/>
                  </a:lnTo>
                  <a:lnTo>
                    <a:pt x="478331" y="82074"/>
                  </a:lnTo>
                  <a:lnTo>
                    <a:pt x="513322" y="124749"/>
                  </a:lnTo>
                  <a:lnTo>
                    <a:pt x="539070" y="172971"/>
                  </a:lnTo>
                  <a:lnTo>
                    <a:pt x="554965" y="225276"/>
                  </a:lnTo>
                  <a:lnTo>
                    <a:pt x="560398" y="280199"/>
                  </a:lnTo>
                  <a:lnTo>
                    <a:pt x="556731" y="325649"/>
                  </a:lnTo>
                  <a:lnTo>
                    <a:pt x="546114" y="368764"/>
                  </a:lnTo>
                  <a:lnTo>
                    <a:pt x="529123" y="408967"/>
                  </a:lnTo>
                  <a:lnTo>
                    <a:pt x="506336" y="445681"/>
                  </a:lnTo>
                  <a:lnTo>
                    <a:pt x="478330" y="478330"/>
                  </a:lnTo>
                  <a:lnTo>
                    <a:pt x="445681" y="506336"/>
                  </a:lnTo>
                  <a:lnTo>
                    <a:pt x="408967" y="529123"/>
                  </a:lnTo>
                  <a:lnTo>
                    <a:pt x="368764" y="546114"/>
                  </a:lnTo>
                  <a:lnTo>
                    <a:pt x="325649" y="556731"/>
                  </a:lnTo>
                  <a:lnTo>
                    <a:pt x="280199" y="560398"/>
                  </a:lnTo>
                  <a:lnTo>
                    <a:pt x="234749" y="556731"/>
                  </a:lnTo>
                  <a:lnTo>
                    <a:pt x="191634" y="546114"/>
                  </a:lnTo>
                  <a:lnTo>
                    <a:pt x="151431" y="529123"/>
                  </a:lnTo>
                  <a:lnTo>
                    <a:pt x="114717" y="506336"/>
                  </a:lnTo>
                  <a:lnTo>
                    <a:pt x="82068" y="478330"/>
                  </a:lnTo>
                  <a:lnTo>
                    <a:pt x="54062" y="445681"/>
                  </a:lnTo>
                  <a:lnTo>
                    <a:pt x="31275" y="408967"/>
                  </a:lnTo>
                  <a:lnTo>
                    <a:pt x="14284" y="368764"/>
                  </a:lnTo>
                  <a:lnTo>
                    <a:pt x="3667" y="325649"/>
                  </a:lnTo>
                  <a:lnTo>
                    <a:pt x="0" y="28019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3595107" y="1194226"/>
            <a:ext cx="313373" cy="14491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900" spc="-35" dirty="0">
                <a:latin typeface="Lato"/>
                <a:cs typeface="Lato"/>
              </a:rPr>
              <a:t>Text</a:t>
            </a:r>
            <a:r>
              <a:rPr sz="900" spc="-43" dirty="0">
                <a:latin typeface="Lato"/>
                <a:cs typeface="Lato"/>
              </a:rPr>
              <a:t> </a:t>
            </a:r>
            <a:r>
              <a:rPr sz="900" spc="-25" dirty="0">
                <a:latin typeface="Lato"/>
                <a:cs typeface="Lato"/>
              </a:rPr>
              <a:t>1</a:t>
            </a:r>
            <a:endParaRPr sz="900">
              <a:latin typeface="Lato"/>
              <a:cs typeface="Lato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27106" y="2254709"/>
            <a:ext cx="855028" cy="778098"/>
          </a:xfrm>
          <a:prstGeom prst="rect">
            <a:avLst/>
          </a:prstGeom>
        </p:spPr>
        <p:txBody>
          <a:bodyPr vert="horz" wrap="square" lIns="0" tIns="150813" rIns="0" bIns="0" rtlCol="0">
            <a:spAutoFit/>
          </a:bodyPr>
          <a:lstStyle/>
          <a:p>
            <a:pPr marL="6350">
              <a:spcBef>
                <a:spcPts val="1188"/>
              </a:spcBef>
            </a:pPr>
            <a:r>
              <a:rPr sz="2000" spc="-5" dirty="0">
                <a:latin typeface="Lato"/>
                <a:cs typeface="Lato"/>
              </a:rPr>
              <a:t>Prompt</a:t>
            </a:r>
            <a:endParaRPr sz="2000">
              <a:latin typeface="Lato"/>
              <a:cs typeface="Lato"/>
            </a:endParaRPr>
          </a:p>
          <a:p>
            <a:pPr marL="260033">
              <a:spcBef>
                <a:spcPts val="800"/>
              </a:spcBef>
            </a:pPr>
            <a:r>
              <a:rPr spc="-48" dirty="0">
                <a:latin typeface="Lato"/>
                <a:cs typeface="Lato"/>
              </a:rPr>
              <a:t>Text</a:t>
            </a:r>
            <a:r>
              <a:rPr spc="-75" dirty="0">
                <a:latin typeface="Lato"/>
                <a:cs typeface="Lato"/>
              </a:rPr>
              <a:t> </a:t>
            </a:r>
            <a:r>
              <a:rPr spc="-25" dirty="0">
                <a:latin typeface="Lato"/>
                <a:cs typeface="Lato"/>
              </a:rPr>
              <a:t>4</a:t>
            </a:r>
            <a:endParaRPr>
              <a:latin typeface="Lato"/>
              <a:cs typeface="Lato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879193" y="1272093"/>
            <a:ext cx="3485515" cy="110325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58445" marR="608648" indent="-252413">
              <a:spcBef>
                <a:spcPts val="50"/>
              </a:spcBef>
              <a:buFont typeface="Arial"/>
              <a:buChar char="●"/>
              <a:tabLst>
                <a:tab pos="258445" algn="l"/>
              </a:tabLst>
            </a:pPr>
            <a:r>
              <a:rPr sz="1800" dirty="0">
                <a:latin typeface="Lato"/>
                <a:cs typeface="Lato"/>
              </a:rPr>
              <a:t>Each</a:t>
            </a:r>
            <a:r>
              <a:rPr sz="1800" spc="-102" dirty="0">
                <a:latin typeface="Lato"/>
                <a:cs typeface="Lato"/>
              </a:rPr>
              <a:t> </a:t>
            </a:r>
            <a:r>
              <a:rPr sz="1800" spc="-5" dirty="0">
                <a:latin typeface="Lato"/>
                <a:cs typeface="Lato"/>
              </a:rPr>
              <a:t>text</a:t>
            </a:r>
            <a:r>
              <a:rPr sz="1800" spc="-102" dirty="0">
                <a:latin typeface="Lato"/>
                <a:cs typeface="Lato"/>
              </a:rPr>
              <a:t> </a:t>
            </a:r>
            <a:r>
              <a:rPr sz="1800" dirty="0">
                <a:latin typeface="Lato"/>
                <a:cs typeface="Lato"/>
              </a:rPr>
              <a:t>in</a:t>
            </a:r>
            <a:r>
              <a:rPr sz="1800" spc="-100" dirty="0">
                <a:latin typeface="Lato"/>
                <a:cs typeface="Lato"/>
              </a:rPr>
              <a:t> </a:t>
            </a:r>
            <a:r>
              <a:rPr sz="1800" dirty="0">
                <a:latin typeface="Lato"/>
                <a:cs typeface="Lato"/>
              </a:rPr>
              <a:t>vector</a:t>
            </a:r>
            <a:r>
              <a:rPr sz="1800" spc="-102" dirty="0">
                <a:latin typeface="Lato"/>
                <a:cs typeface="Lato"/>
              </a:rPr>
              <a:t> </a:t>
            </a:r>
            <a:r>
              <a:rPr sz="1800" dirty="0">
                <a:latin typeface="Lato"/>
                <a:cs typeface="Lato"/>
              </a:rPr>
              <a:t>store</a:t>
            </a:r>
            <a:r>
              <a:rPr sz="1800" spc="-102" dirty="0">
                <a:latin typeface="Lato"/>
                <a:cs typeface="Lato"/>
              </a:rPr>
              <a:t> </a:t>
            </a:r>
            <a:r>
              <a:rPr sz="1800" spc="-13" dirty="0">
                <a:latin typeface="Lato"/>
                <a:cs typeface="Lato"/>
              </a:rPr>
              <a:t>is </a:t>
            </a:r>
            <a:r>
              <a:rPr sz="1800" dirty="0">
                <a:latin typeface="Lato"/>
                <a:cs typeface="Lato"/>
              </a:rPr>
              <a:t>identified</a:t>
            </a:r>
            <a:r>
              <a:rPr sz="1800" spc="-108" dirty="0">
                <a:latin typeface="Lato"/>
                <a:cs typeface="Lato"/>
              </a:rPr>
              <a:t> </a:t>
            </a:r>
            <a:r>
              <a:rPr sz="1800" spc="-20" dirty="0">
                <a:latin typeface="Lato"/>
                <a:cs typeface="Lato"/>
              </a:rPr>
              <a:t>by</a:t>
            </a:r>
            <a:r>
              <a:rPr sz="1800" spc="-108" dirty="0">
                <a:latin typeface="Lato"/>
                <a:cs typeface="Lato"/>
              </a:rPr>
              <a:t> </a:t>
            </a:r>
            <a:r>
              <a:rPr sz="1800" dirty="0">
                <a:latin typeface="Lato"/>
                <a:cs typeface="Lato"/>
              </a:rPr>
              <a:t>a</a:t>
            </a:r>
            <a:r>
              <a:rPr sz="1800" spc="-108" dirty="0">
                <a:latin typeface="Lato"/>
                <a:cs typeface="Lato"/>
              </a:rPr>
              <a:t> </a:t>
            </a:r>
            <a:r>
              <a:rPr sz="1800" spc="-13" dirty="0">
                <a:latin typeface="Lato"/>
                <a:cs typeface="Lato"/>
              </a:rPr>
              <a:t>key</a:t>
            </a:r>
            <a:endParaRPr sz="1800">
              <a:latin typeface="Lato"/>
              <a:cs typeface="Lato"/>
            </a:endParaRPr>
          </a:p>
          <a:p>
            <a:pPr marL="258445" marR="2540" indent="-252413">
              <a:lnSpc>
                <a:spcPts val="2160"/>
              </a:lnSpc>
              <a:spcBef>
                <a:spcPts val="5"/>
              </a:spcBef>
              <a:buFont typeface="Arial"/>
              <a:buChar char="●"/>
              <a:tabLst>
                <a:tab pos="258445" algn="l"/>
              </a:tabLst>
            </a:pPr>
            <a:r>
              <a:rPr sz="1800" dirty="0">
                <a:latin typeface="Lato"/>
                <a:cs typeface="Lato"/>
              </a:rPr>
              <a:t>Enables</a:t>
            </a:r>
            <a:r>
              <a:rPr sz="1800" spc="-90" dirty="0">
                <a:latin typeface="Lato"/>
                <a:cs typeface="Lato"/>
              </a:rPr>
              <a:t> </a:t>
            </a:r>
            <a:r>
              <a:rPr sz="1800" dirty="0">
                <a:latin typeface="Lato"/>
                <a:cs typeface="Lato"/>
              </a:rPr>
              <a:t>a</a:t>
            </a:r>
            <a:r>
              <a:rPr sz="1800" spc="-90" dirty="0">
                <a:latin typeface="Lato"/>
                <a:cs typeface="Lato"/>
              </a:rPr>
              <a:t> </a:t>
            </a:r>
            <a:r>
              <a:rPr sz="1800" b="1" dirty="0">
                <a:latin typeface="Lato"/>
                <a:cs typeface="Lato"/>
              </a:rPr>
              <a:t>citation</a:t>
            </a:r>
            <a:r>
              <a:rPr sz="1800" b="1" spc="-60" dirty="0">
                <a:latin typeface="Lato"/>
                <a:cs typeface="Lato"/>
              </a:rPr>
              <a:t> </a:t>
            </a:r>
            <a:r>
              <a:rPr sz="1800" dirty="0">
                <a:latin typeface="Lato"/>
                <a:cs typeface="Lato"/>
              </a:rPr>
              <a:t>to</a:t>
            </a:r>
            <a:r>
              <a:rPr sz="1800" spc="-90" dirty="0">
                <a:latin typeface="Lato"/>
                <a:cs typeface="Lato"/>
              </a:rPr>
              <a:t> </a:t>
            </a:r>
            <a:r>
              <a:rPr sz="1800" spc="-13" dirty="0">
                <a:latin typeface="Lato"/>
                <a:cs typeface="Lato"/>
              </a:rPr>
              <a:t>be</a:t>
            </a:r>
            <a:r>
              <a:rPr sz="1800" spc="-90" dirty="0">
                <a:latin typeface="Lato"/>
                <a:cs typeface="Lato"/>
              </a:rPr>
              <a:t> </a:t>
            </a:r>
            <a:r>
              <a:rPr sz="1800" spc="-5" dirty="0">
                <a:latin typeface="Lato"/>
                <a:cs typeface="Lato"/>
              </a:rPr>
              <a:t>included </a:t>
            </a:r>
            <a:r>
              <a:rPr sz="1800" dirty="0">
                <a:latin typeface="Lato"/>
                <a:cs typeface="Lato"/>
              </a:rPr>
              <a:t>in</a:t>
            </a:r>
            <a:r>
              <a:rPr sz="1800" spc="-102" dirty="0">
                <a:latin typeface="Lato"/>
                <a:cs typeface="Lato"/>
              </a:rPr>
              <a:t> </a:t>
            </a:r>
            <a:r>
              <a:rPr sz="1800" spc="-5" dirty="0">
                <a:latin typeface="Lato"/>
                <a:cs typeface="Lato"/>
              </a:rPr>
              <a:t>completion</a:t>
            </a:r>
            <a:endParaRPr sz="1800">
              <a:latin typeface="Lato"/>
              <a:cs typeface="Lato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607074" y="1539684"/>
            <a:ext cx="2012633" cy="2204085"/>
          </a:xfrm>
          <a:custGeom>
            <a:avLst/>
            <a:gdLst/>
            <a:ahLst/>
            <a:cxnLst/>
            <a:rect l="l" t="t" r="r" b="b"/>
            <a:pathLst>
              <a:path w="4025265" h="4408170">
                <a:moveTo>
                  <a:pt x="547698" y="121799"/>
                </a:moveTo>
                <a:lnTo>
                  <a:pt x="557270" y="74397"/>
                </a:lnTo>
                <a:lnTo>
                  <a:pt x="583373" y="35681"/>
                </a:lnTo>
                <a:lnTo>
                  <a:pt x="622090" y="9574"/>
                </a:lnTo>
                <a:lnTo>
                  <a:pt x="669501" y="0"/>
                </a:lnTo>
                <a:lnTo>
                  <a:pt x="1988895" y="0"/>
                </a:lnTo>
                <a:lnTo>
                  <a:pt x="2035502" y="9278"/>
                </a:lnTo>
                <a:lnTo>
                  <a:pt x="2075020" y="35674"/>
                </a:lnTo>
                <a:lnTo>
                  <a:pt x="2101427" y="75193"/>
                </a:lnTo>
                <a:lnTo>
                  <a:pt x="2110695" y="121799"/>
                </a:lnTo>
                <a:lnTo>
                  <a:pt x="2110695" y="608998"/>
                </a:lnTo>
                <a:lnTo>
                  <a:pt x="2101125" y="656411"/>
                </a:lnTo>
                <a:lnTo>
                  <a:pt x="2075023" y="695126"/>
                </a:lnTo>
                <a:lnTo>
                  <a:pt x="2036308" y="721227"/>
                </a:lnTo>
                <a:lnTo>
                  <a:pt x="1988895" y="730798"/>
                </a:lnTo>
                <a:lnTo>
                  <a:pt x="669501" y="730798"/>
                </a:lnTo>
                <a:lnTo>
                  <a:pt x="622090" y="721227"/>
                </a:lnTo>
                <a:lnTo>
                  <a:pt x="583373" y="695126"/>
                </a:lnTo>
                <a:lnTo>
                  <a:pt x="557270" y="656411"/>
                </a:lnTo>
                <a:lnTo>
                  <a:pt x="547698" y="608998"/>
                </a:lnTo>
                <a:lnTo>
                  <a:pt x="547698" y="121799"/>
                </a:lnTo>
                <a:close/>
              </a:path>
              <a:path w="4025265" h="4408170">
                <a:moveTo>
                  <a:pt x="0" y="2500869"/>
                </a:moveTo>
                <a:lnTo>
                  <a:pt x="9571" y="2453457"/>
                </a:lnTo>
                <a:lnTo>
                  <a:pt x="35674" y="2414742"/>
                </a:lnTo>
                <a:lnTo>
                  <a:pt x="74391" y="2388640"/>
                </a:lnTo>
                <a:lnTo>
                  <a:pt x="121802" y="2379070"/>
                </a:lnTo>
                <a:lnTo>
                  <a:pt x="1988995" y="2379070"/>
                </a:lnTo>
                <a:lnTo>
                  <a:pt x="2035602" y="2388338"/>
                </a:lnTo>
                <a:lnTo>
                  <a:pt x="2075120" y="2414745"/>
                </a:lnTo>
                <a:lnTo>
                  <a:pt x="2101527" y="2454263"/>
                </a:lnTo>
                <a:lnTo>
                  <a:pt x="2110795" y="2500869"/>
                </a:lnTo>
                <a:lnTo>
                  <a:pt x="2110795" y="2988068"/>
                </a:lnTo>
                <a:lnTo>
                  <a:pt x="2101225" y="3035481"/>
                </a:lnTo>
                <a:lnTo>
                  <a:pt x="2075123" y="3074196"/>
                </a:lnTo>
                <a:lnTo>
                  <a:pt x="2036408" y="3100298"/>
                </a:lnTo>
                <a:lnTo>
                  <a:pt x="1988995" y="3109868"/>
                </a:lnTo>
                <a:lnTo>
                  <a:pt x="121802" y="3109868"/>
                </a:lnTo>
                <a:lnTo>
                  <a:pt x="74391" y="3100298"/>
                </a:lnTo>
                <a:lnTo>
                  <a:pt x="35674" y="3074196"/>
                </a:lnTo>
                <a:lnTo>
                  <a:pt x="9571" y="3035481"/>
                </a:lnTo>
                <a:lnTo>
                  <a:pt x="0" y="2988068"/>
                </a:lnTo>
                <a:lnTo>
                  <a:pt x="0" y="2500869"/>
                </a:lnTo>
                <a:close/>
              </a:path>
              <a:path w="4025265" h="4408170">
                <a:moveTo>
                  <a:pt x="1707546" y="3453168"/>
                </a:moveTo>
                <a:lnTo>
                  <a:pt x="1712588" y="3409398"/>
                </a:lnTo>
                <a:lnTo>
                  <a:pt x="1726950" y="3369217"/>
                </a:lnTo>
                <a:lnTo>
                  <a:pt x="1749487" y="3333772"/>
                </a:lnTo>
                <a:lnTo>
                  <a:pt x="1779050" y="3304208"/>
                </a:lnTo>
                <a:lnTo>
                  <a:pt x="1814496" y="3281672"/>
                </a:lnTo>
                <a:lnTo>
                  <a:pt x="1854676" y="3267310"/>
                </a:lnTo>
                <a:lnTo>
                  <a:pt x="1898446" y="3262268"/>
                </a:lnTo>
                <a:lnTo>
                  <a:pt x="3833842" y="3262268"/>
                </a:lnTo>
                <a:lnTo>
                  <a:pt x="3906889" y="3276805"/>
                </a:lnTo>
                <a:lnTo>
                  <a:pt x="3968817" y="3318193"/>
                </a:lnTo>
                <a:lnTo>
                  <a:pt x="4010204" y="3380121"/>
                </a:lnTo>
                <a:lnTo>
                  <a:pt x="4024741" y="3453168"/>
                </a:lnTo>
                <a:lnTo>
                  <a:pt x="4024741" y="4216766"/>
                </a:lnTo>
                <a:lnTo>
                  <a:pt x="4019699" y="4260536"/>
                </a:lnTo>
                <a:lnTo>
                  <a:pt x="4005337" y="4300716"/>
                </a:lnTo>
                <a:lnTo>
                  <a:pt x="3982801" y="4336161"/>
                </a:lnTo>
                <a:lnTo>
                  <a:pt x="3953237" y="4365725"/>
                </a:lnTo>
                <a:lnTo>
                  <a:pt x="3917792" y="4388261"/>
                </a:lnTo>
                <a:lnTo>
                  <a:pt x="3877611" y="4402624"/>
                </a:lnTo>
                <a:lnTo>
                  <a:pt x="3833842" y="4407666"/>
                </a:lnTo>
                <a:lnTo>
                  <a:pt x="1898446" y="4407666"/>
                </a:lnTo>
                <a:lnTo>
                  <a:pt x="1854676" y="4402624"/>
                </a:lnTo>
                <a:lnTo>
                  <a:pt x="1814496" y="4388261"/>
                </a:lnTo>
                <a:lnTo>
                  <a:pt x="1779050" y="4365725"/>
                </a:lnTo>
                <a:lnTo>
                  <a:pt x="1749487" y="4336161"/>
                </a:lnTo>
                <a:lnTo>
                  <a:pt x="1726950" y="4300716"/>
                </a:lnTo>
                <a:lnTo>
                  <a:pt x="1712588" y="4260536"/>
                </a:lnTo>
                <a:lnTo>
                  <a:pt x="1707546" y="4216766"/>
                </a:lnTo>
                <a:lnTo>
                  <a:pt x="1707546" y="3453168"/>
                </a:lnTo>
                <a:close/>
              </a:path>
            </a:pathLst>
          </a:custGeom>
          <a:ln w="38099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4260300" cy="881010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spc="-15" dirty="0"/>
              <a:t>In-</a:t>
            </a:r>
            <a:r>
              <a:rPr spc="-18" dirty="0"/>
              <a:t>context</a:t>
            </a:r>
            <a:r>
              <a:rPr spc="-148" dirty="0"/>
              <a:t> </a:t>
            </a:r>
            <a:r>
              <a:rPr dirty="0"/>
              <a:t>learning</a:t>
            </a:r>
            <a:r>
              <a:rPr spc="-145" dirty="0"/>
              <a:t> </a:t>
            </a:r>
            <a:r>
              <a:rPr spc="55" dirty="0"/>
              <a:t>(ICL)</a:t>
            </a:r>
            <a:r>
              <a:rPr spc="-148" dirty="0"/>
              <a:t> </a:t>
            </a:r>
            <a:r>
              <a:rPr spc="-75" dirty="0"/>
              <a:t>-</a:t>
            </a:r>
            <a:r>
              <a:rPr spc="-145" dirty="0"/>
              <a:t> </a:t>
            </a:r>
            <a:r>
              <a:rPr dirty="0"/>
              <a:t>zero</a:t>
            </a:r>
            <a:r>
              <a:rPr spc="-148" dirty="0"/>
              <a:t> </a:t>
            </a:r>
            <a:r>
              <a:rPr dirty="0"/>
              <a:t>shot</a:t>
            </a:r>
            <a:r>
              <a:rPr spc="-145" dirty="0"/>
              <a:t> </a:t>
            </a:r>
            <a:r>
              <a:rPr spc="-5" dirty="0"/>
              <a:t>inference</a:t>
            </a:r>
          </a:p>
        </p:txBody>
      </p:sp>
      <p:sp>
        <p:nvSpPr>
          <p:cNvPr id="3" name="object 3"/>
          <p:cNvSpPr/>
          <p:nvPr/>
        </p:nvSpPr>
        <p:spPr>
          <a:xfrm>
            <a:off x="609849" y="1349997"/>
            <a:ext cx="2607310" cy="831215"/>
          </a:xfrm>
          <a:custGeom>
            <a:avLst/>
            <a:gdLst/>
            <a:ahLst/>
            <a:cxnLst/>
            <a:rect l="l" t="t" r="r" b="b"/>
            <a:pathLst>
              <a:path w="5214620" h="1662429">
                <a:moveTo>
                  <a:pt x="5214589" y="1662296"/>
                </a:moveTo>
                <a:lnTo>
                  <a:pt x="0" y="1662296"/>
                </a:lnTo>
                <a:lnTo>
                  <a:pt x="0" y="0"/>
                </a:lnTo>
                <a:lnTo>
                  <a:pt x="5214589" y="0"/>
                </a:lnTo>
                <a:lnTo>
                  <a:pt x="5214589" y="1662296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4" name="object 4"/>
          <p:cNvSpPr txBox="1"/>
          <p:nvPr/>
        </p:nvSpPr>
        <p:spPr>
          <a:xfrm>
            <a:off x="609849" y="1349997"/>
            <a:ext cx="2607310" cy="730328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170" marR="272415">
              <a:spcBef>
                <a:spcPts val="655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I</a:t>
            </a:r>
            <a:r>
              <a:rPr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loved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movie!</a:t>
            </a:r>
            <a:endParaRPr>
              <a:latin typeface="Courier New"/>
              <a:cs typeface="Courier New"/>
            </a:endParaRPr>
          </a:p>
          <a:p>
            <a:pPr marL="90170"/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797536" y="1346991"/>
            <a:ext cx="1474470" cy="1471295"/>
            <a:chOff x="7595072" y="2693982"/>
            <a:chExt cx="2948940" cy="2942590"/>
          </a:xfrm>
        </p:grpSpPr>
        <p:sp>
          <p:nvSpPr>
            <p:cNvPr id="6" name="object 6"/>
            <p:cNvSpPr/>
            <p:nvPr/>
          </p:nvSpPr>
          <p:spPr>
            <a:xfrm>
              <a:off x="7599834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1469397" y="2932794"/>
                  </a:moveTo>
                  <a:lnTo>
                    <a:pt x="1420894" y="2932010"/>
                  </a:lnTo>
                  <a:lnTo>
                    <a:pt x="1372784" y="2929675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2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9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3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58" y="792415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60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3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7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8" y="360515"/>
                  </a:lnTo>
                  <a:lnTo>
                    <a:pt x="2471925" y="394315"/>
                  </a:lnTo>
                  <a:lnTo>
                    <a:pt x="2508420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1" y="705498"/>
                  </a:lnTo>
                  <a:lnTo>
                    <a:pt x="2750709" y="748563"/>
                  </a:lnTo>
                  <a:lnTo>
                    <a:pt x="2774445" y="792501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7" y="1265358"/>
                  </a:lnTo>
                  <a:lnTo>
                    <a:pt x="2930968" y="1315205"/>
                  </a:lnTo>
                  <a:lnTo>
                    <a:pt x="2935305" y="1365354"/>
                  </a:lnTo>
                  <a:lnTo>
                    <a:pt x="2937919" y="1415765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8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3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1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9"/>
                  </a:lnTo>
                  <a:lnTo>
                    <a:pt x="2539835" y="2470972"/>
                  </a:lnTo>
                  <a:lnTo>
                    <a:pt x="2508416" y="2503298"/>
                  </a:lnTo>
                  <a:lnTo>
                    <a:pt x="2476024" y="2534652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5"/>
                  </a:lnTo>
                  <a:lnTo>
                    <a:pt x="1517900" y="2932010"/>
                  </a:lnTo>
                  <a:lnTo>
                    <a:pt x="1469397" y="2932794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7" name="object 7"/>
            <p:cNvSpPr/>
            <p:nvPr/>
          </p:nvSpPr>
          <p:spPr>
            <a:xfrm>
              <a:off x="7599834" y="2698744"/>
              <a:ext cx="2939415" cy="2933065"/>
            </a:xfrm>
            <a:custGeom>
              <a:avLst/>
              <a:gdLst/>
              <a:ahLst/>
              <a:cxnLst/>
              <a:rect l="l" t="t" r="r" b="b"/>
              <a:pathLst>
                <a:path w="2939415" h="2933065">
                  <a:moveTo>
                    <a:pt x="0" y="1466397"/>
                  </a:moveTo>
                  <a:lnTo>
                    <a:pt x="785" y="1417992"/>
                  </a:lnTo>
                  <a:lnTo>
                    <a:pt x="3125" y="1369980"/>
                  </a:lnTo>
                  <a:lnTo>
                    <a:pt x="6996" y="1322384"/>
                  </a:lnTo>
                  <a:lnTo>
                    <a:pt x="12373" y="1275229"/>
                  </a:lnTo>
                  <a:lnTo>
                    <a:pt x="19231" y="1228538"/>
                  </a:lnTo>
                  <a:lnTo>
                    <a:pt x="27548" y="1182336"/>
                  </a:lnTo>
                  <a:lnTo>
                    <a:pt x="37299" y="1136647"/>
                  </a:lnTo>
                  <a:lnTo>
                    <a:pt x="48459" y="1091496"/>
                  </a:lnTo>
                  <a:lnTo>
                    <a:pt x="61004" y="1046905"/>
                  </a:lnTo>
                  <a:lnTo>
                    <a:pt x="74911" y="1002900"/>
                  </a:lnTo>
                  <a:lnTo>
                    <a:pt x="90154" y="959504"/>
                  </a:lnTo>
                  <a:lnTo>
                    <a:pt x="106710" y="916742"/>
                  </a:lnTo>
                  <a:lnTo>
                    <a:pt x="124554" y="874638"/>
                  </a:lnTo>
                  <a:lnTo>
                    <a:pt x="143663" y="833216"/>
                  </a:lnTo>
                  <a:lnTo>
                    <a:pt x="164011" y="792501"/>
                  </a:lnTo>
                  <a:lnTo>
                    <a:pt x="185576" y="752515"/>
                  </a:lnTo>
                  <a:lnTo>
                    <a:pt x="208332" y="713284"/>
                  </a:lnTo>
                  <a:lnTo>
                    <a:pt x="232256" y="674832"/>
                  </a:lnTo>
                  <a:lnTo>
                    <a:pt x="257323" y="637182"/>
                  </a:lnTo>
                  <a:lnTo>
                    <a:pt x="283509" y="600359"/>
                  </a:lnTo>
                  <a:lnTo>
                    <a:pt x="310789" y="564388"/>
                  </a:lnTo>
                  <a:lnTo>
                    <a:pt x="339141" y="529292"/>
                  </a:lnTo>
                  <a:lnTo>
                    <a:pt x="368539" y="495095"/>
                  </a:lnTo>
                  <a:lnTo>
                    <a:pt x="398959" y="461821"/>
                  </a:lnTo>
                  <a:lnTo>
                    <a:pt x="430377" y="429496"/>
                  </a:lnTo>
                  <a:lnTo>
                    <a:pt x="462769" y="398142"/>
                  </a:lnTo>
                  <a:lnTo>
                    <a:pt x="496110" y="367784"/>
                  </a:lnTo>
                  <a:lnTo>
                    <a:pt x="530377" y="338446"/>
                  </a:lnTo>
                  <a:lnTo>
                    <a:pt x="565545" y="310153"/>
                  </a:lnTo>
                  <a:lnTo>
                    <a:pt x="601591" y="282928"/>
                  </a:lnTo>
                  <a:lnTo>
                    <a:pt x="638489" y="256795"/>
                  </a:lnTo>
                  <a:lnTo>
                    <a:pt x="676215" y="231780"/>
                  </a:lnTo>
                  <a:lnTo>
                    <a:pt x="714746" y="207905"/>
                  </a:lnTo>
                  <a:lnTo>
                    <a:pt x="754058" y="185196"/>
                  </a:lnTo>
                  <a:lnTo>
                    <a:pt x="794125" y="163675"/>
                  </a:lnTo>
                  <a:lnTo>
                    <a:pt x="834924" y="143368"/>
                  </a:lnTo>
                  <a:lnTo>
                    <a:pt x="876431" y="124299"/>
                  </a:lnTo>
                  <a:lnTo>
                    <a:pt x="918621" y="106491"/>
                  </a:lnTo>
                  <a:lnTo>
                    <a:pt x="961470" y="89969"/>
                  </a:lnTo>
                  <a:lnTo>
                    <a:pt x="1004954" y="74757"/>
                  </a:lnTo>
                  <a:lnTo>
                    <a:pt x="1049049" y="60879"/>
                  </a:lnTo>
                  <a:lnTo>
                    <a:pt x="1093731" y="48360"/>
                  </a:lnTo>
                  <a:lnTo>
                    <a:pt x="1138975" y="37222"/>
                  </a:lnTo>
                  <a:lnTo>
                    <a:pt x="1184757" y="27492"/>
                  </a:lnTo>
                  <a:lnTo>
                    <a:pt x="1231053" y="19192"/>
                  </a:lnTo>
                  <a:lnTo>
                    <a:pt x="1277839" y="12347"/>
                  </a:lnTo>
                  <a:lnTo>
                    <a:pt x="1325091" y="6981"/>
                  </a:lnTo>
                  <a:lnTo>
                    <a:pt x="1372784" y="3119"/>
                  </a:lnTo>
                  <a:lnTo>
                    <a:pt x="1420894" y="783"/>
                  </a:lnTo>
                  <a:lnTo>
                    <a:pt x="1469397" y="0"/>
                  </a:lnTo>
                  <a:lnTo>
                    <a:pt x="1520130" y="873"/>
                  </a:lnTo>
                  <a:lnTo>
                    <a:pt x="1570641" y="3482"/>
                  </a:lnTo>
                  <a:lnTo>
                    <a:pt x="1620891" y="7810"/>
                  </a:lnTo>
                  <a:lnTo>
                    <a:pt x="1670838" y="13840"/>
                  </a:lnTo>
                  <a:lnTo>
                    <a:pt x="1720442" y="21555"/>
                  </a:lnTo>
                  <a:lnTo>
                    <a:pt x="1769662" y="30938"/>
                  </a:lnTo>
                  <a:lnTo>
                    <a:pt x="1818459" y="41974"/>
                  </a:lnTo>
                  <a:lnTo>
                    <a:pt x="1866790" y="54644"/>
                  </a:lnTo>
                  <a:lnTo>
                    <a:pt x="1914616" y="68933"/>
                  </a:lnTo>
                  <a:lnTo>
                    <a:pt x="1961896" y="84823"/>
                  </a:lnTo>
                  <a:lnTo>
                    <a:pt x="2008590" y="102298"/>
                  </a:lnTo>
                  <a:lnTo>
                    <a:pt x="2054657" y="121341"/>
                  </a:lnTo>
                  <a:lnTo>
                    <a:pt x="2100057" y="141934"/>
                  </a:lnTo>
                  <a:lnTo>
                    <a:pt x="2144748" y="164063"/>
                  </a:lnTo>
                  <a:lnTo>
                    <a:pt x="2188691" y="187709"/>
                  </a:lnTo>
                  <a:lnTo>
                    <a:pt x="2231845" y="212855"/>
                  </a:lnTo>
                  <a:lnTo>
                    <a:pt x="2274169" y="239486"/>
                  </a:lnTo>
                  <a:lnTo>
                    <a:pt x="2315623" y="267585"/>
                  </a:lnTo>
                  <a:lnTo>
                    <a:pt x="2356166" y="297133"/>
                  </a:lnTo>
                  <a:lnTo>
                    <a:pt x="2395758" y="328116"/>
                  </a:lnTo>
                  <a:lnTo>
                    <a:pt x="2434357" y="360515"/>
                  </a:lnTo>
                  <a:lnTo>
                    <a:pt x="2471925" y="394315"/>
                  </a:lnTo>
                  <a:lnTo>
                    <a:pt x="2508419" y="429499"/>
                  </a:lnTo>
                  <a:lnTo>
                    <a:pt x="2543676" y="465917"/>
                  </a:lnTo>
                  <a:lnTo>
                    <a:pt x="2577546" y="503406"/>
                  </a:lnTo>
                  <a:lnTo>
                    <a:pt x="2610013" y="541926"/>
                  </a:lnTo>
                  <a:lnTo>
                    <a:pt x="2641060" y="581435"/>
                  </a:lnTo>
                  <a:lnTo>
                    <a:pt x="2670669" y="621894"/>
                  </a:lnTo>
                  <a:lnTo>
                    <a:pt x="2698825" y="663262"/>
                  </a:lnTo>
                  <a:lnTo>
                    <a:pt x="2725510" y="705498"/>
                  </a:lnTo>
                  <a:lnTo>
                    <a:pt x="2750709" y="748563"/>
                  </a:lnTo>
                  <a:lnTo>
                    <a:pt x="2774402" y="792415"/>
                  </a:lnTo>
                  <a:lnTo>
                    <a:pt x="2796576" y="837014"/>
                  </a:lnTo>
                  <a:lnTo>
                    <a:pt x="2817211" y="882320"/>
                  </a:lnTo>
                  <a:lnTo>
                    <a:pt x="2836292" y="928293"/>
                  </a:lnTo>
                  <a:lnTo>
                    <a:pt x="2853802" y="974891"/>
                  </a:lnTo>
                  <a:lnTo>
                    <a:pt x="2869724" y="1022075"/>
                  </a:lnTo>
                  <a:lnTo>
                    <a:pt x="2884041" y="1069803"/>
                  </a:lnTo>
                  <a:lnTo>
                    <a:pt x="2896737" y="1118036"/>
                  </a:lnTo>
                  <a:lnTo>
                    <a:pt x="2907794" y="1166734"/>
                  </a:lnTo>
                  <a:lnTo>
                    <a:pt x="2917196" y="1215854"/>
                  </a:lnTo>
                  <a:lnTo>
                    <a:pt x="2924926" y="1265358"/>
                  </a:lnTo>
                  <a:lnTo>
                    <a:pt x="2930968" y="1315205"/>
                  </a:lnTo>
                  <a:lnTo>
                    <a:pt x="2935304" y="1365354"/>
                  </a:lnTo>
                  <a:lnTo>
                    <a:pt x="2937918" y="1415764"/>
                  </a:lnTo>
                  <a:lnTo>
                    <a:pt x="2938794" y="1466397"/>
                  </a:lnTo>
                  <a:lnTo>
                    <a:pt x="2938008" y="1514801"/>
                  </a:lnTo>
                  <a:lnTo>
                    <a:pt x="2935668" y="1562813"/>
                  </a:lnTo>
                  <a:lnTo>
                    <a:pt x="2931797" y="1610409"/>
                  </a:lnTo>
                  <a:lnTo>
                    <a:pt x="2926421" y="1657564"/>
                  </a:lnTo>
                  <a:lnTo>
                    <a:pt x="2919562" y="1704255"/>
                  </a:lnTo>
                  <a:lnTo>
                    <a:pt x="2911245" y="1750457"/>
                  </a:lnTo>
                  <a:lnTo>
                    <a:pt x="2901494" y="1796146"/>
                  </a:lnTo>
                  <a:lnTo>
                    <a:pt x="2890334" y="1841298"/>
                  </a:lnTo>
                  <a:lnTo>
                    <a:pt x="2877789" y="1885888"/>
                  </a:lnTo>
                  <a:lnTo>
                    <a:pt x="2863883" y="1929893"/>
                  </a:lnTo>
                  <a:lnTo>
                    <a:pt x="2848639" y="1973289"/>
                  </a:lnTo>
                  <a:lnTo>
                    <a:pt x="2832083" y="2016051"/>
                  </a:lnTo>
                  <a:lnTo>
                    <a:pt x="2814239" y="2058155"/>
                  </a:lnTo>
                  <a:lnTo>
                    <a:pt x="2795130" y="2099577"/>
                  </a:lnTo>
                  <a:lnTo>
                    <a:pt x="2774782" y="2140292"/>
                  </a:lnTo>
                  <a:lnTo>
                    <a:pt x="2753217" y="2180278"/>
                  </a:lnTo>
                  <a:lnTo>
                    <a:pt x="2730461" y="2219509"/>
                  </a:lnTo>
                  <a:lnTo>
                    <a:pt x="2706537" y="2257961"/>
                  </a:lnTo>
                  <a:lnTo>
                    <a:pt x="2681470" y="2295611"/>
                  </a:lnTo>
                  <a:lnTo>
                    <a:pt x="2655285" y="2332434"/>
                  </a:lnTo>
                  <a:lnTo>
                    <a:pt x="2628004" y="2368405"/>
                  </a:lnTo>
                  <a:lnTo>
                    <a:pt x="2599652" y="2403502"/>
                  </a:lnTo>
                  <a:lnTo>
                    <a:pt x="2570255" y="2437698"/>
                  </a:lnTo>
                  <a:lnTo>
                    <a:pt x="2539834" y="2470972"/>
                  </a:lnTo>
                  <a:lnTo>
                    <a:pt x="2508416" y="2503298"/>
                  </a:lnTo>
                  <a:lnTo>
                    <a:pt x="2476024" y="2534651"/>
                  </a:lnTo>
                  <a:lnTo>
                    <a:pt x="2442683" y="2565009"/>
                  </a:lnTo>
                  <a:lnTo>
                    <a:pt x="2408416" y="2594347"/>
                  </a:lnTo>
                  <a:lnTo>
                    <a:pt x="2373248" y="2622640"/>
                  </a:lnTo>
                  <a:lnTo>
                    <a:pt x="2337202" y="2649865"/>
                  </a:lnTo>
                  <a:lnTo>
                    <a:pt x="2300304" y="2675998"/>
                  </a:lnTo>
                  <a:lnTo>
                    <a:pt x="2262578" y="2701013"/>
                  </a:lnTo>
                  <a:lnTo>
                    <a:pt x="2224047" y="2724888"/>
                  </a:lnTo>
                  <a:lnTo>
                    <a:pt x="2184735" y="2747598"/>
                  </a:lnTo>
                  <a:lnTo>
                    <a:pt x="2144668" y="2769118"/>
                  </a:lnTo>
                  <a:lnTo>
                    <a:pt x="2103869" y="2789425"/>
                  </a:lnTo>
                  <a:lnTo>
                    <a:pt x="2062362" y="2808494"/>
                  </a:lnTo>
                  <a:lnTo>
                    <a:pt x="2020172" y="2826302"/>
                  </a:lnTo>
                  <a:lnTo>
                    <a:pt x="1977323" y="2842824"/>
                  </a:lnTo>
                  <a:lnTo>
                    <a:pt x="1933839" y="2858036"/>
                  </a:lnTo>
                  <a:lnTo>
                    <a:pt x="1889744" y="2871914"/>
                  </a:lnTo>
                  <a:lnTo>
                    <a:pt x="1845062" y="2884434"/>
                  </a:lnTo>
                  <a:lnTo>
                    <a:pt x="1799818" y="2895571"/>
                  </a:lnTo>
                  <a:lnTo>
                    <a:pt x="1754036" y="2905301"/>
                  </a:lnTo>
                  <a:lnTo>
                    <a:pt x="1707740" y="2913601"/>
                  </a:lnTo>
                  <a:lnTo>
                    <a:pt x="1660954" y="2920446"/>
                  </a:lnTo>
                  <a:lnTo>
                    <a:pt x="1613702" y="2925812"/>
                  </a:lnTo>
                  <a:lnTo>
                    <a:pt x="1566010" y="2929674"/>
                  </a:lnTo>
                  <a:lnTo>
                    <a:pt x="1517900" y="2932010"/>
                  </a:lnTo>
                  <a:lnTo>
                    <a:pt x="1469397" y="2932794"/>
                  </a:lnTo>
                  <a:lnTo>
                    <a:pt x="1420894" y="2932010"/>
                  </a:lnTo>
                  <a:lnTo>
                    <a:pt x="1372784" y="2929674"/>
                  </a:lnTo>
                  <a:lnTo>
                    <a:pt x="1325091" y="2925812"/>
                  </a:lnTo>
                  <a:lnTo>
                    <a:pt x="1277839" y="2920446"/>
                  </a:lnTo>
                  <a:lnTo>
                    <a:pt x="1231053" y="2913601"/>
                  </a:lnTo>
                  <a:lnTo>
                    <a:pt x="1184757" y="2905301"/>
                  </a:lnTo>
                  <a:lnTo>
                    <a:pt x="1138975" y="2895571"/>
                  </a:lnTo>
                  <a:lnTo>
                    <a:pt x="1093731" y="2884434"/>
                  </a:lnTo>
                  <a:lnTo>
                    <a:pt x="1049049" y="2871914"/>
                  </a:lnTo>
                  <a:lnTo>
                    <a:pt x="1004954" y="2858036"/>
                  </a:lnTo>
                  <a:lnTo>
                    <a:pt x="961470" y="2842824"/>
                  </a:lnTo>
                  <a:lnTo>
                    <a:pt x="918621" y="2826302"/>
                  </a:lnTo>
                  <a:lnTo>
                    <a:pt x="876431" y="2808494"/>
                  </a:lnTo>
                  <a:lnTo>
                    <a:pt x="834924" y="2789425"/>
                  </a:lnTo>
                  <a:lnTo>
                    <a:pt x="794125" y="2769118"/>
                  </a:lnTo>
                  <a:lnTo>
                    <a:pt x="754058" y="2747598"/>
                  </a:lnTo>
                  <a:lnTo>
                    <a:pt x="714746" y="2724888"/>
                  </a:lnTo>
                  <a:lnTo>
                    <a:pt x="676215" y="2701013"/>
                  </a:lnTo>
                  <a:lnTo>
                    <a:pt x="638489" y="2675998"/>
                  </a:lnTo>
                  <a:lnTo>
                    <a:pt x="601591" y="2649865"/>
                  </a:lnTo>
                  <a:lnTo>
                    <a:pt x="565545" y="2622640"/>
                  </a:lnTo>
                  <a:lnTo>
                    <a:pt x="530377" y="2594347"/>
                  </a:lnTo>
                  <a:lnTo>
                    <a:pt x="496110" y="2565009"/>
                  </a:lnTo>
                  <a:lnTo>
                    <a:pt x="462769" y="2534651"/>
                  </a:lnTo>
                  <a:lnTo>
                    <a:pt x="430377" y="2503298"/>
                  </a:lnTo>
                  <a:lnTo>
                    <a:pt x="398959" y="2470972"/>
                  </a:lnTo>
                  <a:lnTo>
                    <a:pt x="368539" y="2437698"/>
                  </a:lnTo>
                  <a:lnTo>
                    <a:pt x="339141" y="2403502"/>
                  </a:lnTo>
                  <a:lnTo>
                    <a:pt x="310789" y="2368405"/>
                  </a:lnTo>
                  <a:lnTo>
                    <a:pt x="283509" y="2332434"/>
                  </a:lnTo>
                  <a:lnTo>
                    <a:pt x="257323" y="2295611"/>
                  </a:lnTo>
                  <a:lnTo>
                    <a:pt x="232256" y="2257961"/>
                  </a:lnTo>
                  <a:lnTo>
                    <a:pt x="208332" y="2219509"/>
                  </a:lnTo>
                  <a:lnTo>
                    <a:pt x="185576" y="2180278"/>
                  </a:lnTo>
                  <a:lnTo>
                    <a:pt x="164011" y="2140292"/>
                  </a:lnTo>
                  <a:lnTo>
                    <a:pt x="143663" y="2099577"/>
                  </a:lnTo>
                  <a:lnTo>
                    <a:pt x="124554" y="2058155"/>
                  </a:lnTo>
                  <a:lnTo>
                    <a:pt x="106710" y="2016051"/>
                  </a:lnTo>
                  <a:lnTo>
                    <a:pt x="90154" y="1973289"/>
                  </a:lnTo>
                  <a:lnTo>
                    <a:pt x="74911" y="1929893"/>
                  </a:lnTo>
                  <a:lnTo>
                    <a:pt x="61004" y="1885888"/>
                  </a:lnTo>
                  <a:lnTo>
                    <a:pt x="48459" y="1841298"/>
                  </a:lnTo>
                  <a:lnTo>
                    <a:pt x="37299" y="1796146"/>
                  </a:lnTo>
                  <a:lnTo>
                    <a:pt x="27548" y="1750457"/>
                  </a:lnTo>
                  <a:lnTo>
                    <a:pt x="19231" y="1704255"/>
                  </a:lnTo>
                  <a:lnTo>
                    <a:pt x="12373" y="1657564"/>
                  </a:lnTo>
                  <a:lnTo>
                    <a:pt x="6996" y="1610409"/>
                  </a:lnTo>
                  <a:lnTo>
                    <a:pt x="3125" y="1562813"/>
                  </a:lnTo>
                  <a:lnTo>
                    <a:pt x="785" y="1514801"/>
                  </a:lnTo>
                  <a:lnTo>
                    <a:pt x="0" y="1466397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4349005" y="1961953"/>
            <a:ext cx="35877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3" dirty="0"/>
              <a:t>LLM</a:t>
            </a:r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636382" y="1446972"/>
            <a:ext cx="3041015" cy="660718"/>
            <a:chOff x="1272764" y="2893944"/>
            <a:chExt cx="6082030" cy="1321435"/>
          </a:xfrm>
        </p:grpSpPr>
        <p:sp>
          <p:nvSpPr>
            <p:cNvPr id="10" name="object 10"/>
            <p:cNvSpPr/>
            <p:nvPr/>
          </p:nvSpPr>
          <p:spPr>
            <a:xfrm>
              <a:off x="6441611" y="31778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43760" y="3095918"/>
              <a:ext cx="210999" cy="163949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282289" y="2903469"/>
              <a:ext cx="4763135" cy="1302385"/>
            </a:xfrm>
            <a:custGeom>
              <a:avLst/>
              <a:gdLst/>
              <a:ahLst/>
              <a:cxnLst/>
              <a:rect l="l" t="t" r="r" b="b"/>
              <a:pathLst>
                <a:path w="4763135" h="1302385">
                  <a:moveTo>
                    <a:pt x="0" y="24299"/>
                  </a:moveTo>
                  <a:lnTo>
                    <a:pt x="1909" y="14839"/>
                  </a:lnTo>
                  <a:lnTo>
                    <a:pt x="7117" y="7115"/>
                  </a:lnTo>
                  <a:lnTo>
                    <a:pt x="14842" y="1908"/>
                  </a:lnTo>
                  <a:lnTo>
                    <a:pt x="24302" y="0"/>
                  </a:lnTo>
                  <a:lnTo>
                    <a:pt x="4738497" y="0"/>
                  </a:lnTo>
                  <a:lnTo>
                    <a:pt x="4744922" y="0"/>
                  </a:lnTo>
                  <a:lnTo>
                    <a:pt x="4751122" y="2549"/>
                  </a:lnTo>
                  <a:lnTo>
                    <a:pt x="4755672" y="7124"/>
                  </a:lnTo>
                  <a:lnTo>
                    <a:pt x="4760222" y="11674"/>
                  </a:lnTo>
                  <a:lnTo>
                    <a:pt x="4762797" y="17849"/>
                  </a:lnTo>
                  <a:lnTo>
                    <a:pt x="4762797" y="24299"/>
                  </a:lnTo>
                  <a:lnTo>
                    <a:pt x="4762797" y="451499"/>
                  </a:lnTo>
                  <a:lnTo>
                    <a:pt x="4760885" y="460959"/>
                  </a:lnTo>
                  <a:lnTo>
                    <a:pt x="4755672" y="468683"/>
                  </a:lnTo>
                  <a:lnTo>
                    <a:pt x="4747947" y="473890"/>
                  </a:lnTo>
                  <a:lnTo>
                    <a:pt x="4738497" y="475799"/>
                  </a:lnTo>
                  <a:lnTo>
                    <a:pt x="24302" y="475799"/>
                  </a:lnTo>
                  <a:lnTo>
                    <a:pt x="14842" y="473890"/>
                  </a:lnTo>
                  <a:lnTo>
                    <a:pt x="7117" y="468683"/>
                  </a:lnTo>
                  <a:lnTo>
                    <a:pt x="1909" y="460959"/>
                  </a:lnTo>
                  <a:lnTo>
                    <a:pt x="0" y="451499"/>
                  </a:lnTo>
                  <a:lnTo>
                    <a:pt x="0" y="24299"/>
                  </a:lnTo>
                  <a:close/>
                </a:path>
                <a:path w="4763135" h="1302385">
                  <a:moveTo>
                    <a:pt x="0" y="405299"/>
                  </a:moveTo>
                  <a:lnTo>
                    <a:pt x="1909" y="395838"/>
                  </a:lnTo>
                  <a:lnTo>
                    <a:pt x="7117" y="388114"/>
                  </a:lnTo>
                  <a:lnTo>
                    <a:pt x="14842" y="382908"/>
                  </a:lnTo>
                  <a:lnTo>
                    <a:pt x="24302" y="380999"/>
                  </a:lnTo>
                  <a:lnTo>
                    <a:pt x="4738497" y="380999"/>
                  </a:lnTo>
                  <a:lnTo>
                    <a:pt x="4744922" y="380999"/>
                  </a:lnTo>
                  <a:lnTo>
                    <a:pt x="4751122" y="383549"/>
                  </a:lnTo>
                  <a:lnTo>
                    <a:pt x="4755672" y="388124"/>
                  </a:lnTo>
                  <a:lnTo>
                    <a:pt x="4760222" y="392674"/>
                  </a:lnTo>
                  <a:lnTo>
                    <a:pt x="4762797" y="398849"/>
                  </a:lnTo>
                  <a:lnTo>
                    <a:pt x="4762797" y="405299"/>
                  </a:lnTo>
                  <a:lnTo>
                    <a:pt x="4762797" y="832498"/>
                  </a:lnTo>
                  <a:lnTo>
                    <a:pt x="4760885" y="841958"/>
                  </a:lnTo>
                  <a:lnTo>
                    <a:pt x="4755672" y="849682"/>
                  </a:lnTo>
                  <a:lnTo>
                    <a:pt x="4747947" y="854889"/>
                  </a:lnTo>
                  <a:lnTo>
                    <a:pt x="4738497" y="856798"/>
                  </a:lnTo>
                  <a:lnTo>
                    <a:pt x="24302" y="856798"/>
                  </a:lnTo>
                  <a:lnTo>
                    <a:pt x="14842" y="854889"/>
                  </a:lnTo>
                  <a:lnTo>
                    <a:pt x="7117" y="849682"/>
                  </a:lnTo>
                  <a:lnTo>
                    <a:pt x="1909" y="841958"/>
                  </a:lnTo>
                  <a:lnTo>
                    <a:pt x="0" y="832498"/>
                  </a:lnTo>
                  <a:lnTo>
                    <a:pt x="0" y="405299"/>
                  </a:lnTo>
                  <a:close/>
                </a:path>
                <a:path w="4763135" h="1302385">
                  <a:moveTo>
                    <a:pt x="0" y="850398"/>
                  </a:moveTo>
                  <a:lnTo>
                    <a:pt x="1909" y="840937"/>
                  </a:lnTo>
                  <a:lnTo>
                    <a:pt x="7117" y="833213"/>
                  </a:lnTo>
                  <a:lnTo>
                    <a:pt x="14842" y="828007"/>
                  </a:lnTo>
                  <a:lnTo>
                    <a:pt x="24302" y="826098"/>
                  </a:lnTo>
                  <a:lnTo>
                    <a:pt x="4738497" y="826098"/>
                  </a:lnTo>
                  <a:lnTo>
                    <a:pt x="4744922" y="826098"/>
                  </a:lnTo>
                  <a:lnTo>
                    <a:pt x="4751122" y="828648"/>
                  </a:lnTo>
                  <a:lnTo>
                    <a:pt x="4755672" y="833198"/>
                  </a:lnTo>
                  <a:lnTo>
                    <a:pt x="4760222" y="837773"/>
                  </a:lnTo>
                  <a:lnTo>
                    <a:pt x="4762797" y="843948"/>
                  </a:lnTo>
                  <a:lnTo>
                    <a:pt x="4762797" y="850398"/>
                  </a:lnTo>
                  <a:lnTo>
                    <a:pt x="4762797" y="1277597"/>
                  </a:lnTo>
                  <a:lnTo>
                    <a:pt x="4760885" y="1287047"/>
                  </a:lnTo>
                  <a:lnTo>
                    <a:pt x="4755672" y="1294772"/>
                  </a:lnTo>
                  <a:lnTo>
                    <a:pt x="4747947" y="1299984"/>
                  </a:lnTo>
                  <a:lnTo>
                    <a:pt x="4738497" y="1301897"/>
                  </a:lnTo>
                  <a:lnTo>
                    <a:pt x="24302" y="1301897"/>
                  </a:lnTo>
                  <a:lnTo>
                    <a:pt x="14842" y="1299984"/>
                  </a:lnTo>
                  <a:lnTo>
                    <a:pt x="7117" y="1294772"/>
                  </a:lnTo>
                  <a:lnTo>
                    <a:pt x="1909" y="1287047"/>
                  </a:lnTo>
                  <a:lnTo>
                    <a:pt x="0" y="1277597"/>
                  </a:lnTo>
                  <a:lnTo>
                    <a:pt x="0" y="850398"/>
                  </a:lnTo>
                  <a:close/>
                </a:path>
              </a:pathLst>
            </a:custGeom>
            <a:ln w="19049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693984" y="1112475"/>
            <a:ext cx="57372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endParaRPr sz="1300">
              <a:latin typeface="Lato"/>
              <a:cs typeface="Lat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849029" y="1112475"/>
            <a:ext cx="48736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Model</a:t>
            </a:r>
            <a:endParaRPr sz="1300">
              <a:latin typeface="Lato"/>
              <a:cs typeface="Lat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23962" y="2719290"/>
            <a:ext cx="2000250" cy="28341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800" spc="-5" dirty="0">
                <a:latin typeface="Lato"/>
                <a:cs typeface="Lato"/>
              </a:rPr>
              <a:t>Zero-</a:t>
            </a:r>
            <a:r>
              <a:rPr sz="1800" dirty="0">
                <a:latin typeface="Lato"/>
                <a:cs typeface="Lato"/>
              </a:rPr>
              <a:t>shot</a:t>
            </a:r>
            <a:r>
              <a:rPr sz="1800" spc="-95" dirty="0">
                <a:latin typeface="Lato"/>
                <a:cs typeface="Lato"/>
              </a:rPr>
              <a:t> </a:t>
            </a:r>
            <a:r>
              <a:rPr sz="1800" spc="-5" dirty="0">
                <a:latin typeface="Lato"/>
                <a:cs typeface="Lato"/>
              </a:rPr>
              <a:t>inference</a:t>
            </a:r>
            <a:endParaRPr sz="1800">
              <a:latin typeface="Lato"/>
              <a:cs typeface="Lato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5852088" y="1349997"/>
            <a:ext cx="2607310" cy="831215"/>
          </a:xfrm>
          <a:custGeom>
            <a:avLst/>
            <a:gdLst/>
            <a:ahLst/>
            <a:cxnLst/>
            <a:rect l="l" t="t" r="r" b="b"/>
            <a:pathLst>
              <a:path w="5214619" h="1662429">
                <a:moveTo>
                  <a:pt x="5214589" y="1662296"/>
                </a:moveTo>
                <a:lnTo>
                  <a:pt x="0" y="1662296"/>
                </a:lnTo>
                <a:lnTo>
                  <a:pt x="0" y="0"/>
                </a:lnTo>
                <a:lnTo>
                  <a:pt x="5214589" y="0"/>
                </a:lnTo>
                <a:lnTo>
                  <a:pt x="5214589" y="1662296"/>
                </a:lnTo>
                <a:close/>
              </a:path>
            </a:pathLst>
          </a:custGeom>
          <a:solidFill>
            <a:srgbClr val="D8D1E8"/>
          </a:solidFill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17" name="object 17"/>
          <p:cNvSpPr txBox="1"/>
          <p:nvPr/>
        </p:nvSpPr>
        <p:spPr>
          <a:xfrm>
            <a:off x="5852088" y="1349997"/>
            <a:ext cx="2607310" cy="730328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488" marR="272415">
              <a:spcBef>
                <a:spcPts val="655"/>
              </a:spcBef>
            </a:pP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I</a:t>
            </a:r>
            <a:r>
              <a:rPr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loved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movie!</a:t>
            </a:r>
            <a:endParaRPr>
              <a:latin typeface="Courier New"/>
              <a:cs typeface="Courier New"/>
            </a:endParaRPr>
          </a:p>
          <a:p>
            <a:pPr marL="90488">
              <a:tabLst>
                <a:tab pos="1263968" algn="l"/>
              </a:tabLst>
            </a:pP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Sentiment: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	</a:t>
            </a:r>
            <a:r>
              <a:rPr b="1" spc="-5" dirty="0">
                <a:latin typeface="Courier New"/>
                <a:cs typeface="Courier New"/>
              </a:rPr>
              <a:t>Positive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5365589" y="1550059"/>
            <a:ext cx="456883" cy="82233"/>
            <a:chOff x="10731178" y="3100118"/>
            <a:chExt cx="913765" cy="164465"/>
          </a:xfrm>
        </p:grpSpPr>
        <p:sp>
          <p:nvSpPr>
            <p:cNvPr id="19" name="object 19"/>
            <p:cNvSpPr/>
            <p:nvPr/>
          </p:nvSpPr>
          <p:spPr>
            <a:xfrm>
              <a:off x="10731178" y="3182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0" name="object 2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33326" y="3100118"/>
              <a:ext cx="210999" cy="163974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5936238" y="1112461"/>
            <a:ext cx="878205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Completion</a:t>
            </a:r>
            <a:endParaRPr sz="1300">
              <a:latin typeface="Lato"/>
              <a:cs typeface="Lato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5874326" y="1881709"/>
            <a:ext cx="2381568" cy="238125"/>
          </a:xfrm>
          <a:custGeom>
            <a:avLst/>
            <a:gdLst/>
            <a:ahLst/>
            <a:cxnLst/>
            <a:rect l="l" t="t" r="r" b="b"/>
            <a:pathLst>
              <a:path w="4763134" h="476250">
                <a:moveTo>
                  <a:pt x="0" y="24299"/>
                </a:moveTo>
                <a:lnTo>
                  <a:pt x="1908" y="14839"/>
                </a:lnTo>
                <a:lnTo>
                  <a:pt x="7115" y="7115"/>
                </a:lnTo>
                <a:lnTo>
                  <a:pt x="14839" y="1908"/>
                </a:lnTo>
                <a:lnTo>
                  <a:pt x="24299" y="0"/>
                </a:lnTo>
                <a:lnTo>
                  <a:pt x="4738490" y="0"/>
                </a:lnTo>
                <a:lnTo>
                  <a:pt x="4744915" y="0"/>
                </a:lnTo>
                <a:lnTo>
                  <a:pt x="4751115" y="2574"/>
                </a:lnTo>
                <a:lnTo>
                  <a:pt x="4755665" y="7124"/>
                </a:lnTo>
                <a:lnTo>
                  <a:pt x="4760215" y="11674"/>
                </a:lnTo>
                <a:lnTo>
                  <a:pt x="4762790" y="17874"/>
                </a:lnTo>
                <a:lnTo>
                  <a:pt x="4762790" y="24299"/>
                </a:lnTo>
                <a:lnTo>
                  <a:pt x="4762790" y="451499"/>
                </a:lnTo>
                <a:lnTo>
                  <a:pt x="4760881" y="460959"/>
                </a:lnTo>
                <a:lnTo>
                  <a:pt x="4755674" y="468683"/>
                </a:lnTo>
                <a:lnTo>
                  <a:pt x="4747950" y="473890"/>
                </a:lnTo>
                <a:lnTo>
                  <a:pt x="4738490" y="475799"/>
                </a:lnTo>
                <a:lnTo>
                  <a:pt x="24299" y="475799"/>
                </a:lnTo>
                <a:lnTo>
                  <a:pt x="14839" y="473890"/>
                </a:lnTo>
                <a:lnTo>
                  <a:pt x="7115" y="468683"/>
                </a:lnTo>
                <a:lnTo>
                  <a:pt x="1908" y="460959"/>
                </a:lnTo>
                <a:lnTo>
                  <a:pt x="0" y="451499"/>
                </a:lnTo>
                <a:lnTo>
                  <a:pt x="0" y="24299"/>
                </a:lnTo>
                <a:close/>
              </a:path>
            </a:pathLst>
          </a:custGeom>
          <a:ln w="1904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7"/>
          <p:cNvSpPr txBox="1">
            <a:spLocks noGrp="1"/>
          </p:cNvSpPr>
          <p:nvPr>
            <p:ph type="title"/>
          </p:nvPr>
        </p:nvSpPr>
        <p:spPr>
          <a:xfrm>
            <a:off x="727288" y="416025"/>
            <a:ext cx="7587074" cy="95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RAG (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Retreived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Augmented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Generation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)</a:t>
            </a:r>
            <a:b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Bring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it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all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together</a:t>
            </a:r>
            <a:endParaRPr sz="2700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3574236-9EF4-1195-31AF-51267E90F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4398"/>
          <a:stretch/>
        </p:blipFill>
        <p:spPr bwMode="auto">
          <a:xfrm>
            <a:off x="1763960" y="1363571"/>
            <a:ext cx="4814933" cy="3160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8604DD68-4AB8-549A-C48A-DFF3B8C4D8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27" t="58710"/>
          <a:stretch/>
        </p:blipFill>
        <p:spPr bwMode="auto">
          <a:xfrm>
            <a:off x="2381190" y="3318868"/>
            <a:ext cx="4592491" cy="130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17702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7"/>
          <p:cNvSpPr txBox="1">
            <a:spLocks noGrp="1"/>
          </p:cNvSpPr>
          <p:nvPr>
            <p:ph type="title"/>
          </p:nvPr>
        </p:nvSpPr>
        <p:spPr>
          <a:xfrm>
            <a:off x="727288" y="416025"/>
            <a:ext cx="7587074" cy="95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RAG (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Retreived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Augmented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Generation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)</a:t>
            </a:r>
            <a:b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Bring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it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all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together</a:t>
            </a:r>
            <a:endParaRPr sz="2700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3574236-9EF4-1195-31AF-51267E90F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4398"/>
          <a:stretch/>
        </p:blipFill>
        <p:spPr bwMode="auto">
          <a:xfrm>
            <a:off x="1763960" y="1363571"/>
            <a:ext cx="4814933" cy="3160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8604DD68-4AB8-549A-C48A-DFF3B8C4D8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27" t="58710"/>
          <a:stretch/>
        </p:blipFill>
        <p:spPr bwMode="auto">
          <a:xfrm>
            <a:off x="2381190" y="3318868"/>
            <a:ext cx="4592491" cy="130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933587F-9133-3365-E816-B710781A5D09}"/>
              </a:ext>
            </a:extLst>
          </p:cNvPr>
          <p:cNvSpPr/>
          <p:nvPr/>
        </p:nvSpPr>
        <p:spPr>
          <a:xfrm>
            <a:off x="1507162" y="1291857"/>
            <a:ext cx="6678288" cy="202701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sz="1050"/>
          </a:p>
        </p:txBody>
      </p:sp>
      <p:sp>
        <p:nvSpPr>
          <p:cNvPr id="4" name="Google Shape;447;p7">
            <a:extLst>
              <a:ext uri="{FF2B5EF4-FFF2-40B4-BE49-F238E27FC236}">
                <a16:creationId xmlns:a16="http://schemas.microsoft.com/office/drawing/2014/main" id="{0123EDF0-393B-80B3-D53D-B86CBBD418A2}"/>
              </a:ext>
            </a:extLst>
          </p:cNvPr>
          <p:cNvSpPr txBox="1">
            <a:spLocks/>
          </p:cNvSpPr>
          <p:nvPr/>
        </p:nvSpPr>
        <p:spPr>
          <a:xfrm>
            <a:off x="6748204" y="1427421"/>
            <a:ext cx="1267934" cy="284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AU" sz="150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Retreiver step</a:t>
            </a:r>
            <a:endParaRPr lang="en-AU" sz="150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C29798-B505-07D5-BDB7-26649D5B40E2}"/>
              </a:ext>
            </a:extLst>
          </p:cNvPr>
          <p:cNvSpPr/>
          <p:nvPr/>
        </p:nvSpPr>
        <p:spPr>
          <a:xfrm>
            <a:off x="1507162" y="3532667"/>
            <a:ext cx="6678288" cy="112191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sz="1050"/>
          </a:p>
        </p:txBody>
      </p:sp>
      <p:sp>
        <p:nvSpPr>
          <p:cNvPr id="6" name="Google Shape;447;p7">
            <a:extLst>
              <a:ext uri="{FF2B5EF4-FFF2-40B4-BE49-F238E27FC236}">
                <a16:creationId xmlns:a16="http://schemas.microsoft.com/office/drawing/2014/main" id="{CB9127F3-BC4D-54E0-567F-521A881587E1}"/>
              </a:ext>
            </a:extLst>
          </p:cNvPr>
          <p:cNvSpPr txBox="1">
            <a:spLocks/>
          </p:cNvSpPr>
          <p:nvPr/>
        </p:nvSpPr>
        <p:spPr>
          <a:xfrm>
            <a:off x="6476543" y="3588488"/>
            <a:ext cx="1606557" cy="284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06353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39" b="0" i="0" u="none" strike="noStrike" cap="none">
                <a:solidFill>
                  <a:srgbClr val="079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2C7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AU" sz="15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Generation step</a:t>
            </a:r>
            <a:endParaRPr lang="en-AU" sz="1500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346339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7"/>
          <p:cNvSpPr txBox="1">
            <a:spLocks noGrp="1"/>
          </p:cNvSpPr>
          <p:nvPr>
            <p:ph type="title"/>
          </p:nvPr>
        </p:nvSpPr>
        <p:spPr>
          <a:xfrm>
            <a:off x="727288" y="416025"/>
            <a:ext cx="7587074" cy="95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RAG (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Retreived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Augmented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Generation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)</a:t>
            </a:r>
            <a:b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Bring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it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all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together</a:t>
            </a:r>
            <a:endParaRPr sz="2700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989216-1154-17B9-E486-1C58B6FA2D80}"/>
              </a:ext>
            </a:extLst>
          </p:cNvPr>
          <p:cNvSpPr txBox="1"/>
          <p:nvPr/>
        </p:nvSpPr>
        <p:spPr>
          <a:xfrm>
            <a:off x="645928" y="1196163"/>
            <a:ext cx="8293396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75" dirty="0">
                <a:solidFill>
                  <a:srgbClr val="001080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prompt</a:t>
            </a:r>
            <a:r>
              <a:rPr lang="en-GB" sz="675" dirty="0">
                <a:highlight>
                  <a:srgbClr val="FFFFFF"/>
                </a:highlight>
                <a:latin typeface="Menlo" panose="020B0609030804020204" pitchFamily="49" charset="0"/>
              </a:rPr>
              <a:t> = </a:t>
            </a:r>
            <a:r>
              <a:rPr lang="en-GB" sz="675" dirty="0">
                <a:solidFill>
                  <a:srgbClr val="0000FF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f</a:t>
            </a:r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"""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## INTRODUCTION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You are a Chatbot designed to help answer technical questions about the software at BNPP.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The user asked: "</a:t>
            </a:r>
            <a:r>
              <a:rPr lang="en-GB" sz="675" dirty="0">
                <a:solidFill>
                  <a:srgbClr val="0000FF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{</a:t>
            </a:r>
            <a:r>
              <a:rPr lang="en-GB" sz="675" dirty="0" err="1">
                <a:solidFill>
                  <a:srgbClr val="001080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user_question</a:t>
            </a:r>
            <a:r>
              <a:rPr lang="en-GB" sz="675" dirty="0">
                <a:solidFill>
                  <a:srgbClr val="0000FF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}</a:t>
            </a:r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"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br>
              <a:rPr lang="en-GB" sz="675" dirty="0">
                <a:highlight>
                  <a:srgbClr val="FFFFFF"/>
                </a:highlight>
                <a:latin typeface="Menlo" panose="020B0609030804020204" pitchFamily="49" charset="0"/>
              </a:rPr>
            </a:br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## CONTEXT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Technical Documentation for the software: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'''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0000FF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{</a:t>
            </a:r>
            <a:r>
              <a:rPr lang="en-GB" sz="675" dirty="0">
                <a:solidFill>
                  <a:srgbClr val="795E26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_</a:t>
            </a:r>
            <a:r>
              <a:rPr lang="en-GB" sz="675" dirty="0" err="1">
                <a:solidFill>
                  <a:srgbClr val="795E26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get_document_prompt</a:t>
            </a:r>
            <a:r>
              <a:rPr lang="en-GB" sz="675" dirty="0">
                <a:highlight>
                  <a:srgbClr val="FFFFFF"/>
                </a:highlight>
                <a:latin typeface="Menlo" panose="020B0609030804020204" pitchFamily="49" charset="0"/>
              </a:rPr>
              <a:t>(</a:t>
            </a:r>
            <a:r>
              <a:rPr lang="en-GB" sz="675" dirty="0">
                <a:solidFill>
                  <a:srgbClr val="001080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docs</a:t>
            </a:r>
            <a:r>
              <a:rPr lang="en-GB" sz="675" dirty="0">
                <a:highlight>
                  <a:srgbClr val="FFFFFF"/>
                </a:highlight>
                <a:latin typeface="Menlo" panose="020B0609030804020204" pitchFamily="49" charset="0"/>
              </a:rPr>
              <a:t>)</a:t>
            </a:r>
            <a:r>
              <a:rPr lang="en-GB" sz="675" dirty="0">
                <a:solidFill>
                  <a:srgbClr val="0000FF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}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'''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br>
              <a:rPr lang="en-GB" sz="675" dirty="0">
                <a:highlight>
                  <a:srgbClr val="FFFFFF"/>
                </a:highlight>
                <a:latin typeface="Menlo" panose="020B0609030804020204" pitchFamily="49" charset="0"/>
              </a:rPr>
            </a:br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## RESTRICTIONS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Refer to the products by their names.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Be clear, transparent, and factual: only state what is in the context without providing opinions or subjectivity.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Answer the question based solely on the context above; if you do not know the answer, be clear with the user that you do not know.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Only respond to questions related to the products, avoiding jokes, offensive remarks, and discussions on religion or sexuality.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If the user does not provide sufficient context, do not answer and instead ask for more information on what the user wants to know.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br>
              <a:rPr lang="en-GB" sz="675" dirty="0">
                <a:highlight>
                  <a:srgbClr val="FFFFFF"/>
                </a:highlight>
                <a:latin typeface="Menlo" panose="020B0609030804020204" pitchFamily="49" charset="0"/>
              </a:rPr>
            </a:br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## TASK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First, answer directly to the user, if possible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Second, point the user int he right direction of the documentation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br>
              <a:rPr lang="en-GB" sz="675" dirty="0">
                <a:highlight>
                  <a:srgbClr val="FFFFFF"/>
                </a:highlight>
                <a:latin typeface="Menlo" panose="020B0609030804020204" pitchFamily="49" charset="0"/>
              </a:rPr>
            </a:br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## RESPONSE STRUCTURE: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'''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[answer text]]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br>
              <a:rPr lang="en-GB" sz="675" dirty="0">
                <a:highlight>
                  <a:srgbClr val="FFFFFF"/>
                </a:highlight>
                <a:latin typeface="Menlo" panose="020B0609030804020204" pitchFamily="49" charset="0"/>
              </a:rPr>
            </a:br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Source: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• From pages [...] of the Technical Documentation for *Product1* (link)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• From pages [...] of the Technical Documentation for *Product2* (link)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'''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br>
              <a:rPr lang="en-GB" sz="675" dirty="0">
                <a:highlight>
                  <a:srgbClr val="FFFFFF"/>
                </a:highlight>
                <a:latin typeface="Menlo" panose="020B0609030804020204" pitchFamily="49" charset="0"/>
              </a:rPr>
            </a:br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## CONVERSATION: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User: </a:t>
            </a:r>
            <a:r>
              <a:rPr lang="en-GB" sz="675" dirty="0">
                <a:solidFill>
                  <a:srgbClr val="0000FF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{</a:t>
            </a:r>
            <a:r>
              <a:rPr lang="en-GB" sz="675" dirty="0" err="1">
                <a:solidFill>
                  <a:srgbClr val="001080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user_question</a:t>
            </a:r>
            <a:r>
              <a:rPr lang="en-GB" sz="675" dirty="0">
                <a:solidFill>
                  <a:srgbClr val="0000FF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}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Agent: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  <a:p>
            <a:r>
              <a:rPr lang="en-GB" sz="675" dirty="0">
                <a:solidFill>
                  <a:srgbClr val="A31515"/>
                </a:solidFill>
                <a:highlight>
                  <a:srgbClr val="FFFFFF"/>
                </a:highlight>
                <a:latin typeface="Menlo" panose="020B0609030804020204" pitchFamily="49" charset="0"/>
              </a:rPr>
              <a:t>"""</a:t>
            </a:r>
            <a:endParaRPr lang="en-GB" sz="675" dirty="0">
              <a:highlight>
                <a:srgbClr val="FFFFFF"/>
              </a:highlight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92685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7"/>
          <p:cNvSpPr txBox="1">
            <a:spLocks noGrp="1"/>
          </p:cNvSpPr>
          <p:nvPr>
            <p:ph type="title"/>
          </p:nvPr>
        </p:nvSpPr>
        <p:spPr>
          <a:xfrm>
            <a:off x="727288" y="416025"/>
            <a:ext cx="7587074" cy="95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RAG (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Retreived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Augmented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27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Generation</a:t>
            </a:r>
            <a: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)</a:t>
            </a:r>
            <a:br>
              <a:rPr lang="pt-PT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Bring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it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all</a:t>
            </a:r>
            <a:r>
              <a:rPr lang="pt-PT" sz="1500" dirty="0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PT" sz="1500" dirty="0" err="1">
                <a:solidFill>
                  <a:srgbClr val="00915A"/>
                </a:solidFill>
                <a:latin typeface="Inter"/>
                <a:ea typeface="Inter"/>
                <a:cs typeface="Inter"/>
                <a:sym typeface="Inter"/>
              </a:rPr>
              <a:t>together</a:t>
            </a:r>
            <a:endParaRPr sz="2700" dirty="0">
              <a:solidFill>
                <a:srgbClr val="00915A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pic>
        <p:nvPicPr>
          <p:cNvPr id="4" name="Picture 2" descr="Implementing RAG with Langchain and Hugging Face | by Akriti Upadhyay |  Accredian | Medium">
            <a:extLst>
              <a:ext uri="{FF2B5EF4-FFF2-40B4-BE49-F238E27FC236}">
                <a16:creationId xmlns:a16="http://schemas.microsoft.com/office/drawing/2014/main" id="{BEC04C6D-A1FD-3CBC-1A69-6C0594D3B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26" y="1419579"/>
            <a:ext cx="8018394" cy="339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9153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"/>
          <p:cNvPicPr preferRelativeResize="0"/>
          <p:nvPr/>
        </p:nvPicPr>
        <p:blipFill rotWithShape="1">
          <a:blip r:embed="rId3">
            <a:alphaModFix amt="50000"/>
          </a:blip>
          <a:srcRect l="9458" t="28494" r="10727"/>
          <a:stretch/>
        </p:blipFill>
        <p:spPr>
          <a:xfrm rot="-5400012" flipH="1">
            <a:off x="-334049" y="722857"/>
            <a:ext cx="4456124" cy="3826636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7"/>
          <p:cNvSpPr txBox="1">
            <a:spLocks noGrp="1"/>
          </p:cNvSpPr>
          <p:nvPr>
            <p:ph type="title"/>
          </p:nvPr>
        </p:nvSpPr>
        <p:spPr>
          <a:xfrm>
            <a:off x="1033645" y="2111885"/>
            <a:ext cx="7587074" cy="1718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5400" dirty="0">
                <a:solidFill>
                  <a:schemeClr val="tx1">
                    <a:lumMod val="95000"/>
                    <a:lumOff val="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Lets code this out?</a:t>
            </a:r>
            <a:endParaRPr lang="en-GB" sz="5400" dirty="0">
              <a:solidFill>
                <a:srgbClr val="50DC93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088795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4260300" cy="881010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spc="-15" dirty="0"/>
              <a:t>In-</a:t>
            </a:r>
            <a:r>
              <a:rPr spc="-18" dirty="0"/>
              <a:t>context</a:t>
            </a:r>
            <a:r>
              <a:rPr spc="-148" dirty="0"/>
              <a:t> </a:t>
            </a:r>
            <a:r>
              <a:rPr dirty="0"/>
              <a:t>learning</a:t>
            </a:r>
            <a:r>
              <a:rPr spc="-145" dirty="0"/>
              <a:t> </a:t>
            </a:r>
            <a:r>
              <a:rPr spc="55" dirty="0"/>
              <a:t>(ICL)</a:t>
            </a:r>
            <a:r>
              <a:rPr spc="-148" dirty="0"/>
              <a:t> </a:t>
            </a:r>
            <a:r>
              <a:rPr spc="-75" dirty="0"/>
              <a:t>-</a:t>
            </a:r>
            <a:r>
              <a:rPr spc="-145" dirty="0"/>
              <a:t> </a:t>
            </a:r>
            <a:r>
              <a:rPr dirty="0"/>
              <a:t>zero</a:t>
            </a:r>
            <a:r>
              <a:rPr spc="-148" dirty="0"/>
              <a:t> </a:t>
            </a:r>
            <a:r>
              <a:rPr dirty="0"/>
              <a:t>shot</a:t>
            </a:r>
            <a:r>
              <a:rPr spc="-145" dirty="0"/>
              <a:t> </a:t>
            </a:r>
            <a:r>
              <a:rPr spc="-5" dirty="0"/>
              <a:t>inference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09849" y="1349997"/>
            <a:ext cx="2607310" cy="730328"/>
          </a:xfrm>
          <a:prstGeom prst="rect">
            <a:avLst/>
          </a:prstGeom>
          <a:solidFill>
            <a:srgbClr val="EDEDED"/>
          </a:solidFill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170" marR="272415">
              <a:spcBef>
                <a:spcPts val="655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I</a:t>
            </a:r>
            <a:r>
              <a:rPr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loved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movie!</a:t>
            </a:r>
            <a:endParaRPr>
              <a:latin typeface="Courier New"/>
              <a:cs typeface="Courier New"/>
            </a:endParaRPr>
          </a:p>
          <a:p>
            <a:pPr marL="90170"/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4207635" y="1396516"/>
            <a:ext cx="654050" cy="646113"/>
            <a:chOff x="8415270" y="2793031"/>
            <a:chExt cx="1308100" cy="1292225"/>
          </a:xfrm>
        </p:grpSpPr>
        <p:sp>
          <p:nvSpPr>
            <p:cNvPr id="5" name="object 5"/>
            <p:cNvSpPr/>
            <p:nvPr/>
          </p:nvSpPr>
          <p:spPr>
            <a:xfrm>
              <a:off x="8420033" y="2797794"/>
              <a:ext cx="1298575" cy="1282700"/>
            </a:xfrm>
            <a:custGeom>
              <a:avLst/>
              <a:gdLst/>
              <a:ahLst/>
              <a:cxnLst/>
              <a:rect l="l" t="t" r="r" b="b"/>
              <a:pathLst>
                <a:path w="1298575" h="1282700">
                  <a:moveTo>
                    <a:pt x="649198" y="1282197"/>
                  </a:moveTo>
                  <a:lnTo>
                    <a:pt x="600747" y="1280439"/>
                  </a:lnTo>
                  <a:lnTo>
                    <a:pt x="553263" y="1275246"/>
                  </a:lnTo>
                  <a:lnTo>
                    <a:pt x="506872" y="1266743"/>
                  </a:lnTo>
                  <a:lnTo>
                    <a:pt x="461699" y="1255054"/>
                  </a:lnTo>
                  <a:lnTo>
                    <a:pt x="417869" y="1240302"/>
                  </a:lnTo>
                  <a:lnTo>
                    <a:pt x="375509" y="1222612"/>
                  </a:lnTo>
                  <a:lnTo>
                    <a:pt x="334744" y="1202108"/>
                  </a:lnTo>
                  <a:lnTo>
                    <a:pt x="295700" y="1178913"/>
                  </a:lnTo>
                  <a:lnTo>
                    <a:pt x="258501" y="1153152"/>
                  </a:lnTo>
                  <a:lnTo>
                    <a:pt x="223273" y="1124948"/>
                  </a:lnTo>
                  <a:lnTo>
                    <a:pt x="190143" y="1094425"/>
                  </a:lnTo>
                  <a:lnTo>
                    <a:pt x="159235" y="1061708"/>
                  </a:lnTo>
                  <a:lnTo>
                    <a:pt x="130674" y="1026920"/>
                  </a:lnTo>
                  <a:lnTo>
                    <a:pt x="104588" y="990186"/>
                  </a:lnTo>
                  <a:lnTo>
                    <a:pt x="81100" y="951628"/>
                  </a:lnTo>
                  <a:lnTo>
                    <a:pt x="60337" y="911372"/>
                  </a:lnTo>
                  <a:lnTo>
                    <a:pt x="42423" y="869540"/>
                  </a:lnTo>
                  <a:lnTo>
                    <a:pt x="27485" y="826258"/>
                  </a:lnTo>
                  <a:lnTo>
                    <a:pt x="15649" y="781649"/>
                  </a:lnTo>
                  <a:lnTo>
                    <a:pt x="7038" y="735836"/>
                  </a:lnTo>
                  <a:lnTo>
                    <a:pt x="1780" y="688945"/>
                  </a:lnTo>
                  <a:lnTo>
                    <a:pt x="0" y="641098"/>
                  </a:lnTo>
                  <a:lnTo>
                    <a:pt x="1780" y="593252"/>
                  </a:lnTo>
                  <a:lnTo>
                    <a:pt x="7038" y="546360"/>
                  </a:lnTo>
                  <a:lnTo>
                    <a:pt x="15649" y="500548"/>
                  </a:lnTo>
                  <a:lnTo>
                    <a:pt x="27485" y="455939"/>
                  </a:lnTo>
                  <a:lnTo>
                    <a:pt x="42423" y="412656"/>
                  </a:lnTo>
                  <a:lnTo>
                    <a:pt x="60337" y="370825"/>
                  </a:lnTo>
                  <a:lnTo>
                    <a:pt x="81100" y="330568"/>
                  </a:lnTo>
                  <a:lnTo>
                    <a:pt x="104588" y="292011"/>
                  </a:lnTo>
                  <a:lnTo>
                    <a:pt x="130674" y="255276"/>
                  </a:lnTo>
                  <a:lnTo>
                    <a:pt x="159235" y="220488"/>
                  </a:lnTo>
                  <a:lnTo>
                    <a:pt x="190143" y="187771"/>
                  </a:lnTo>
                  <a:lnTo>
                    <a:pt x="223273" y="157248"/>
                  </a:lnTo>
                  <a:lnTo>
                    <a:pt x="258501" y="129044"/>
                  </a:lnTo>
                  <a:lnTo>
                    <a:pt x="295700" y="103283"/>
                  </a:lnTo>
                  <a:lnTo>
                    <a:pt x="334744" y="80088"/>
                  </a:lnTo>
                  <a:lnTo>
                    <a:pt x="375509" y="59584"/>
                  </a:lnTo>
                  <a:lnTo>
                    <a:pt x="417869" y="41894"/>
                  </a:lnTo>
                  <a:lnTo>
                    <a:pt x="461699" y="27143"/>
                  </a:lnTo>
                  <a:lnTo>
                    <a:pt x="506872" y="15453"/>
                  </a:lnTo>
                  <a:lnTo>
                    <a:pt x="553263" y="6951"/>
                  </a:lnTo>
                  <a:lnTo>
                    <a:pt x="600747" y="1758"/>
                  </a:lnTo>
                  <a:lnTo>
                    <a:pt x="649198" y="0"/>
                  </a:lnTo>
                  <a:lnTo>
                    <a:pt x="700603" y="2011"/>
                  </a:lnTo>
                  <a:lnTo>
                    <a:pt x="751366" y="7986"/>
                  </a:lnTo>
                  <a:lnTo>
                    <a:pt x="801271" y="17836"/>
                  </a:lnTo>
                  <a:lnTo>
                    <a:pt x="850099" y="31471"/>
                  </a:lnTo>
                  <a:lnTo>
                    <a:pt x="897632" y="48803"/>
                  </a:lnTo>
                  <a:lnTo>
                    <a:pt x="943652" y="69740"/>
                  </a:lnTo>
                  <a:lnTo>
                    <a:pt x="987942" y="94196"/>
                  </a:lnTo>
                  <a:lnTo>
                    <a:pt x="1030283" y="122079"/>
                  </a:lnTo>
                  <a:lnTo>
                    <a:pt x="1070457" y="153302"/>
                  </a:lnTo>
                  <a:lnTo>
                    <a:pt x="1108247" y="187774"/>
                  </a:lnTo>
                  <a:lnTo>
                    <a:pt x="1143157" y="225091"/>
                  </a:lnTo>
                  <a:lnTo>
                    <a:pt x="1174775" y="264764"/>
                  </a:lnTo>
                  <a:lnTo>
                    <a:pt x="1203011" y="306577"/>
                  </a:lnTo>
                  <a:lnTo>
                    <a:pt x="1227776" y="350314"/>
                  </a:lnTo>
                  <a:lnTo>
                    <a:pt x="1248978" y="395761"/>
                  </a:lnTo>
                  <a:lnTo>
                    <a:pt x="1266528" y="442702"/>
                  </a:lnTo>
                  <a:lnTo>
                    <a:pt x="1280335" y="490922"/>
                  </a:lnTo>
                  <a:lnTo>
                    <a:pt x="1290309" y="540205"/>
                  </a:lnTo>
                  <a:lnTo>
                    <a:pt x="1296360" y="590335"/>
                  </a:lnTo>
                  <a:lnTo>
                    <a:pt x="1298397" y="641098"/>
                  </a:lnTo>
                  <a:lnTo>
                    <a:pt x="1296616" y="688945"/>
                  </a:lnTo>
                  <a:lnTo>
                    <a:pt x="1291358" y="735836"/>
                  </a:lnTo>
                  <a:lnTo>
                    <a:pt x="1282748" y="781649"/>
                  </a:lnTo>
                  <a:lnTo>
                    <a:pt x="1270911" y="826258"/>
                  </a:lnTo>
                  <a:lnTo>
                    <a:pt x="1255973" y="869540"/>
                  </a:lnTo>
                  <a:lnTo>
                    <a:pt x="1238060" y="911372"/>
                  </a:lnTo>
                  <a:lnTo>
                    <a:pt x="1217297" y="951628"/>
                  </a:lnTo>
                  <a:lnTo>
                    <a:pt x="1193809" y="990186"/>
                  </a:lnTo>
                  <a:lnTo>
                    <a:pt x="1167722" y="1026920"/>
                  </a:lnTo>
                  <a:lnTo>
                    <a:pt x="1139162" y="1061708"/>
                  </a:lnTo>
                  <a:lnTo>
                    <a:pt x="1108254" y="1094425"/>
                  </a:lnTo>
                  <a:lnTo>
                    <a:pt x="1075123" y="1124948"/>
                  </a:lnTo>
                  <a:lnTo>
                    <a:pt x="1039896" y="1153152"/>
                  </a:lnTo>
                  <a:lnTo>
                    <a:pt x="1002697" y="1178913"/>
                  </a:lnTo>
                  <a:lnTo>
                    <a:pt x="963652" y="1202108"/>
                  </a:lnTo>
                  <a:lnTo>
                    <a:pt x="922887" y="1222612"/>
                  </a:lnTo>
                  <a:lnTo>
                    <a:pt x="880527" y="1240302"/>
                  </a:lnTo>
                  <a:lnTo>
                    <a:pt x="836698" y="1255054"/>
                  </a:lnTo>
                  <a:lnTo>
                    <a:pt x="791525" y="1266743"/>
                  </a:lnTo>
                  <a:lnTo>
                    <a:pt x="745134" y="1275246"/>
                  </a:lnTo>
                  <a:lnTo>
                    <a:pt x="697650" y="1280439"/>
                  </a:lnTo>
                  <a:lnTo>
                    <a:pt x="649198" y="1282197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8420033" y="2797794"/>
              <a:ext cx="1298575" cy="1282700"/>
            </a:xfrm>
            <a:custGeom>
              <a:avLst/>
              <a:gdLst/>
              <a:ahLst/>
              <a:cxnLst/>
              <a:rect l="l" t="t" r="r" b="b"/>
              <a:pathLst>
                <a:path w="1298575" h="1282700">
                  <a:moveTo>
                    <a:pt x="0" y="641098"/>
                  </a:moveTo>
                  <a:lnTo>
                    <a:pt x="1780" y="593252"/>
                  </a:lnTo>
                  <a:lnTo>
                    <a:pt x="7038" y="546360"/>
                  </a:lnTo>
                  <a:lnTo>
                    <a:pt x="15649" y="500548"/>
                  </a:lnTo>
                  <a:lnTo>
                    <a:pt x="27485" y="455939"/>
                  </a:lnTo>
                  <a:lnTo>
                    <a:pt x="42423" y="412656"/>
                  </a:lnTo>
                  <a:lnTo>
                    <a:pt x="60337" y="370825"/>
                  </a:lnTo>
                  <a:lnTo>
                    <a:pt x="81100" y="330568"/>
                  </a:lnTo>
                  <a:lnTo>
                    <a:pt x="104588" y="292011"/>
                  </a:lnTo>
                  <a:lnTo>
                    <a:pt x="130674" y="255276"/>
                  </a:lnTo>
                  <a:lnTo>
                    <a:pt x="159235" y="220488"/>
                  </a:lnTo>
                  <a:lnTo>
                    <a:pt x="190143" y="187771"/>
                  </a:lnTo>
                  <a:lnTo>
                    <a:pt x="223273" y="157248"/>
                  </a:lnTo>
                  <a:lnTo>
                    <a:pt x="258501" y="129044"/>
                  </a:lnTo>
                  <a:lnTo>
                    <a:pt x="295700" y="103283"/>
                  </a:lnTo>
                  <a:lnTo>
                    <a:pt x="334744" y="80088"/>
                  </a:lnTo>
                  <a:lnTo>
                    <a:pt x="375509" y="59584"/>
                  </a:lnTo>
                  <a:lnTo>
                    <a:pt x="417869" y="41894"/>
                  </a:lnTo>
                  <a:lnTo>
                    <a:pt x="461699" y="27143"/>
                  </a:lnTo>
                  <a:lnTo>
                    <a:pt x="506872" y="15453"/>
                  </a:lnTo>
                  <a:lnTo>
                    <a:pt x="553263" y="6951"/>
                  </a:lnTo>
                  <a:lnTo>
                    <a:pt x="600747" y="1758"/>
                  </a:lnTo>
                  <a:lnTo>
                    <a:pt x="649198" y="0"/>
                  </a:lnTo>
                  <a:lnTo>
                    <a:pt x="700603" y="2011"/>
                  </a:lnTo>
                  <a:lnTo>
                    <a:pt x="751366" y="7986"/>
                  </a:lnTo>
                  <a:lnTo>
                    <a:pt x="801271" y="17836"/>
                  </a:lnTo>
                  <a:lnTo>
                    <a:pt x="850099" y="31471"/>
                  </a:lnTo>
                  <a:lnTo>
                    <a:pt x="897632" y="48803"/>
                  </a:lnTo>
                  <a:lnTo>
                    <a:pt x="943652" y="69740"/>
                  </a:lnTo>
                  <a:lnTo>
                    <a:pt x="987942" y="94196"/>
                  </a:lnTo>
                  <a:lnTo>
                    <a:pt x="1030283" y="122079"/>
                  </a:lnTo>
                  <a:lnTo>
                    <a:pt x="1070457" y="153302"/>
                  </a:lnTo>
                  <a:lnTo>
                    <a:pt x="1108247" y="187774"/>
                  </a:lnTo>
                  <a:lnTo>
                    <a:pt x="1143157" y="225091"/>
                  </a:lnTo>
                  <a:lnTo>
                    <a:pt x="1174775" y="264764"/>
                  </a:lnTo>
                  <a:lnTo>
                    <a:pt x="1203011" y="306577"/>
                  </a:lnTo>
                  <a:lnTo>
                    <a:pt x="1227776" y="350314"/>
                  </a:lnTo>
                  <a:lnTo>
                    <a:pt x="1248978" y="395761"/>
                  </a:lnTo>
                  <a:lnTo>
                    <a:pt x="1266528" y="442702"/>
                  </a:lnTo>
                  <a:lnTo>
                    <a:pt x="1280335" y="490922"/>
                  </a:lnTo>
                  <a:lnTo>
                    <a:pt x="1290309" y="540205"/>
                  </a:lnTo>
                  <a:lnTo>
                    <a:pt x="1296360" y="590335"/>
                  </a:lnTo>
                  <a:lnTo>
                    <a:pt x="1298397" y="641098"/>
                  </a:lnTo>
                  <a:lnTo>
                    <a:pt x="1296616" y="688945"/>
                  </a:lnTo>
                  <a:lnTo>
                    <a:pt x="1291358" y="735836"/>
                  </a:lnTo>
                  <a:lnTo>
                    <a:pt x="1282748" y="781649"/>
                  </a:lnTo>
                  <a:lnTo>
                    <a:pt x="1270911" y="826258"/>
                  </a:lnTo>
                  <a:lnTo>
                    <a:pt x="1255973" y="869540"/>
                  </a:lnTo>
                  <a:lnTo>
                    <a:pt x="1238060" y="911372"/>
                  </a:lnTo>
                  <a:lnTo>
                    <a:pt x="1217296" y="951628"/>
                  </a:lnTo>
                  <a:lnTo>
                    <a:pt x="1193809" y="990185"/>
                  </a:lnTo>
                  <a:lnTo>
                    <a:pt x="1167722" y="1026920"/>
                  </a:lnTo>
                  <a:lnTo>
                    <a:pt x="1139162" y="1061708"/>
                  </a:lnTo>
                  <a:lnTo>
                    <a:pt x="1108254" y="1094425"/>
                  </a:lnTo>
                  <a:lnTo>
                    <a:pt x="1075123" y="1124948"/>
                  </a:lnTo>
                  <a:lnTo>
                    <a:pt x="1039895" y="1153152"/>
                  </a:lnTo>
                  <a:lnTo>
                    <a:pt x="1002697" y="1178913"/>
                  </a:lnTo>
                  <a:lnTo>
                    <a:pt x="963652" y="1202108"/>
                  </a:lnTo>
                  <a:lnTo>
                    <a:pt x="922887" y="1222612"/>
                  </a:lnTo>
                  <a:lnTo>
                    <a:pt x="880527" y="1240302"/>
                  </a:lnTo>
                  <a:lnTo>
                    <a:pt x="836698" y="1255054"/>
                  </a:lnTo>
                  <a:lnTo>
                    <a:pt x="791525" y="1266743"/>
                  </a:lnTo>
                  <a:lnTo>
                    <a:pt x="745134" y="1275246"/>
                  </a:lnTo>
                  <a:lnTo>
                    <a:pt x="697649" y="1280438"/>
                  </a:lnTo>
                  <a:lnTo>
                    <a:pt x="649198" y="1282197"/>
                  </a:lnTo>
                  <a:lnTo>
                    <a:pt x="600747" y="1280438"/>
                  </a:lnTo>
                  <a:lnTo>
                    <a:pt x="553263" y="1275246"/>
                  </a:lnTo>
                  <a:lnTo>
                    <a:pt x="506872" y="1266743"/>
                  </a:lnTo>
                  <a:lnTo>
                    <a:pt x="461699" y="1255054"/>
                  </a:lnTo>
                  <a:lnTo>
                    <a:pt x="417869" y="1240302"/>
                  </a:lnTo>
                  <a:lnTo>
                    <a:pt x="375509" y="1222612"/>
                  </a:lnTo>
                  <a:lnTo>
                    <a:pt x="334744" y="1202108"/>
                  </a:lnTo>
                  <a:lnTo>
                    <a:pt x="295700" y="1178913"/>
                  </a:lnTo>
                  <a:lnTo>
                    <a:pt x="258501" y="1153152"/>
                  </a:lnTo>
                  <a:lnTo>
                    <a:pt x="223273" y="1124948"/>
                  </a:lnTo>
                  <a:lnTo>
                    <a:pt x="190143" y="1094425"/>
                  </a:lnTo>
                  <a:lnTo>
                    <a:pt x="159235" y="1061708"/>
                  </a:lnTo>
                  <a:lnTo>
                    <a:pt x="130674" y="1026920"/>
                  </a:lnTo>
                  <a:lnTo>
                    <a:pt x="104588" y="990185"/>
                  </a:lnTo>
                  <a:lnTo>
                    <a:pt x="81100" y="951628"/>
                  </a:lnTo>
                  <a:lnTo>
                    <a:pt x="60337" y="911372"/>
                  </a:lnTo>
                  <a:lnTo>
                    <a:pt x="42423" y="869540"/>
                  </a:lnTo>
                  <a:lnTo>
                    <a:pt x="27485" y="826258"/>
                  </a:lnTo>
                  <a:lnTo>
                    <a:pt x="15649" y="781649"/>
                  </a:lnTo>
                  <a:lnTo>
                    <a:pt x="7038" y="735836"/>
                  </a:lnTo>
                  <a:lnTo>
                    <a:pt x="1780" y="688945"/>
                  </a:lnTo>
                  <a:lnTo>
                    <a:pt x="0" y="641098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349004" y="1598828"/>
            <a:ext cx="35877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3" dirty="0"/>
              <a:t>LLM</a:t>
            </a:r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852088" y="1349997"/>
            <a:ext cx="2607310" cy="945772"/>
          </a:xfrm>
          <a:prstGeom prst="rect">
            <a:avLst/>
          </a:prstGeom>
          <a:solidFill>
            <a:srgbClr val="D8D1E8"/>
          </a:solidFill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488" marR="272415">
              <a:spcBef>
                <a:spcPts val="655"/>
              </a:spcBef>
            </a:pP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I</a:t>
            </a:r>
            <a:r>
              <a:rPr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loved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movie!</a:t>
            </a:r>
            <a:endParaRPr>
              <a:latin typeface="Courier New"/>
              <a:cs typeface="Courier New"/>
            </a:endParaRPr>
          </a:p>
          <a:p>
            <a:pPr marL="90488" marR="272415">
              <a:tabLst>
                <a:tab pos="1263968" algn="l"/>
              </a:tabLst>
            </a:pP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Sentiment: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	</a:t>
            </a:r>
            <a:r>
              <a:rPr b="1" dirty="0">
                <a:latin typeface="Courier New"/>
                <a:cs typeface="Courier New"/>
              </a:rPr>
              <a:t>eived</a:t>
            </a:r>
            <a:r>
              <a:rPr b="1" spc="-13" dirty="0">
                <a:latin typeface="Courier New"/>
                <a:cs typeface="Courier New"/>
              </a:rPr>
              <a:t> </a:t>
            </a:r>
            <a:r>
              <a:rPr b="1" spc="-25" dirty="0">
                <a:latin typeface="Courier New"/>
                <a:cs typeface="Courier New"/>
              </a:rPr>
              <a:t>a </a:t>
            </a:r>
            <a:r>
              <a:rPr b="1" dirty="0">
                <a:latin typeface="Courier New"/>
                <a:cs typeface="Courier New"/>
              </a:rPr>
              <a:t>very</a:t>
            </a:r>
            <a:r>
              <a:rPr b="1" spc="-15" dirty="0">
                <a:latin typeface="Courier New"/>
                <a:cs typeface="Courier New"/>
              </a:rPr>
              <a:t> </a:t>
            </a:r>
            <a:r>
              <a:rPr b="1" dirty="0">
                <a:latin typeface="Courier New"/>
                <a:cs typeface="Courier New"/>
              </a:rPr>
              <a:t>nice</a:t>
            </a:r>
            <a:r>
              <a:rPr b="1" spc="-10" dirty="0">
                <a:latin typeface="Courier New"/>
                <a:cs typeface="Courier New"/>
              </a:rPr>
              <a:t> </a:t>
            </a:r>
            <a:r>
              <a:rPr b="1" dirty="0">
                <a:latin typeface="Courier New"/>
                <a:cs typeface="Courier New"/>
              </a:rPr>
              <a:t>book</a:t>
            </a:r>
            <a:r>
              <a:rPr b="1" spc="-10" dirty="0">
                <a:latin typeface="Courier New"/>
                <a:cs typeface="Courier New"/>
              </a:rPr>
              <a:t> </a:t>
            </a:r>
            <a:r>
              <a:rPr b="1" spc="-5" dirty="0">
                <a:latin typeface="Courier New"/>
                <a:cs typeface="Courier New"/>
              </a:rPr>
              <a:t>review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3218681" y="1547959"/>
            <a:ext cx="456883" cy="82233"/>
            <a:chOff x="6437362" y="3095918"/>
            <a:chExt cx="913765" cy="164465"/>
          </a:xfrm>
        </p:grpSpPr>
        <p:sp>
          <p:nvSpPr>
            <p:cNvPr id="10" name="object 10"/>
            <p:cNvSpPr/>
            <p:nvPr/>
          </p:nvSpPr>
          <p:spPr>
            <a:xfrm>
              <a:off x="6437362" y="31778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39510" y="3095918"/>
              <a:ext cx="210999" cy="163949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5358514" y="1550059"/>
            <a:ext cx="456883" cy="82233"/>
            <a:chOff x="10717028" y="3100118"/>
            <a:chExt cx="913765" cy="164465"/>
          </a:xfrm>
        </p:grpSpPr>
        <p:sp>
          <p:nvSpPr>
            <p:cNvPr id="13" name="object 13"/>
            <p:cNvSpPr/>
            <p:nvPr/>
          </p:nvSpPr>
          <p:spPr>
            <a:xfrm>
              <a:off x="10717028" y="3182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19177" y="3100118"/>
              <a:ext cx="210999" cy="163974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693984" y="1112475"/>
            <a:ext cx="57372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endParaRPr sz="1300">
              <a:latin typeface="Lato"/>
              <a:cs typeface="Lat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936238" y="1112461"/>
            <a:ext cx="878205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Completion</a:t>
            </a:r>
            <a:endParaRPr sz="1300">
              <a:latin typeface="Lato"/>
              <a:cs typeface="Lato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849029" y="1112475"/>
            <a:ext cx="48736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Model</a:t>
            </a:r>
            <a:endParaRPr sz="1300"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7468" y="1347616"/>
            <a:ext cx="2611120" cy="1913573"/>
            <a:chOff x="1214935" y="2695231"/>
            <a:chExt cx="5222240" cy="3827145"/>
          </a:xfrm>
        </p:grpSpPr>
        <p:sp>
          <p:nvSpPr>
            <p:cNvPr id="3" name="object 3"/>
            <p:cNvSpPr/>
            <p:nvPr/>
          </p:nvSpPr>
          <p:spPr>
            <a:xfrm>
              <a:off x="1219697" y="2699994"/>
              <a:ext cx="5212715" cy="3817620"/>
            </a:xfrm>
            <a:custGeom>
              <a:avLst/>
              <a:gdLst/>
              <a:ahLst/>
              <a:cxnLst/>
              <a:rect l="l" t="t" r="r" b="b"/>
              <a:pathLst>
                <a:path w="5212715" h="3817620">
                  <a:moveTo>
                    <a:pt x="5212189" y="3817192"/>
                  </a:moveTo>
                  <a:lnTo>
                    <a:pt x="0" y="3817192"/>
                  </a:lnTo>
                  <a:lnTo>
                    <a:pt x="0" y="0"/>
                  </a:lnTo>
                  <a:lnTo>
                    <a:pt x="5212189" y="0"/>
                  </a:lnTo>
                  <a:lnTo>
                    <a:pt x="5212189" y="3817192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4" name="object 4"/>
            <p:cNvSpPr/>
            <p:nvPr/>
          </p:nvSpPr>
          <p:spPr>
            <a:xfrm>
              <a:off x="1219697" y="2699994"/>
              <a:ext cx="5212715" cy="3817620"/>
            </a:xfrm>
            <a:custGeom>
              <a:avLst/>
              <a:gdLst/>
              <a:ahLst/>
              <a:cxnLst/>
              <a:rect l="l" t="t" r="r" b="b"/>
              <a:pathLst>
                <a:path w="5212715" h="3817620">
                  <a:moveTo>
                    <a:pt x="0" y="0"/>
                  </a:moveTo>
                  <a:lnTo>
                    <a:pt x="5212189" y="0"/>
                  </a:lnTo>
                  <a:lnTo>
                    <a:pt x="5212189" y="3817192"/>
                  </a:lnTo>
                  <a:lnTo>
                    <a:pt x="0" y="3817192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700334" y="1427025"/>
            <a:ext cx="2246630" cy="65274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R="2540">
              <a:spcBef>
                <a:spcPts val="50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I</a:t>
            </a:r>
            <a:r>
              <a:rPr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loved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movie!</a:t>
            </a:r>
            <a:endParaRPr>
              <a:latin typeface="Courier New"/>
              <a:cs typeface="Courier New"/>
            </a:endParaRPr>
          </a:p>
          <a:p>
            <a:pPr>
              <a:tabLst>
                <a:tab pos="1173163" algn="l"/>
              </a:tabLst>
            </a:pP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	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Positive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00334" y="2280463"/>
            <a:ext cx="2246630" cy="86818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R="2540">
              <a:spcBef>
                <a:spcPts val="50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I</a:t>
            </a:r>
            <a:r>
              <a:rPr b="1" spc="-15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don’t</a:t>
            </a:r>
            <a:r>
              <a:rPr b="1" spc="-8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like</a:t>
            </a:r>
            <a:r>
              <a:rPr b="1" spc="-8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FF00FF"/>
                </a:solidFill>
                <a:latin typeface="Courier New"/>
                <a:cs typeface="Courier New"/>
              </a:rPr>
              <a:t>this </a:t>
            </a:r>
            <a:r>
              <a:rPr b="1" spc="-5" dirty="0">
                <a:solidFill>
                  <a:srgbClr val="FF00FF"/>
                </a:solidFill>
                <a:latin typeface="Courier New"/>
                <a:cs typeface="Courier New"/>
              </a:rPr>
              <a:t>chair.</a:t>
            </a:r>
            <a:endParaRPr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endParaRPr dirty="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4260300" cy="881010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spc="-15" dirty="0"/>
              <a:t>In-</a:t>
            </a:r>
            <a:r>
              <a:rPr spc="-18" dirty="0"/>
              <a:t>context</a:t>
            </a:r>
            <a:r>
              <a:rPr spc="-155" dirty="0"/>
              <a:t> </a:t>
            </a:r>
            <a:r>
              <a:rPr dirty="0"/>
              <a:t>learning</a:t>
            </a:r>
            <a:r>
              <a:rPr spc="-153" dirty="0"/>
              <a:t> </a:t>
            </a:r>
            <a:r>
              <a:rPr spc="55" dirty="0"/>
              <a:t>(ICL)</a:t>
            </a:r>
            <a:r>
              <a:rPr spc="-153" dirty="0"/>
              <a:t> </a:t>
            </a:r>
            <a:r>
              <a:rPr spc="-75" dirty="0"/>
              <a:t>-</a:t>
            </a:r>
            <a:r>
              <a:rPr spc="-153" dirty="0"/>
              <a:t> </a:t>
            </a:r>
            <a:r>
              <a:rPr spc="-35" dirty="0"/>
              <a:t>one</a:t>
            </a:r>
            <a:r>
              <a:rPr spc="-155" dirty="0"/>
              <a:t> </a:t>
            </a:r>
            <a:r>
              <a:rPr dirty="0"/>
              <a:t>shot</a:t>
            </a:r>
            <a:r>
              <a:rPr spc="-153" dirty="0"/>
              <a:t> </a:t>
            </a:r>
            <a:r>
              <a:rPr spc="-5" dirty="0"/>
              <a:t>inference</a:t>
            </a:r>
          </a:p>
        </p:txBody>
      </p:sp>
      <p:grpSp>
        <p:nvGrpSpPr>
          <p:cNvPr id="8" name="object 8"/>
          <p:cNvGrpSpPr/>
          <p:nvPr/>
        </p:nvGrpSpPr>
        <p:grpSpPr>
          <a:xfrm>
            <a:off x="641686" y="1375609"/>
            <a:ext cx="3033713" cy="1773039"/>
            <a:chOff x="1283372" y="2751219"/>
            <a:chExt cx="6067425" cy="3246120"/>
          </a:xfrm>
        </p:grpSpPr>
        <p:sp>
          <p:nvSpPr>
            <p:cNvPr id="9" name="object 9"/>
            <p:cNvSpPr/>
            <p:nvPr/>
          </p:nvSpPr>
          <p:spPr>
            <a:xfrm>
              <a:off x="6437362" y="3182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39510" y="3100118"/>
              <a:ext cx="210999" cy="163974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1292897" y="2760744"/>
              <a:ext cx="4666615" cy="3227070"/>
            </a:xfrm>
            <a:custGeom>
              <a:avLst/>
              <a:gdLst/>
              <a:ahLst/>
              <a:cxnLst/>
              <a:rect l="l" t="t" r="r" b="b"/>
              <a:pathLst>
                <a:path w="4666615" h="3227070">
                  <a:moveTo>
                    <a:pt x="0" y="78174"/>
                  </a:moveTo>
                  <a:lnTo>
                    <a:pt x="6143" y="47745"/>
                  </a:lnTo>
                  <a:lnTo>
                    <a:pt x="22898" y="22896"/>
                  </a:lnTo>
                  <a:lnTo>
                    <a:pt x="47749" y="6143"/>
                  </a:lnTo>
                  <a:lnTo>
                    <a:pt x="78182" y="0"/>
                  </a:lnTo>
                  <a:lnTo>
                    <a:pt x="4588015" y="0"/>
                  </a:lnTo>
                  <a:lnTo>
                    <a:pt x="4631387" y="13130"/>
                  </a:lnTo>
                  <a:lnTo>
                    <a:pt x="4660243" y="48259"/>
                  </a:lnTo>
                  <a:lnTo>
                    <a:pt x="4666190" y="78174"/>
                  </a:lnTo>
                  <a:lnTo>
                    <a:pt x="4666190" y="1452422"/>
                  </a:lnTo>
                  <a:lnTo>
                    <a:pt x="4660047" y="1482851"/>
                  </a:lnTo>
                  <a:lnTo>
                    <a:pt x="4643293" y="1507700"/>
                  </a:lnTo>
                  <a:lnTo>
                    <a:pt x="4618444" y="1524453"/>
                  </a:lnTo>
                  <a:lnTo>
                    <a:pt x="4588015" y="1530596"/>
                  </a:lnTo>
                  <a:lnTo>
                    <a:pt x="78182" y="1530596"/>
                  </a:lnTo>
                  <a:lnTo>
                    <a:pt x="47749" y="1524453"/>
                  </a:lnTo>
                  <a:lnTo>
                    <a:pt x="22898" y="1507700"/>
                  </a:lnTo>
                  <a:lnTo>
                    <a:pt x="6143" y="1482851"/>
                  </a:lnTo>
                  <a:lnTo>
                    <a:pt x="0" y="1452422"/>
                  </a:lnTo>
                  <a:lnTo>
                    <a:pt x="0" y="78174"/>
                  </a:lnTo>
                  <a:close/>
                </a:path>
                <a:path w="4666615" h="3227070">
                  <a:moveTo>
                    <a:pt x="0" y="1774521"/>
                  </a:moveTo>
                  <a:lnTo>
                    <a:pt x="6143" y="1744092"/>
                  </a:lnTo>
                  <a:lnTo>
                    <a:pt x="22898" y="1719243"/>
                  </a:lnTo>
                  <a:lnTo>
                    <a:pt x="47749" y="1702489"/>
                  </a:lnTo>
                  <a:lnTo>
                    <a:pt x="78182" y="1696346"/>
                  </a:lnTo>
                  <a:lnTo>
                    <a:pt x="4588015" y="1696346"/>
                  </a:lnTo>
                  <a:lnTo>
                    <a:pt x="4631387" y="1709477"/>
                  </a:lnTo>
                  <a:lnTo>
                    <a:pt x="4660243" y="1744605"/>
                  </a:lnTo>
                  <a:lnTo>
                    <a:pt x="4666190" y="1774521"/>
                  </a:lnTo>
                  <a:lnTo>
                    <a:pt x="4666190" y="3148743"/>
                  </a:lnTo>
                  <a:lnTo>
                    <a:pt x="4660047" y="3179176"/>
                  </a:lnTo>
                  <a:lnTo>
                    <a:pt x="4643293" y="3204034"/>
                  </a:lnTo>
                  <a:lnTo>
                    <a:pt x="4618444" y="3220796"/>
                  </a:lnTo>
                  <a:lnTo>
                    <a:pt x="4588015" y="3226943"/>
                  </a:lnTo>
                  <a:lnTo>
                    <a:pt x="78182" y="3226943"/>
                  </a:lnTo>
                  <a:lnTo>
                    <a:pt x="47749" y="3220796"/>
                  </a:lnTo>
                  <a:lnTo>
                    <a:pt x="22898" y="3204034"/>
                  </a:lnTo>
                  <a:lnTo>
                    <a:pt x="6143" y="3179176"/>
                  </a:lnTo>
                  <a:lnTo>
                    <a:pt x="0" y="3148743"/>
                  </a:lnTo>
                  <a:lnTo>
                    <a:pt x="0" y="1774521"/>
                  </a:lnTo>
                  <a:close/>
                </a:path>
              </a:pathLst>
            </a:custGeom>
            <a:ln w="19049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693984" y="1112475"/>
            <a:ext cx="57372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endParaRPr sz="1300">
              <a:latin typeface="Lato"/>
              <a:cs typeface="Lat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849029" y="1112475"/>
            <a:ext cx="48736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Model</a:t>
            </a:r>
            <a:endParaRPr sz="1300">
              <a:latin typeface="Lato"/>
              <a:cs typeface="Lato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4207635" y="1396516"/>
            <a:ext cx="654050" cy="646113"/>
            <a:chOff x="8415270" y="2793031"/>
            <a:chExt cx="1308100" cy="1292225"/>
          </a:xfrm>
        </p:grpSpPr>
        <p:sp>
          <p:nvSpPr>
            <p:cNvPr id="15" name="object 15"/>
            <p:cNvSpPr/>
            <p:nvPr/>
          </p:nvSpPr>
          <p:spPr>
            <a:xfrm>
              <a:off x="8420033" y="2797794"/>
              <a:ext cx="1298575" cy="1282700"/>
            </a:xfrm>
            <a:custGeom>
              <a:avLst/>
              <a:gdLst/>
              <a:ahLst/>
              <a:cxnLst/>
              <a:rect l="l" t="t" r="r" b="b"/>
              <a:pathLst>
                <a:path w="1298575" h="1282700">
                  <a:moveTo>
                    <a:pt x="649198" y="1282197"/>
                  </a:moveTo>
                  <a:lnTo>
                    <a:pt x="600747" y="1280439"/>
                  </a:lnTo>
                  <a:lnTo>
                    <a:pt x="553263" y="1275246"/>
                  </a:lnTo>
                  <a:lnTo>
                    <a:pt x="506872" y="1266743"/>
                  </a:lnTo>
                  <a:lnTo>
                    <a:pt x="461699" y="1255054"/>
                  </a:lnTo>
                  <a:lnTo>
                    <a:pt x="417869" y="1240302"/>
                  </a:lnTo>
                  <a:lnTo>
                    <a:pt x="375509" y="1222612"/>
                  </a:lnTo>
                  <a:lnTo>
                    <a:pt x="334744" y="1202108"/>
                  </a:lnTo>
                  <a:lnTo>
                    <a:pt x="295700" y="1178913"/>
                  </a:lnTo>
                  <a:lnTo>
                    <a:pt x="258501" y="1153152"/>
                  </a:lnTo>
                  <a:lnTo>
                    <a:pt x="223273" y="1124948"/>
                  </a:lnTo>
                  <a:lnTo>
                    <a:pt x="190143" y="1094425"/>
                  </a:lnTo>
                  <a:lnTo>
                    <a:pt x="159235" y="1061708"/>
                  </a:lnTo>
                  <a:lnTo>
                    <a:pt x="130674" y="1026920"/>
                  </a:lnTo>
                  <a:lnTo>
                    <a:pt x="104588" y="990186"/>
                  </a:lnTo>
                  <a:lnTo>
                    <a:pt x="81100" y="951628"/>
                  </a:lnTo>
                  <a:lnTo>
                    <a:pt x="60337" y="911372"/>
                  </a:lnTo>
                  <a:lnTo>
                    <a:pt x="42423" y="869540"/>
                  </a:lnTo>
                  <a:lnTo>
                    <a:pt x="27485" y="826258"/>
                  </a:lnTo>
                  <a:lnTo>
                    <a:pt x="15649" y="781649"/>
                  </a:lnTo>
                  <a:lnTo>
                    <a:pt x="7038" y="735836"/>
                  </a:lnTo>
                  <a:lnTo>
                    <a:pt x="1780" y="688945"/>
                  </a:lnTo>
                  <a:lnTo>
                    <a:pt x="0" y="641098"/>
                  </a:lnTo>
                  <a:lnTo>
                    <a:pt x="1780" y="593252"/>
                  </a:lnTo>
                  <a:lnTo>
                    <a:pt x="7038" y="546360"/>
                  </a:lnTo>
                  <a:lnTo>
                    <a:pt x="15649" y="500548"/>
                  </a:lnTo>
                  <a:lnTo>
                    <a:pt x="27485" y="455939"/>
                  </a:lnTo>
                  <a:lnTo>
                    <a:pt x="42423" y="412656"/>
                  </a:lnTo>
                  <a:lnTo>
                    <a:pt x="60337" y="370825"/>
                  </a:lnTo>
                  <a:lnTo>
                    <a:pt x="81100" y="330568"/>
                  </a:lnTo>
                  <a:lnTo>
                    <a:pt x="104588" y="292011"/>
                  </a:lnTo>
                  <a:lnTo>
                    <a:pt x="130674" y="255276"/>
                  </a:lnTo>
                  <a:lnTo>
                    <a:pt x="159235" y="220488"/>
                  </a:lnTo>
                  <a:lnTo>
                    <a:pt x="190143" y="187771"/>
                  </a:lnTo>
                  <a:lnTo>
                    <a:pt x="223273" y="157248"/>
                  </a:lnTo>
                  <a:lnTo>
                    <a:pt x="258501" y="129044"/>
                  </a:lnTo>
                  <a:lnTo>
                    <a:pt x="295700" y="103283"/>
                  </a:lnTo>
                  <a:lnTo>
                    <a:pt x="334744" y="80088"/>
                  </a:lnTo>
                  <a:lnTo>
                    <a:pt x="375509" y="59584"/>
                  </a:lnTo>
                  <a:lnTo>
                    <a:pt x="417869" y="41894"/>
                  </a:lnTo>
                  <a:lnTo>
                    <a:pt x="461699" y="27143"/>
                  </a:lnTo>
                  <a:lnTo>
                    <a:pt x="506872" y="15453"/>
                  </a:lnTo>
                  <a:lnTo>
                    <a:pt x="553263" y="6951"/>
                  </a:lnTo>
                  <a:lnTo>
                    <a:pt x="600747" y="1758"/>
                  </a:lnTo>
                  <a:lnTo>
                    <a:pt x="649198" y="0"/>
                  </a:lnTo>
                  <a:lnTo>
                    <a:pt x="700603" y="2011"/>
                  </a:lnTo>
                  <a:lnTo>
                    <a:pt x="751366" y="7986"/>
                  </a:lnTo>
                  <a:lnTo>
                    <a:pt x="801271" y="17836"/>
                  </a:lnTo>
                  <a:lnTo>
                    <a:pt x="850099" y="31471"/>
                  </a:lnTo>
                  <a:lnTo>
                    <a:pt x="897632" y="48803"/>
                  </a:lnTo>
                  <a:lnTo>
                    <a:pt x="943652" y="69740"/>
                  </a:lnTo>
                  <a:lnTo>
                    <a:pt x="987942" y="94196"/>
                  </a:lnTo>
                  <a:lnTo>
                    <a:pt x="1030283" y="122079"/>
                  </a:lnTo>
                  <a:lnTo>
                    <a:pt x="1070457" y="153302"/>
                  </a:lnTo>
                  <a:lnTo>
                    <a:pt x="1108247" y="187774"/>
                  </a:lnTo>
                  <a:lnTo>
                    <a:pt x="1143157" y="225091"/>
                  </a:lnTo>
                  <a:lnTo>
                    <a:pt x="1174775" y="264764"/>
                  </a:lnTo>
                  <a:lnTo>
                    <a:pt x="1203011" y="306577"/>
                  </a:lnTo>
                  <a:lnTo>
                    <a:pt x="1227776" y="350314"/>
                  </a:lnTo>
                  <a:lnTo>
                    <a:pt x="1248978" y="395761"/>
                  </a:lnTo>
                  <a:lnTo>
                    <a:pt x="1266528" y="442702"/>
                  </a:lnTo>
                  <a:lnTo>
                    <a:pt x="1280335" y="490922"/>
                  </a:lnTo>
                  <a:lnTo>
                    <a:pt x="1290309" y="540205"/>
                  </a:lnTo>
                  <a:lnTo>
                    <a:pt x="1296360" y="590335"/>
                  </a:lnTo>
                  <a:lnTo>
                    <a:pt x="1298397" y="641098"/>
                  </a:lnTo>
                  <a:lnTo>
                    <a:pt x="1296616" y="688945"/>
                  </a:lnTo>
                  <a:lnTo>
                    <a:pt x="1291358" y="735836"/>
                  </a:lnTo>
                  <a:lnTo>
                    <a:pt x="1282748" y="781649"/>
                  </a:lnTo>
                  <a:lnTo>
                    <a:pt x="1270911" y="826258"/>
                  </a:lnTo>
                  <a:lnTo>
                    <a:pt x="1255973" y="869540"/>
                  </a:lnTo>
                  <a:lnTo>
                    <a:pt x="1238060" y="911372"/>
                  </a:lnTo>
                  <a:lnTo>
                    <a:pt x="1217297" y="951628"/>
                  </a:lnTo>
                  <a:lnTo>
                    <a:pt x="1193809" y="990186"/>
                  </a:lnTo>
                  <a:lnTo>
                    <a:pt x="1167722" y="1026920"/>
                  </a:lnTo>
                  <a:lnTo>
                    <a:pt x="1139162" y="1061708"/>
                  </a:lnTo>
                  <a:lnTo>
                    <a:pt x="1108254" y="1094425"/>
                  </a:lnTo>
                  <a:lnTo>
                    <a:pt x="1075123" y="1124948"/>
                  </a:lnTo>
                  <a:lnTo>
                    <a:pt x="1039896" y="1153152"/>
                  </a:lnTo>
                  <a:lnTo>
                    <a:pt x="1002697" y="1178913"/>
                  </a:lnTo>
                  <a:lnTo>
                    <a:pt x="963652" y="1202108"/>
                  </a:lnTo>
                  <a:lnTo>
                    <a:pt x="922887" y="1222612"/>
                  </a:lnTo>
                  <a:lnTo>
                    <a:pt x="880527" y="1240302"/>
                  </a:lnTo>
                  <a:lnTo>
                    <a:pt x="836698" y="1255054"/>
                  </a:lnTo>
                  <a:lnTo>
                    <a:pt x="791525" y="1266743"/>
                  </a:lnTo>
                  <a:lnTo>
                    <a:pt x="745134" y="1275246"/>
                  </a:lnTo>
                  <a:lnTo>
                    <a:pt x="697650" y="1280439"/>
                  </a:lnTo>
                  <a:lnTo>
                    <a:pt x="649198" y="1282197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8420033" y="2797794"/>
              <a:ext cx="1298575" cy="1282700"/>
            </a:xfrm>
            <a:custGeom>
              <a:avLst/>
              <a:gdLst/>
              <a:ahLst/>
              <a:cxnLst/>
              <a:rect l="l" t="t" r="r" b="b"/>
              <a:pathLst>
                <a:path w="1298575" h="1282700">
                  <a:moveTo>
                    <a:pt x="0" y="641098"/>
                  </a:moveTo>
                  <a:lnTo>
                    <a:pt x="1780" y="593252"/>
                  </a:lnTo>
                  <a:lnTo>
                    <a:pt x="7038" y="546360"/>
                  </a:lnTo>
                  <a:lnTo>
                    <a:pt x="15649" y="500548"/>
                  </a:lnTo>
                  <a:lnTo>
                    <a:pt x="27485" y="455939"/>
                  </a:lnTo>
                  <a:lnTo>
                    <a:pt x="42423" y="412656"/>
                  </a:lnTo>
                  <a:lnTo>
                    <a:pt x="60337" y="370825"/>
                  </a:lnTo>
                  <a:lnTo>
                    <a:pt x="81100" y="330568"/>
                  </a:lnTo>
                  <a:lnTo>
                    <a:pt x="104588" y="292011"/>
                  </a:lnTo>
                  <a:lnTo>
                    <a:pt x="130674" y="255276"/>
                  </a:lnTo>
                  <a:lnTo>
                    <a:pt x="159235" y="220488"/>
                  </a:lnTo>
                  <a:lnTo>
                    <a:pt x="190143" y="187771"/>
                  </a:lnTo>
                  <a:lnTo>
                    <a:pt x="223273" y="157248"/>
                  </a:lnTo>
                  <a:lnTo>
                    <a:pt x="258501" y="129044"/>
                  </a:lnTo>
                  <a:lnTo>
                    <a:pt x="295700" y="103283"/>
                  </a:lnTo>
                  <a:lnTo>
                    <a:pt x="334744" y="80088"/>
                  </a:lnTo>
                  <a:lnTo>
                    <a:pt x="375509" y="59584"/>
                  </a:lnTo>
                  <a:lnTo>
                    <a:pt x="417869" y="41894"/>
                  </a:lnTo>
                  <a:lnTo>
                    <a:pt x="461699" y="27143"/>
                  </a:lnTo>
                  <a:lnTo>
                    <a:pt x="506872" y="15453"/>
                  </a:lnTo>
                  <a:lnTo>
                    <a:pt x="553263" y="6951"/>
                  </a:lnTo>
                  <a:lnTo>
                    <a:pt x="600747" y="1758"/>
                  </a:lnTo>
                  <a:lnTo>
                    <a:pt x="649198" y="0"/>
                  </a:lnTo>
                  <a:lnTo>
                    <a:pt x="700603" y="2011"/>
                  </a:lnTo>
                  <a:lnTo>
                    <a:pt x="751366" y="7986"/>
                  </a:lnTo>
                  <a:lnTo>
                    <a:pt x="801271" y="17836"/>
                  </a:lnTo>
                  <a:lnTo>
                    <a:pt x="850099" y="31471"/>
                  </a:lnTo>
                  <a:lnTo>
                    <a:pt x="897632" y="48803"/>
                  </a:lnTo>
                  <a:lnTo>
                    <a:pt x="943652" y="69740"/>
                  </a:lnTo>
                  <a:lnTo>
                    <a:pt x="987942" y="94196"/>
                  </a:lnTo>
                  <a:lnTo>
                    <a:pt x="1030283" y="122079"/>
                  </a:lnTo>
                  <a:lnTo>
                    <a:pt x="1070457" y="153302"/>
                  </a:lnTo>
                  <a:lnTo>
                    <a:pt x="1108247" y="187774"/>
                  </a:lnTo>
                  <a:lnTo>
                    <a:pt x="1143157" y="225091"/>
                  </a:lnTo>
                  <a:lnTo>
                    <a:pt x="1174775" y="264764"/>
                  </a:lnTo>
                  <a:lnTo>
                    <a:pt x="1203011" y="306577"/>
                  </a:lnTo>
                  <a:lnTo>
                    <a:pt x="1227776" y="350314"/>
                  </a:lnTo>
                  <a:lnTo>
                    <a:pt x="1248978" y="395761"/>
                  </a:lnTo>
                  <a:lnTo>
                    <a:pt x="1266528" y="442702"/>
                  </a:lnTo>
                  <a:lnTo>
                    <a:pt x="1280335" y="490922"/>
                  </a:lnTo>
                  <a:lnTo>
                    <a:pt x="1290309" y="540205"/>
                  </a:lnTo>
                  <a:lnTo>
                    <a:pt x="1296360" y="590335"/>
                  </a:lnTo>
                  <a:lnTo>
                    <a:pt x="1298397" y="641098"/>
                  </a:lnTo>
                  <a:lnTo>
                    <a:pt x="1296616" y="688945"/>
                  </a:lnTo>
                  <a:lnTo>
                    <a:pt x="1291358" y="735836"/>
                  </a:lnTo>
                  <a:lnTo>
                    <a:pt x="1282748" y="781649"/>
                  </a:lnTo>
                  <a:lnTo>
                    <a:pt x="1270911" y="826258"/>
                  </a:lnTo>
                  <a:lnTo>
                    <a:pt x="1255973" y="869540"/>
                  </a:lnTo>
                  <a:lnTo>
                    <a:pt x="1238060" y="911372"/>
                  </a:lnTo>
                  <a:lnTo>
                    <a:pt x="1217296" y="951628"/>
                  </a:lnTo>
                  <a:lnTo>
                    <a:pt x="1193809" y="990185"/>
                  </a:lnTo>
                  <a:lnTo>
                    <a:pt x="1167722" y="1026920"/>
                  </a:lnTo>
                  <a:lnTo>
                    <a:pt x="1139162" y="1061708"/>
                  </a:lnTo>
                  <a:lnTo>
                    <a:pt x="1108254" y="1094425"/>
                  </a:lnTo>
                  <a:lnTo>
                    <a:pt x="1075123" y="1124948"/>
                  </a:lnTo>
                  <a:lnTo>
                    <a:pt x="1039895" y="1153152"/>
                  </a:lnTo>
                  <a:lnTo>
                    <a:pt x="1002697" y="1178913"/>
                  </a:lnTo>
                  <a:lnTo>
                    <a:pt x="963652" y="1202108"/>
                  </a:lnTo>
                  <a:lnTo>
                    <a:pt x="922887" y="1222612"/>
                  </a:lnTo>
                  <a:lnTo>
                    <a:pt x="880527" y="1240302"/>
                  </a:lnTo>
                  <a:lnTo>
                    <a:pt x="836698" y="1255054"/>
                  </a:lnTo>
                  <a:lnTo>
                    <a:pt x="791525" y="1266743"/>
                  </a:lnTo>
                  <a:lnTo>
                    <a:pt x="745134" y="1275246"/>
                  </a:lnTo>
                  <a:lnTo>
                    <a:pt x="697649" y="1280438"/>
                  </a:lnTo>
                  <a:lnTo>
                    <a:pt x="649198" y="1282197"/>
                  </a:lnTo>
                  <a:lnTo>
                    <a:pt x="600747" y="1280438"/>
                  </a:lnTo>
                  <a:lnTo>
                    <a:pt x="553263" y="1275246"/>
                  </a:lnTo>
                  <a:lnTo>
                    <a:pt x="506872" y="1266743"/>
                  </a:lnTo>
                  <a:lnTo>
                    <a:pt x="461699" y="1255054"/>
                  </a:lnTo>
                  <a:lnTo>
                    <a:pt x="417869" y="1240302"/>
                  </a:lnTo>
                  <a:lnTo>
                    <a:pt x="375509" y="1222612"/>
                  </a:lnTo>
                  <a:lnTo>
                    <a:pt x="334744" y="1202108"/>
                  </a:lnTo>
                  <a:lnTo>
                    <a:pt x="295700" y="1178913"/>
                  </a:lnTo>
                  <a:lnTo>
                    <a:pt x="258501" y="1153152"/>
                  </a:lnTo>
                  <a:lnTo>
                    <a:pt x="223273" y="1124948"/>
                  </a:lnTo>
                  <a:lnTo>
                    <a:pt x="190143" y="1094425"/>
                  </a:lnTo>
                  <a:lnTo>
                    <a:pt x="159235" y="1061708"/>
                  </a:lnTo>
                  <a:lnTo>
                    <a:pt x="130674" y="1026920"/>
                  </a:lnTo>
                  <a:lnTo>
                    <a:pt x="104588" y="990185"/>
                  </a:lnTo>
                  <a:lnTo>
                    <a:pt x="81100" y="951628"/>
                  </a:lnTo>
                  <a:lnTo>
                    <a:pt x="60337" y="911372"/>
                  </a:lnTo>
                  <a:lnTo>
                    <a:pt x="42423" y="869540"/>
                  </a:lnTo>
                  <a:lnTo>
                    <a:pt x="27485" y="826258"/>
                  </a:lnTo>
                  <a:lnTo>
                    <a:pt x="15649" y="781649"/>
                  </a:lnTo>
                  <a:lnTo>
                    <a:pt x="7038" y="735836"/>
                  </a:lnTo>
                  <a:lnTo>
                    <a:pt x="1780" y="688945"/>
                  </a:lnTo>
                  <a:lnTo>
                    <a:pt x="0" y="641098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4349004" y="1598828"/>
            <a:ext cx="35877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3" dirty="0"/>
              <a:t>LLM</a:t>
            </a:r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852088" y="1349997"/>
            <a:ext cx="2607310" cy="1908810"/>
          </a:xfrm>
          <a:custGeom>
            <a:avLst/>
            <a:gdLst/>
            <a:ahLst/>
            <a:cxnLst/>
            <a:rect l="l" t="t" r="r" b="b"/>
            <a:pathLst>
              <a:path w="5214619" h="3817620">
                <a:moveTo>
                  <a:pt x="5214589" y="3817192"/>
                </a:moveTo>
                <a:lnTo>
                  <a:pt x="0" y="3817192"/>
                </a:lnTo>
                <a:lnTo>
                  <a:pt x="0" y="0"/>
                </a:lnTo>
                <a:lnTo>
                  <a:pt x="5214589" y="0"/>
                </a:lnTo>
                <a:lnTo>
                  <a:pt x="5214589" y="3817192"/>
                </a:lnTo>
                <a:close/>
              </a:path>
            </a:pathLst>
          </a:custGeom>
          <a:solidFill>
            <a:srgbClr val="D8D1E8"/>
          </a:solidFill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19" name="object 19"/>
          <p:cNvSpPr txBox="1"/>
          <p:nvPr/>
        </p:nvSpPr>
        <p:spPr>
          <a:xfrm>
            <a:off x="5852088" y="1349997"/>
            <a:ext cx="2607310" cy="1820370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488" marR="272415">
              <a:spcBef>
                <a:spcPts val="655"/>
              </a:spcBef>
            </a:pP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I</a:t>
            </a:r>
            <a:r>
              <a:rPr b="1" spc="-1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loved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movie!</a:t>
            </a:r>
            <a:endParaRPr>
              <a:latin typeface="Courier New"/>
              <a:cs typeface="Courier New"/>
            </a:endParaRPr>
          </a:p>
          <a:p>
            <a:pPr marL="90488"/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Sentiment:</a:t>
            </a:r>
            <a:r>
              <a:rPr b="1" spc="-2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Positive</a:t>
            </a:r>
            <a:endParaRPr>
              <a:latin typeface="Courier New"/>
              <a:cs typeface="Courier New"/>
            </a:endParaRPr>
          </a:p>
          <a:p>
            <a:pPr>
              <a:spcBef>
                <a:spcPts val="95"/>
              </a:spcBef>
            </a:pPr>
            <a:endParaRPr>
              <a:latin typeface="Courier New"/>
              <a:cs typeface="Courier New"/>
            </a:endParaRPr>
          </a:p>
          <a:p>
            <a:pPr marL="90488" marR="272415"/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I</a:t>
            </a:r>
            <a:r>
              <a:rPr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don’t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like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9E9E9E"/>
                </a:solidFill>
                <a:latin typeface="Courier New"/>
                <a:cs typeface="Courier New"/>
              </a:rPr>
              <a:t>this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chair.</a:t>
            </a:r>
            <a:endParaRPr>
              <a:latin typeface="Courier New"/>
              <a:cs typeface="Courier New"/>
            </a:endParaRPr>
          </a:p>
          <a:p>
            <a:pPr marL="90488">
              <a:tabLst>
                <a:tab pos="1263968" algn="l"/>
              </a:tabLst>
            </a:pP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Sentiment: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	</a:t>
            </a:r>
            <a:r>
              <a:rPr b="1" spc="-5" dirty="0">
                <a:latin typeface="Courier New"/>
                <a:cs typeface="Courier New"/>
              </a:rPr>
              <a:t>Negative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5358377" y="1550059"/>
            <a:ext cx="456883" cy="82233"/>
            <a:chOff x="10716753" y="3100118"/>
            <a:chExt cx="913765" cy="164465"/>
          </a:xfrm>
        </p:grpSpPr>
        <p:sp>
          <p:nvSpPr>
            <p:cNvPr id="21" name="object 21"/>
            <p:cNvSpPr/>
            <p:nvPr/>
          </p:nvSpPr>
          <p:spPr>
            <a:xfrm>
              <a:off x="10716753" y="3182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22" name="object 2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418902" y="3100118"/>
              <a:ext cx="210999" cy="163974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5936238" y="1112461"/>
            <a:ext cx="878205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Completion</a:t>
            </a:r>
            <a:endParaRPr sz="1300">
              <a:latin typeface="Lato"/>
              <a:cs typeface="Lato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905438" y="2923957"/>
            <a:ext cx="2381568" cy="238125"/>
          </a:xfrm>
          <a:custGeom>
            <a:avLst/>
            <a:gdLst/>
            <a:ahLst/>
            <a:cxnLst/>
            <a:rect l="l" t="t" r="r" b="b"/>
            <a:pathLst>
              <a:path w="4763134" h="476250">
                <a:moveTo>
                  <a:pt x="0" y="24299"/>
                </a:moveTo>
                <a:lnTo>
                  <a:pt x="1908" y="14839"/>
                </a:lnTo>
                <a:lnTo>
                  <a:pt x="7115" y="7115"/>
                </a:lnTo>
                <a:lnTo>
                  <a:pt x="14839" y="1908"/>
                </a:lnTo>
                <a:lnTo>
                  <a:pt x="24299" y="0"/>
                </a:lnTo>
                <a:lnTo>
                  <a:pt x="4738490" y="0"/>
                </a:lnTo>
                <a:lnTo>
                  <a:pt x="4744940" y="0"/>
                </a:lnTo>
                <a:lnTo>
                  <a:pt x="4751115" y="2549"/>
                </a:lnTo>
                <a:lnTo>
                  <a:pt x="4755665" y="7124"/>
                </a:lnTo>
                <a:lnTo>
                  <a:pt x="4760240" y="11674"/>
                </a:lnTo>
                <a:lnTo>
                  <a:pt x="4762790" y="17849"/>
                </a:lnTo>
                <a:lnTo>
                  <a:pt x="4762790" y="24299"/>
                </a:lnTo>
                <a:lnTo>
                  <a:pt x="4762790" y="451499"/>
                </a:lnTo>
                <a:lnTo>
                  <a:pt x="4760881" y="460959"/>
                </a:lnTo>
                <a:lnTo>
                  <a:pt x="4755674" y="468683"/>
                </a:lnTo>
                <a:lnTo>
                  <a:pt x="4747950" y="473890"/>
                </a:lnTo>
                <a:lnTo>
                  <a:pt x="4738490" y="475799"/>
                </a:lnTo>
                <a:lnTo>
                  <a:pt x="24299" y="475799"/>
                </a:lnTo>
                <a:lnTo>
                  <a:pt x="14839" y="473890"/>
                </a:lnTo>
                <a:lnTo>
                  <a:pt x="7115" y="468683"/>
                </a:lnTo>
                <a:lnTo>
                  <a:pt x="1908" y="460959"/>
                </a:lnTo>
                <a:lnTo>
                  <a:pt x="0" y="451499"/>
                </a:lnTo>
                <a:lnTo>
                  <a:pt x="0" y="24299"/>
                </a:lnTo>
                <a:close/>
              </a:path>
            </a:pathLst>
          </a:custGeom>
          <a:ln w="1904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25" name="object 25"/>
          <p:cNvSpPr txBox="1"/>
          <p:nvPr/>
        </p:nvSpPr>
        <p:spPr>
          <a:xfrm>
            <a:off x="823962" y="3519388"/>
            <a:ext cx="1952308" cy="28341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800" spc="-15" dirty="0">
                <a:latin typeface="Lato"/>
                <a:cs typeface="Lato"/>
              </a:rPr>
              <a:t>One-</a:t>
            </a:r>
            <a:r>
              <a:rPr sz="1800" spc="-13" dirty="0">
                <a:latin typeface="Lato"/>
                <a:cs typeface="Lato"/>
              </a:rPr>
              <a:t>shot</a:t>
            </a:r>
            <a:r>
              <a:rPr sz="1800" spc="-83" dirty="0">
                <a:latin typeface="Lato"/>
                <a:cs typeface="Lato"/>
              </a:rPr>
              <a:t> </a:t>
            </a:r>
            <a:r>
              <a:rPr sz="1800" spc="-5" dirty="0">
                <a:latin typeface="Lato"/>
                <a:cs typeface="Lato"/>
              </a:rPr>
              <a:t>inference</a:t>
            </a:r>
            <a:endParaRPr sz="1800"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852088" y="1349997"/>
            <a:ext cx="2607310" cy="2986088"/>
          </a:xfrm>
          <a:custGeom>
            <a:avLst/>
            <a:gdLst/>
            <a:ahLst/>
            <a:cxnLst/>
            <a:rect l="l" t="t" r="r" b="b"/>
            <a:pathLst>
              <a:path w="5214619" h="5972175">
                <a:moveTo>
                  <a:pt x="5214589" y="5972087"/>
                </a:moveTo>
                <a:lnTo>
                  <a:pt x="0" y="5972087"/>
                </a:lnTo>
                <a:lnTo>
                  <a:pt x="0" y="0"/>
                </a:lnTo>
                <a:lnTo>
                  <a:pt x="5214589" y="0"/>
                </a:lnTo>
                <a:lnTo>
                  <a:pt x="5214589" y="5972087"/>
                </a:lnTo>
                <a:close/>
              </a:path>
            </a:pathLst>
          </a:custGeom>
          <a:solidFill>
            <a:srgbClr val="D8D1E8"/>
          </a:solidFill>
        </p:spPr>
        <p:txBody>
          <a:bodyPr wrap="square" lIns="0" tIns="0" rIns="0" bIns="0" rtlCol="0"/>
          <a:lstStyle/>
          <a:p>
            <a:endParaRPr sz="700"/>
          </a:p>
        </p:txBody>
      </p:sp>
      <p:sp>
        <p:nvSpPr>
          <p:cNvPr id="3" name="object 3"/>
          <p:cNvSpPr txBox="1"/>
          <p:nvPr/>
        </p:nvSpPr>
        <p:spPr>
          <a:xfrm>
            <a:off x="5852088" y="1349997"/>
            <a:ext cx="2607310" cy="2694969"/>
          </a:xfrm>
          <a:prstGeom prst="rect">
            <a:avLst/>
          </a:prstGeom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488" marR="272415">
              <a:spcBef>
                <a:spcPts val="655"/>
              </a:spcBef>
            </a:pP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I</a:t>
            </a:r>
            <a:r>
              <a:rPr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loved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9E9E9E"/>
                </a:solidFill>
                <a:latin typeface="Courier New"/>
                <a:cs typeface="Courier New"/>
              </a:rPr>
              <a:t>DVD!</a:t>
            </a:r>
            <a:endParaRPr>
              <a:latin typeface="Courier New"/>
              <a:cs typeface="Courier New"/>
            </a:endParaRPr>
          </a:p>
          <a:p>
            <a:pPr marL="90488"/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Sentiment:</a:t>
            </a:r>
            <a:r>
              <a:rPr b="1" spc="-2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Positive</a:t>
            </a:r>
            <a:endParaRPr>
              <a:latin typeface="Courier New"/>
              <a:cs typeface="Courier New"/>
            </a:endParaRPr>
          </a:p>
          <a:p>
            <a:pPr>
              <a:spcBef>
                <a:spcPts val="95"/>
              </a:spcBef>
            </a:pPr>
            <a:endParaRPr>
              <a:latin typeface="Courier New"/>
              <a:cs typeface="Courier New"/>
            </a:endParaRPr>
          </a:p>
          <a:p>
            <a:pPr marL="90488" marR="272415"/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I</a:t>
            </a:r>
            <a:r>
              <a:rPr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don’t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like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9E9E9E"/>
                </a:solidFill>
                <a:latin typeface="Courier New"/>
                <a:cs typeface="Courier New"/>
              </a:rPr>
              <a:t>this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chair.</a:t>
            </a:r>
            <a:endParaRPr>
              <a:latin typeface="Courier New"/>
              <a:cs typeface="Courier New"/>
            </a:endParaRPr>
          </a:p>
          <a:p>
            <a:pPr marL="90488"/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Sentiment:</a:t>
            </a:r>
            <a:r>
              <a:rPr b="1" spc="-2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Positive</a:t>
            </a:r>
            <a:endParaRPr>
              <a:latin typeface="Courier New"/>
              <a:cs typeface="Courier New"/>
            </a:endParaRPr>
          </a:p>
          <a:p>
            <a:pPr>
              <a:spcBef>
                <a:spcPts val="93"/>
              </a:spcBef>
            </a:pPr>
            <a:endParaRPr>
              <a:latin typeface="Courier New"/>
              <a:cs typeface="Courier New"/>
            </a:endParaRPr>
          </a:p>
          <a:p>
            <a:pPr marL="90488" marR="272415">
              <a:spcBef>
                <a:spcPts val="3"/>
              </a:spcBef>
            </a:pP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is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not</a:t>
            </a:r>
            <a:r>
              <a:rPr b="1" spc="-8" dirty="0">
                <a:solidFill>
                  <a:srgbClr val="9E9E9E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great.</a:t>
            </a:r>
            <a:endParaRPr>
              <a:latin typeface="Courier New"/>
              <a:cs typeface="Courier New"/>
            </a:endParaRPr>
          </a:p>
          <a:p>
            <a:pPr marL="90488">
              <a:tabLst>
                <a:tab pos="1263968" algn="l"/>
              </a:tabLst>
            </a:pPr>
            <a:r>
              <a:rPr b="1" spc="-5" dirty="0">
                <a:solidFill>
                  <a:srgbClr val="9E9E9E"/>
                </a:solidFill>
                <a:latin typeface="Courier New"/>
                <a:cs typeface="Courier New"/>
              </a:rPr>
              <a:t>Sentiment:</a:t>
            </a:r>
            <a:r>
              <a:rPr b="1" dirty="0">
                <a:solidFill>
                  <a:srgbClr val="9E9E9E"/>
                </a:solidFill>
                <a:latin typeface="Courier New"/>
                <a:cs typeface="Courier New"/>
              </a:rPr>
              <a:t>	</a:t>
            </a:r>
            <a:r>
              <a:rPr b="1" spc="-5" dirty="0">
                <a:latin typeface="Courier New"/>
                <a:cs typeface="Courier New"/>
              </a:rPr>
              <a:t>Negative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07468" y="1347616"/>
            <a:ext cx="2612073" cy="2775585"/>
            <a:chOff x="1214935" y="2695231"/>
            <a:chExt cx="5224145" cy="5551170"/>
          </a:xfrm>
        </p:grpSpPr>
        <p:sp>
          <p:nvSpPr>
            <p:cNvPr id="5" name="object 5"/>
            <p:cNvSpPr/>
            <p:nvPr/>
          </p:nvSpPr>
          <p:spPr>
            <a:xfrm>
              <a:off x="1219697" y="2699994"/>
              <a:ext cx="5214620" cy="5541645"/>
            </a:xfrm>
            <a:custGeom>
              <a:avLst/>
              <a:gdLst/>
              <a:ahLst/>
              <a:cxnLst/>
              <a:rect l="l" t="t" r="r" b="b"/>
              <a:pathLst>
                <a:path w="5214620" h="5541645">
                  <a:moveTo>
                    <a:pt x="5214589" y="5541288"/>
                  </a:moveTo>
                  <a:lnTo>
                    <a:pt x="0" y="5541288"/>
                  </a:lnTo>
                  <a:lnTo>
                    <a:pt x="0" y="0"/>
                  </a:lnTo>
                  <a:lnTo>
                    <a:pt x="5214589" y="0"/>
                  </a:lnTo>
                  <a:lnTo>
                    <a:pt x="5214589" y="554128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6" name="object 6"/>
            <p:cNvSpPr/>
            <p:nvPr/>
          </p:nvSpPr>
          <p:spPr>
            <a:xfrm>
              <a:off x="1219697" y="2699994"/>
              <a:ext cx="5214620" cy="5541645"/>
            </a:xfrm>
            <a:custGeom>
              <a:avLst/>
              <a:gdLst/>
              <a:ahLst/>
              <a:cxnLst/>
              <a:rect l="l" t="t" r="r" b="b"/>
              <a:pathLst>
                <a:path w="5214620" h="5541645">
                  <a:moveTo>
                    <a:pt x="0" y="0"/>
                  </a:moveTo>
                  <a:lnTo>
                    <a:pt x="5214589" y="0"/>
                  </a:lnTo>
                  <a:lnTo>
                    <a:pt x="5214589" y="5541288"/>
                  </a:lnTo>
                  <a:lnTo>
                    <a:pt x="0" y="554128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00334" y="1427025"/>
            <a:ext cx="2246630" cy="65274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R="2540">
              <a:spcBef>
                <a:spcPts val="50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I</a:t>
            </a:r>
            <a:r>
              <a:rPr b="1" spc="-1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loved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FF9C3B"/>
                </a:solidFill>
                <a:latin typeface="Courier New"/>
                <a:cs typeface="Courier New"/>
              </a:rPr>
              <a:t>DVD!</a:t>
            </a:r>
            <a:endParaRPr>
              <a:latin typeface="Courier New"/>
              <a:cs typeface="Courier New"/>
            </a:endParaRPr>
          </a:p>
          <a:p>
            <a:pPr>
              <a:tabLst>
                <a:tab pos="1173163" algn="l"/>
              </a:tabLst>
            </a:pP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	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Positive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00334" y="2280463"/>
            <a:ext cx="2246630" cy="86818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R="2540">
              <a:spcBef>
                <a:spcPts val="50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I</a:t>
            </a:r>
            <a:r>
              <a:rPr b="1" spc="-1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don’t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like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FF9C3B"/>
                </a:solidFill>
                <a:latin typeface="Courier New"/>
                <a:cs typeface="Courier New"/>
              </a:rPr>
              <a:t>this 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chair.</a:t>
            </a:r>
            <a:endParaRPr>
              <a:latin typeface="Courier New"/>
              <a:cs typeface="Courier New"/>
            </a:endParaRPr>
          </a:p>
          <a:p>
            <a:pPr>
              <a:tabLst>
                <a:tab pos="1173163" algn="l"/>
              </a:tabLst>
            </a:pP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	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Negative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0334" y="3347261"/>
            <a:ext cx="2246630" cy="652743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R="2540">
              <a:spcBef>
                <a:spcPts val="50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is</a:t>
            </a:r>
            <a:r>
              <a:rPr b="1" spc="-8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not</a:t>
            </a:r>
            <a:r>
              <a:rPr b="1" spc="-8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FF00FF"/>
                </a:solidFill>
                <a:latin typeface="Courier New"/>
                <a:cs typeface="Courier New"/>
              </a:rPr>
              <a:t>great.</a:t>
            </a:r>
            <a:endParaRPr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endParaRPr>
              <a:latin typeface="Courier New"/>
              <a:cs typeface="Courier New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641686" y="1550059"/>
            <a:ext cx="3033713" cy="1662113"/>
            <a:chOff x="1283372" y="3100118"/>
            <a:chExt cx="6067425" cy="3324225"/>
          </a:xfrm>
        </p:grpSpPr>
        <p:sp>
          <p:nvSpPr>
            <p:cNvPr id="11" name="object 11"/>
            <p:cNvSpPr/>
            <p:nvPr/>
          </p:nvSpPr>
          <p:spPr>
            <a:xfrm>
              <a:off x="1292897" y="4570790"/>
              <a:ext cx="4666615" cy="1844039"/>
            </a:xfrm>
            <a:custGeom>
              <a:avLst/>
              <a:gdLst/>
              <a:ahLst/>
              <a:cxnLst/>
              <a:rect l="l" t="t" r="r" b="b"/>
              <a:pathLst>
                <a:path w="4666615" h="1844039">
                  <a:moveTo>
                    <a:pt x="0" y="94174"/>
                  </a:moveTo>
                  <a:lnTo>
                    <a:pt x="7401" y="57522"/>
                  </a:lnTo>
                  <a:lnTo>
                    <a:pt x="27585" y="27587"/>
                  </a:lnTo>
                  <a:lnTo>
                    <a:pt x="57522" y="7402"/>
                  </a:lnTo>
                  <a:lnTo>
                    <a:pt x="94182" y="0"/>
                  </a:lnTo>
                  <a:lnTo>
                    <a:pt x="4572015" y="0"/>
                  </a:lnTo>
                  <a:lnTo>
                    <a:pt x="4624264" y="15820"/>
                  </a:lnTo>
                  <a:lnTo>
                    <a:pt x="4659021" y="58137"/>
                  </a:lnTo>
                  <a:lnTo>
                    <a:pt x="4666190" y="94174"/>
                  </a:lnTo>
                  <a:lnTo>
                    <a:pt x="4666190" y="1749621"/>
                  </a:lnTo>
                  <a:lnTo>
                    <a:pt x="4658788" y="1786273"/>
                  </a:lnTo>
                  <a:lnTo>
                    <a:pt x="4638603" y="1816208"/>
                  </a:lnTo>
                  <a:lnTo>
                    <a:pt x="4608668" y="1836393"/>
                  </a:lnTo>
                  <a:lnTo>
                    <a:pt x="4572015" y="1843796"/>
                  </a:lnTo>
                  <a:lnTo>
                    <a:pt x="94182" y="1843796"/>
                  </a:lnTo>
                  <a:lnTo>
                    <a:pt x="57522" y="1836393"/>
                  </a:lnTo>
                  <a:lnTo>
                    <a:pt x="27585" y="1816208"/>
                  </a:lnTo>
                  <a:lnTo>
                    <a:pt x="7401" y="1786273"/>
                  </a:lnTo>
                  <a:lnTo>
                    <a:pt x="0" y="1749621"/>
                  </a:lnTo>
                  <a:lnTo>
                    <a:pt x="0" y="94174"/>
                  </a:lnTo>
                  <a:close/>
                </a:path>
              </a:pathLst>
            </a:custGeom>
            <a:ln w="19049">
              <a:solidFill>
                <a:srgbClr val="FF00FF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6437362" y="3182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39510" y="3100118"/>
              <a:ext cx="210999" cy="163974"/>
            </a:xfrm>
            <a:prstGeom prst="rect">
              <a:avLst/>
            </a:prstGeom>
          </p:spPr>
        </p:pic>
      </p:grp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4260300" cy="881010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spc="-15" dirty="0"/>
              <a:t>In-</a:t>
            </a:r>
            <a:r>
              <a:rPr spc="-18" dirty="0"/>
              <a:t>context</a:t>
            </a:r>
            <a:r>
              <a:rPr spc="-155" dirty="0"/>
              <a:t> </a:t>
            </a:r>
            <a:r>
              <a:rPr dirty="0"/>
              <a:t>learning</a:t>
            </a:r>
            <a:r>
              <a:rPr spc="-153" dirty="0"/>
              <a:t> </a:t>
            </a:r>
            <a:r>
              <a:rPr spc="55" dirty="0"/>
              <a:t>(ICL)</a:t>
            </a:r>
            <a:r>
              <a:rPr spc="-155" dirty="0"/>
              <a:t> </a:t>
            </a:r>
            <a:r>
              <a:rPr spc="-75" dirty="0"/>
              <a:t>-</a:t>
            </a:r>
            <a:r>
              <a:rPr spc="-153" dirty="0"/>
              <a:t> </a:t>
            </a:r>
            <a:r>
              <a:rPr spc="-50" dirty="0"/>
              <a:t>few</a:t>
            </a:r>
            <a:r>
              <a:rPr spc="-153" dirty="0"/>
              <a:t> </a:t>
            </a:r>
            <a:r>
              <a:rPr dirty="0"/>
              <a:t>shot</a:t>
            </a:r>
            <a:r>
              <a:rPr spc="-155" dirty="0"/>
              <a:t> </a:t>
            </a:r>
            <a:r>
              <a:rPr spc="-5" dirty="0"/>
              <a:t>inference</a:t>
            </a:r>
          </a:p>
        </p:txBody>
      </p:sp>
      <p:grpSp>
        <p:nvGrpSpPr>
          <p:cNvPr id="15" name="object 15"/>
          <p:cNvGrpSpPr/>
          <p:nvPr/>
        </p:nvGrpSpPr>
        <p:grpSpPr>
          <a:xfrm>
            <a:off x="5358377" y="1550059"/>
            <a:ext cx="456883" cy="82233"/>
            <a:chOff x="10716753" y="3100118"/>
            <a:chExt cx="913765" cy="164465"/>
          </a:xfrm>
        </p:grpSpPr>
        <p:sp>
          <p:nvSpPr>
            <p:cNvPr id="16" name="object 16"/>
            <p:cNvSpPr/>
            <p:nvPr/>
          </p:nvSpPr>
          <p:spPr>
            <a:xfrm>
              <a:off x="10716753" y="3182093"/>
              <a:ext cx="721360" cy="0"/>
            </a:xfrm>
            <a:custGeom>
              <a:avLst/>
              <a:gdLst/>
              <a:ahLst/>
              <a:cxnLst/>
              <a:rect l="l" t="t" r="r" b="b"/>
              <a:pathLst>
                <a:path w="721359">
                  <a:moveTo>
                    <a:pt x="0" y="0"/>
                  </a:moveTo>
                  <a:lnTo>
                    <a:pt x="721198" y="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7" name="object 1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418902" y="3100118"/>
              <a:ext cx="210999" cy="163974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693984" y="1112475"/>
            <a:ext cx="57372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endParaRPr sz="1300">
              <a:latin typeface="Lato"/>
              <a:cs typeface="Lato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936238" y="1112461"/>
            <a:ext cx="878205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Completion</a:t>
            </a:r>
            <a:endParaRPr sz="1300">
              <a:latin typeface="Lato"/>
              <a:cs typeface="Lato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3849029" y="1112475"/>
            <a:ext cx="487363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spc="-5" dirty="0">
                <a:solidFill>
                  <a:srgbClr val="FF00FF"/>
                </a:solidFill>
                <a:latin typeface="Lato"/>
                <a:cs typeface="Lato"/>
              </a:rPr>
              <a:t>Model</a:t>
            </a:r>
            <a:endParaRPr sz="1300">
              <a:latin typeface="Lato"/>
              <a:cs typeface="Lato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928713" y="3791455"/>
            <a:ext cx="2177733" cy="238125"/>
          </a:xfrm>
          <a:custGeom>
            <a:avLst/>
            <a:gdLst/>
            <a:ahLst/>
            <a:cxnLst/>
            <a:rect l="l" t="t" r="r" b="b"/>
            <a:pathLst>
              <a:path w="4355465" h="476250">
                <a:moveTo>
                  <a:pt x="0" y="24324"/>
                </a:moveTo>
                <a:lnTo>
                  <a:pt x="1908" y="14860"/>
                </a:lnTo>
                <a:lnTo>
                  <a:pt x="7115" y="7128"/>
                </a:lnTo>
                <a:lnTo>
                  <a:pt x="14839" y="1912"/>
                </a:lnTo>
                <a:lnTo>
                  <a:pt x="24299" y="0"/>
                </a:lnTo>
                <a:lnTo>
                  <a:pt x="4331091" y="0"/>
                </a:lnTo>
                <a:lnTo>
                  <a:pt x="4337541" y="0"/>
                </a:lnTo>
                <a:lnTo>
                  <a:pt x="4343716" y="2574"/>
                </a:lnTo>
                <a:lnTo>
                  <a:pt x="4348266" y="7124"/>
                </a:lnTo>
                <a:lnTo>
                  <a:pt x="4352841" y="11699"/>
                </a:lnTo>
                <a:lnTo>
                  <a:pt x="4355391" y="17874"/>
                </a:lnTo>
                <a:lnTo>
                  <a:pt x="4355391" y="24324"/>
                </a:lnTo>
                <a:lnTo>
                  <a:pt x="4355391" y="451499"/>
                </a:lnTo>
                <a:lnTo>
                  <a:pt x="4353482" y="460963"/>
                </a:lnTo>
                <a:lnTo>
                  <a:pt x="4348275" y="468695"/>
                </a:lnTo>
                <a:lnTo>
                  <a:pt x="4340551" y="473911"/>
                </a:lnTo>
                <a:lnTo>
                  <a:pt x="4331091" y="475824"/>
                </a:lnTo>
                <a:lnTo>
                  <a:pt x="24299" y="475824"/>
                </a:lnTo>
                <a:lnTo>
                  <a:pt x="14839" y="473911"/>
                </a:lnTo>
                <a:lnTo>
                  <a:pt x="7115" y="468695"/>
                </a:lnTo>
                <a:lnTo>
                  <a:pt x="1908" y="460963"/>
                </a:lnTo>
                <a:lnTo>
                  <a:pt x="0" y="451499"/>
                </a:lnTo>
                <a:lnTo>
                  <a:pt x="0" y="24324"/>
                </a:lnTo>
                <a:close/>
              </a:path>
            </a:pathLst>
          </a:custGeom>
          <a:ln w="1904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 sz="700"/>
          </a:p>
        </p:txBody>
      </p:sp>
      <p:grpSp>
        <p:nvGrpSpPr>
          <p:cNvPr id="22" name="object 22"/>
          <p:cNvGrpSpPr/>
          <p:nvPr/>
        </p:nvGrpSpPr>
        <p:grpSpPr>
          <a:xfrm>
            <a:off x="4283835" y="1396516"/>
            <a:ext cx="479743" cy="480378"/>
            <a:chOff x="8567670" y="2793031"/>
            <a:chExt cx="959485" cy="960755"/>
          </a:xfrm>
        </p:grpSpPr>
        <p:sp>
          <p:nvSpPr>
            <p:cNvPr id="23" name="object 23"/>
            <p:cNvSpPr/>
            <p:nvPr/>
          </p:nvSpPr>
          <p:spPr>
            <a:xfrm>
              <a:off x="8572432" y="2797794"/>
              <a:ext cx="949960" cy="951230"/>
            </a:xfrm>
            <a:custGeom>
              <a:avLst/>
              <a:gdLst/>
              <a:ahLst/>
              <a:cxnLst/>
              <a:rect l="l" t="t" r="r" b="b"/>
              <a:pathLst>
                <a:path w="949959" h="951229">
                  <a:moveTo>
                    <a:pt x="474899" y="950998"/>
                  </a:moveTo>
                  <a:lnTo>
                    <a:pt x="426344" y="948543"/>
                  </a:lnTo>
                  <a:lnTo>
                    <a:pt x="379191" y="941337"/>
                  </a:lnTo>
                  <a:lnTo>
                    <a:pt x="333680" y="929619"/>
                  </a:lnTo>
                  <a:lnTo>
                    <a:pt x="290049" y="913629"/>
                  </a:lnTo>
                  <a:lnTo>
                    <a:pt x="248536" y="893605"/>
                  </a:lnTo>
                  <a:lnTo>
                    <a:pt x="209380" y="869787"/>
                  </a:lnTo>
                  <a:lnTo>
                    <a:pt x="172821" y="842413"/>
                  </a:lnTo>
                  <a:lnTo>
                    <a:pt x="139096" y="811723"/>
                  </a:lnTo>
                  <a:lnTo>
                    <a:pt x="108445" y="777955"/>
                  </a:lnTo>
                  <a:lnTo>
                    <a:pt x="81106" y="741350"/>
                  </a:lnTo>
                  <a:lnTo>
                    <a:pt x="57318" y="702145"/>
                  </a:lnTo>
                  <a:lnTo>
                    <a:pt x="37320" y="660579"/>
                  </a:lnTo>
                  <a:lnTo>
                    <a:pt x="21350" y="616893"/>
                  </a:lnTo>
                  <a:lnTo>
                    <a:pt x="9648" y="571325"/>
                  </a:lnTo>
                  <a:lnTo>
                    <a:pt x="2451" y="524114"/>
                  </a:lnTo>
                  <a:lnTo>
                    <a:pt x="0" y="475499"/>
                  </a:lnTo>
                  <a:lnTo>
                    <a:pt x="2451" y="426883"/>
                  </a:lnTo>
                  <a:lnTo>
                    <a:pt x="9648" y="379672"/>
                  </a:lnTo>
                  <a:lnTo>
                    <a:pt x="21350" y="334104"/>
                  </a:lnTo>
                  <a:lnTo>
                    <a:pt x="37320" y="290418"/>
                  </a:lnTo>
                  <a:lnTo>
                    <a:pt x="57318" y="248853"/>
                  </a:lnTo>
                  <a:lnTo>
                    <a:pt x="81106" y="209648"/>
                  </a:lnTo>
                  <a:lnTo>
                    <a:pt x="108445" y="173042"/>
                  </a:lnTo>
                  <a:lnTo>
                    <a:pt x="139096" y="139274"/>
                  </a:lnTo>
                  <a:lnTo>
                    <a:pt x="172821" y="108584"/>
                  </a:lnTo>
                  <a:lnTo>
                    <a:pt x="209380" y="81210"/>
                  </a:lnTo>
                  <a:lnTo>
                    <a:pt x="248536" y="57392"/>
                  </a:lnTo>
                  <a:lnTo>
                    <a:pt x="290049" y="37368"/>
                  </a:lnTo>
                  <a:lnTo>
                    <a:pt x="333680" y="21378"/>
                  </a:lnTo>
                  <a:lnTo>
                    <a:pt x="379191" y="9660"/>
                  </a:lnTo>
                  <a:lnTo>
                    <a:pt x="426344" y="2455"/>
                  </a:lnTo>
                  <a:lnTo>
                    <a:pt x="474899" y="0"/>
                  </a:lnTo>
                  <a:lnTo>
                    <a:pt x="521836" y="2326"/>
                  </a:lnTo>
                  <a:lnTo>
                    <a:pt x="567980" y="9221"/>
                  </a:lnTo>
                  <a:lnTo>
                    <a:pt x="613017" y="20554"/>
                  </a:lnTo>
                  <a:lnTo>
                    <a:pt x="656636" y="36196"/>
                  </a:lnTo>
                  <a:lnTo>
                    <a:pt x="698525" y="56019"/>
                  </a:lnTo>
                  <a:lnTo>
                    <a:pt x="738373" y="79892"/>
                  </a:lnTo>
                  <a:lnTo>
                    <a:pt x="775868" y="107687"/>
                  </a:lnTo>
                  <a:lnTo>
                    <a:pt x="810698" y="139274"/>
                  </a:lnTo>
                  <a:lnTo>
                    <a:pt x="842249" y="174152"/>
                  </a:lnTo>
                  <a:lnTo>
                    <a:pt x="870011" y="211697"/>
                  </a:lnTo>
                  <a:lnTo>
                    <a:pt x="893854" y="251597"/>
                  </a:lnTo>
                  <a:lnTo>
                    <a:pt x="913651" y="293540"/>
                  </a:lnTo>
                  <a:lnTo>
                    <a:pt x="929272" y="337213"/>
                  </a:lnTo>
                  <a:lnTo>
                    <a:pt x="940589" y="382305"/>
                  </a:lnTo>
                  <a:lnTo>
                    <a:pt x="947474" y="428505"/>
                  </a:lnTo>
                  <a:lnTo>
                    <a:pt x="949798" y="475499"/>
                  </a:lnTo>
                  <a:lnTo>
                    <a:pt x="947346" y="524114"/>
                  </a:lnTo>
                  <a:lnTo>
                    <a:pt x="940149" y="571325"/>
                  </a:lnTo>
                  <a:lnTo>
                    <a:pt x="928447" y="616893"/>
                  </a:lnTo>
                  <a:lnTo>
                    <a:pt x="912477" y="660579"/>
                  </a:lnTo>
                  <a:lnTo>
                    <a:pt x="892479" y="702145"/>
                  </a:lnTo>
                  <a:lnTo>
                    <a:pt x="868691" y="741350"/>
                  </a:lnTo>
                  <a:lnTo>
                    <a:pt x="841352" y="777955"/>
                  </a:lnTo>
                  <a:lnTo>
                    <a:pt x="810701" y="811723"/>
                  </a:lnTo>
                  <a:lnTo>
                    <a:pt x="776976" y="842413"/>
                  </a:lnTo>
                  <a:lnTo>
                    <a:pt x="740417" y="869787"/>
                  </a:lnTo>
                  <a:lnTo>
                    <a:pt x="701261" y="893605"/>
                  </a:lnTo>
                  <a:lnTo>
                    <a:pt x="659749" y="913629"/>
                  </a:lnTo>
                  <a:lnTo>
                    <a:pt x="616117" y="929619"/>
                  </a:lnTo>
                  <a:lnTo>
                    <a:pt x="570606" y="941337"/>
                  </a:lnTo>
                  <a:lnTo>
                    <a:pt x="523453" y="948543"/>
                  </a:lnTo>
                  <a:lnTo>
                    <a:pt x="474899" y="950998"/>
                  </a:lnTo>
                  <a:close/>
                </a:path>
              </a:pathLst>
            </a:custGeom>
            <a:solidFill>
              <a:srgbClr val="D699FF"/>
            </a:solidFill>
          </p:spPr>
          <p:txBody>
            <a:bodyPr wrap="square" lIns="0" tIns="0" rIns="0" bIns="0" rtlCol="0"/>
            <a:lstStyle/>
            <a:p>
              <a:endParaRPr sz="7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8572432" y="2797794"/>
              <a:ext cx="949960" cy="951230"/>
            </a:xfrm>
            <a:custGeom>
              <a:avLst/>
              <a:gdLst/>
              <a:ahLst/>
              <a:cxnLst/>
              <a:rect l="l" t="t" r="r" b="b"/>
              <a:pathLst>
                <a:path w="949959" h="951229">
                  <a:moveTo>
                    <a:pt x="0" y="475499"/>
                  </a:moveTo>
                  <a:lnTo>
                    <a:pt x="2451" y="426883"/>
                  </a:lnTo>
                  <a:lnTo>
                    <a:pt x="9648" y="379672"/>
                  </a:lnTo>
                  <a:lnTo>
                    <a:pt x="21350" y="334104"/>
                  </a:lnTo>
                  <a:lnTo>
                    <a:pt x="37320" y="290418"/>
                  </a:lnTo>
                  <a:lnTo>
                    <a:pt x="57318" y="248853"/>
                  </a:lnTo>
                  <a:lnTo>
                    <a:pt x="81106" y="209648"/>
                  </a:lnTo>
                  <a:lnTo>
                    <a:pt x="108445" y="173042"/>
                  </a:lnTo>
                  <a:lnTo>
                    <a:pt x="139096" y="139274"/>
                  </a:lnTo>
                  <a:lnTo>
                    <a:pt x="172821" y="108584"/>
                  </a:lnTo>
                  <a:lnTo>
                    <a:pt x="209380" y="81210"/>
                  </a:lnTo>
                  <a:lnTo>
                    <a:pt x="248536" y="57392"/>
                  </a:lnTo>
                  <a:lnTo>
                    <a:pt x="290049" y="37368"/>
                  </a:lnTo>
                  <a:lnTo>
                    <a:pt x="333680" y="21378"/>
                  </a:lnTo>
                  <a:lnTo>
                    <a:pt x="379191" y="9660"/>
                  </a:lnTo>
                  <a:lnTo>
                    <a:pt x="426344" y="2455"/>
                  </a:lnTo>
                  <a:lnTo>
                    <a:pt x="474899" y="0"/>
                  </a:lnTo>
                  <a:lnTo>
                    <a:pt x="521836" y="2326"/>
                  </a:lnTo>
                  <a:lnTo>
                    <a:pt x="567980" y="9221"/>
                  </a:lnTo>
                  <a:lnTo>
                    <a:pt x="613017" y="20554"/>
                  </a:lnTo>
                  <a:lnTo>
                    <a:pt x="656636" y="36196"/>
                  </a:lnTo>
                  <a:lnTo>
                    <a:pt x="698525" y="56019"/>
                  </a:lnTo>
                  <a:lnTo>
                    <a:pt x="738373" y="79892"/>
                  </a:lnTo>
                  <a:lnTo>
                    <a:pt x="775868" y="107687"/>
                  </a:lnTo>
                  <a:lnTo>
                    <a:pt x="810698" y="139274"/>
                  </a:lnTo>
                  <a:lnTo>
                    <a:pt x="842249" y="174152"/>
                  </a:lnTo>
                  <a:lnTo>
                    <a:pt x="870011" y="211697"/>
                  </a:lnTo>
                  <a:lnTo>
                    <a:pt x="893854" y="251597"/>
                  </a:lnTo>
                  <a:lnTo>
                    <a:pt x="913651" y="293540"/>
                  </a:lnTo>
                  <a:lnTo>
                    <a:pt x="929272" y="337213"/>
                  </a:lnTo>
                  <a:lnTo>
                    <a:pt x="940589" y="382305"/>
                  </a:lnTo>
                  <a:lnTo>
                    <a:pt x="947474" y="428505"/>
                  </a:lnTo>
                  <a:lnTo>
                    <a:pt x="949798" y="475499"/>
                  </a:lnTo>
                  <a:lnTo>
                    <a:pt x="947346" y="524114"/>
                  </a:lnTo>
                  <a:lnTo>
                    <a:pt x="940149" y="571325"/>
                  </a:lnTo>
                  <a:lnTo>
                    <a:pt x="928447" y="616893"/>
                  </a:lnTo>
                  <a:lnTo>
                    <a:pt x="912477" y="660579"/>
                  </a:lnTo>
                  <a:lnTo>
                    <a:pt x="892479" y="702145"/>
                  </a:lnTo>
                  <a:lnTo>
                    <a:pt x="868691" y="741350"/>
                  </a:lnTo>
                  <a:lnTo>
                    <a:pt x="841352" y="777955"/>
                  </a:lnTo>
                  <a:lnTo>
                    <a:pt x="810701" y="811723"/>
                  </a:lnTo>
                  <a:lnTo>
                    <a:pt x="776976" y="842413"/>
                  </a:lnTo>
                  <a:lnTo>
                    <a:pt x="740417" y="869787"/>
                  </a:lnTo>
                  <a:lnTo>
                    <a:pt x="701261" y="893605"/>
                  </a:lnTo>
                  <a:lnTo>
                    <a:pt x="659749" y="913629"/>
                  </a:lnTo>
                  <a:lnTo>
                    <a:pt x="616117" y="929619"/>
                  </a:lnTo>
                  <a:lnTo>
                    <a:pt x="570606" y="941337"/>
                  </a:lnTo>
                  <a:lnTo>
                    <a:pt x="523453" y="948543"/>
                  </a:lnTo>
                  <a:lnTo>
                    <a:pt x="474899" y="950998"/>
                  </a:lnTo>
                  <a:lnTo>
                    <a:pt x="426344" y="948543"/>
                  </a:lnTo>
                  <a:lnTo>
                    <a:pt x="379191" y="941337"/>
                  </a:lnTo>
                  <a:lnTo>
                    <a:pt x="333680" y="929619"/>
                  </a:lnTo>
                  <a:lnTo>
                    <a:pt x="290049" y="913629"/>
                  </a:lnTo>
                  <a:lnTo>
                    <a:pt x="248536" y="893605"/>
                  </a:lnTo>
                  <a:lnTo>
                    <a:pt x="209380" y="869787"/>
                  </a:lnTo>
                  <a:lnTo>
                    <a:pt x="172821" y="842413"/>
                  </a:lnTo>
                  <a:lnTo>
                    <a:pt x="139096" y="811723"/>
                  </a:lnTo>
                  <a:lnTo>
                    <a:pt x="108445" y="777955"/>
                  </a:lnTo>
                  <a:lnTo>
                    <a:pt x="81106" y="741350"/>
                  </a:lnTo>
                  <a:lnTo>
                    <a:pt x="57318" y="702145"/>
                  </a:lnTo>
                  <a:lnTo>
                    <a:pt x="37320" y="660579"/>
                  </a:lnTo>
                  <a:lnTo>
                    <a:pt x="21350" y="616893"/>
                  </a:lnTo>
                  <a:lnTo>
                    <a:pt x="9648" y="571325"/>
                  </a:lnTo>
                  <a:lnTo>
                    <a:pt x="2451" y="524114"/>
                  </a:lnTo>
                  <a:lnTo>
                    <a:pt x="0" y="475499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4338053" y="1516030"/>
            <a:ext cx="358775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3" dirty="0"/>
              <a:t>LLM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5850" y="222513"/>
            <a:ext cx="4260300" cy="881010"/>
          </a:xfrm>
          <a:prstGeom prst="rect">
            <a:avLst/>
          </a:prstGeom>
        </p:spPr>
        <p:txBody>
          <a:bodyPr spcFirstLastPara="1" vert="horz" wrap="square" lIns="0" tIns="6350" rIns="0" bIns="0" rtlCol="0" anchor="t" anchorCtr="0">
            <a:spAutoFit/>
          </a:bodyPr>
          <a:lstStyle/>
          <a:p>
            <a:pPr marL="158115">
              <a:spcBef>
                <a:spcPts val="50"/>
              </a:spcBef>
            </a:pPr>
            <a:r>
              <a:rPr dirty="0"/>
              <a:t>Summary</a:t>
            </a:r>
            <a:r>
              <a:rPr spc="-145" dirty="0"/>
              <a:t> </a:t>
            </a:r>
            <a:r>
              <a:rPr spc="-40" dirty="0"/>
              <a:t>of</a:t>
            </a:r>
            <a:r>
              <a:rPr spc="-145" dirty="0"/>
              <a:t> </a:t>
            </a:r>
            <a:r>
              <a:rPr spc="-15" dirty="0"/>
              <a:t>in-</a:t>
            </a:r>
            <a:r>
              <a:rPr spc="-18" dirty="0"/>
              <a:t>context</a:t>
            </a:r>
            <a:r>
              <a:rPr spc="-145" dirty="0"/>
              <a:t> </a:t>
            </a:r>
            <a:r>
              <a:rPr dirty="0"/>
              <a:t>learning</a:t>
            </a:r>
            <a:r>
              <a:rPr spc="-145" dirty="0"/>
              <a:t> </a:t>
            </a:r>
            <a:r>
              <a:rPr spc="50" dirty="0"/>
              <a:t>(ICL)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09845" y="1350010"/>
            <a:ext cx="2430463" cy="684803"/>
          </a:xfrm>
          <a:prstGeom prst="rect">
            <a:avLst/>
          </a:prstGeom>
          <a:solidFill>
            <a:srgbClr val="EDEDED"/>
          </a:solidFill>
          <a:ln w="9524">
            <a:solidFill>
              <a:srgbClr val="595959"/>
            </a:solidFill>
          </a:ln>
        </p:spPr>
        <p:txBody>
          <a:bodyPr vert="horz" wrap="square" lIns="0" tIns="83820" rIns="0" bIns="0" rtlCol="0">
            <a:spAutoFit/>
          </a:bodyPr>
          <a:lstStyle/>
          <a:p>
            <a:pPr marL="90488" marR="255588">
              <a:spcBef>
                <a:spcPts val="660"/>
              </a:spcBef>
            </a:pPr>
            <a:r>
              <a:rPr sz="1300"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sz="1300" b="1" spc="-63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300"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sz="1300" b="1" spc="-63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sz="1300"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sz="1300" b="1" dirty="0">
                <a:solidFill>
                  <a:srgbClr val="FF00FF"/>
                </a:solidFill>
                <a:latin typeface="Courier New"/>
                <a:cs typeface="Courier New"/>
              </a:rPr>
              <a:t>I</a:t>
            </a:r>
            <a:r>
              <a:rPr sz="1300" b="1" spc="-35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sz="1300" b="1" dirty="0">
                <a:solidFill>
                  <a:srgbClr val="FF00FF"/>
                </a:solidFill>
                <a:latin typeface="Courier New"/>
                <a:cs typeface="Courier New"/>
              </a:rPr>
              <a:t>loved</a:t>
            </a:r>
            <a:r>
              <a:rPr sz="1300" b="1" spc="-35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sz="1300" b="1" dirty="0">
                <a:solidFill>
                  <a:srgbClr val="FF00FF"/>
                </a:solidFill>
                <a:latin typeface="Courier New"/>
                <a:cs typeface="Courier New"/>
              </a:rPr>
              <a:t>this</a:t>
            </a:r>
            <a:r>
              <a:rPr sz="1300" b="1" spc="-35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sz="1300" b="1" spc="-5" dirty="0">
                <a:solidFill>
                  <a:srgbClr val="FF00FF"/>
                </a:solidFill>
                <a:latin typeface="Courier New"/>
                <a:cs typeface="Courier New"/>
              </a:rPr>
              <a:t>movie!</a:t>
            </a:r>
            <a:endParaRPr sz="1300">
              <a:latin typeface="Courier New"/>
              <a:cs typeface="Courier New"/>
            </a:endParaRPr>
          </a:p>
          <a:p>
            <a:pPr marL="90488"/>
            <a:r>
              <a:rPr sz="1300"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endParaRPr sz="13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3984" y="1051462"/>
            <a:ext cx="1483360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r>
              <a:rPr sz="1300" b="1" spc="48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spc="-165" dirty="0">
                <a:solidFill>
                  <a:srgbClr val="FF9C3B"/>
                </a:solidFill>
                <a:latin typeface="Lato"/>
                <a:cs typeface="Lato"/>
              </a:rPr>
              <a:t>//</a:t>
            </a:r>
            <a:r>
              <a:rPr sz="1300" b="1" spc="-45" dirty="0">
                <a:solidFill>
                  <a:srgbClr val="FF9C3B"/>
                </a:solidFill>
                <a:latin typeface="Lato"/>
                <a:cs typeface="Lato"/>
              </a:rPr>
              <a:t> </a:t>
            </a:r>
            <a:r>
              <a:rPr sz="1300" b="1" dirty="0">
                <a:solidFill>
                  <a:srgbClr val="FF9C3B"/>
                </a:solidFill>
                <a:latin typeface="Lato"/>
                <a:cs typeface="Lato"/>
              </a:rPr>
              <a:t>Zero</a:t>
            </a:r>
            <a:r>
              <a:rPr sz="1300" b="1" spc="-48" dirty="0">
                <a:solidFill>
                  <a:srgbClr val="FF9C3B"/>
                </a:solidFill>
                <a:latin typeface="Lato"/>
                <a:cs typeface="Lato"/>
              </a:rPr>
              <a:t> </a:t>
            </a:r>
            <a:r>
              <a:rPr sz="1300" b="1" spc="-10" dirty="0">
                <a:solidFill>
                  <a:srgbClr val="FF9C3B"/>
                </a:solidFill>
                <a:latin typeface="Lato"/>
                <a:cs typeface="Lato"/>
              </a:rPr>
              <a:t>Shot</a:t>
            </a:r>
            <a:endParaRPr sz="1300">
              <a:latin typeface="Lato"/>
              <a:cs typeface="La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14931" y="1358822"/>
            <a:ext cx="2430463" cy="1820370"/>
          </a:xfrm>
          <a:prstGeom prst="rect">
            <a:avLst/>
          </a:prstGeom>
          <a:solidFill>
            <a:srgbClr val="EDEDED"/>
          </a:solidFill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488" marR="95568">
              <a:spcBef>
                <a:spcPts val="655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I</a:t>
            </a:r>
            <a:r>
              <a:rPr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loved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movie!</a:t>
            </a:r>
            <a:endParaRPr>
              <a:latin typeface="Courier New"/>
              <a:cs typeface="Courier New"/>
            </a:endParaRPr>
          </a:p>
          <a:p>
            <a:pPr marL="90488">
              <a:tabLst>
                <a:tab pos="1263650" algn="l"/>
              </a:tabLst>
            </a:pP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	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Positive</a:t>
            </a:r>
            <a:endParaRPr>
              <a:latin typeface="Courier New"/>
              <a:cs typeface="Courier New"/>
            </a:endParaRPr>
          </a:p>
          <a:p>
            <a:pPr>
              <a:spcBef>
                <a:spcPts val="95"/>
              </a:spcBef>
            </a:pPr>
            <a:endParaRPr>
              <a:latin typeface="Courier New"/>
              <a:cs typeface="Courier New"/>
            </a:endParaRPr>
          </a:p>
          <a:p>
            <a:pPr marL="90488" marR="95568"/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I</a:t>
            </a:r>
            <a:r>
              <a:rPr b="1" spc="-15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don’t</a:t>
            </a:r>
            <a:r>
              <a:rPr b="1" spc="-8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like</a:t>
            </a:r>
            <a:r>
              <a:rPr b="1" spc="-8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FF00FF"/>
                </a:solidFill>
                <a:latin typeface="Courier New"/>
                <a:cs typeface="Courier New"/>
              </a:rPr>
              <a:t>this </a:t>
            </a:r>
            <a:r>
              <a:rPr b="1" spc="-5" dirty="0">
                <a:solidFill>
                  <a:srgbClr val="FF00FF"/>
                </a:solidFill>
                <a:latin typeface="Courier New"/>
                <a:cs typeface="Courier New"/>
              </a:rPr>
              <a:t>chair.</a:t>
            </a:r>
            <a:endParaRPr>
              <a:latin typeface="Courier New"/>
              <a:cs typeface="Courier New"/>
            </a:endParaRPr>
          </a:p>
          <a:p>
            <a:pPr marL="90488"/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399069" y="1051458"/>
            <a:ext cx="1444625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r>
              <a:rPr sz="1300" b="1" spc="8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spc="-165" dirty="0">
                <a:solidFill>
                  <a:srgbClr val="FF9C3B"/>
                </a:solidFill>
                <a:latin typeface="Lato"/>
                <a:cs typeface="Lato"/>
              </a:rPr>
              <a:t>//</a:t>
            </a:r>
            <a:r>
              <a:rPr sz="1300" b="1" spc="-50" dirty="0">
                <a:solidFill>
                  <a:srgbClr val="FF9C3B"/>
                </a:solidFill>
                <a:latin typeface="Lato"/>
                <a:cs typeface="Lato"/>
              </a:rPr>
              <a:t> </a:t>
            </a:r>
            <a:r>
              <a:rPr sz="1300" b="1" spc="-10" dirty="0">
                <a:solidFill>
                  <a:srgbClr val="FF9C3B"/>
                </a:solidFill>
                <a:latin typeface="Lato"/>
                <a:cs typeface="Lato"/>
              </a:rPr>
              <a:t>One</a:t>
            </a:r>
            <a:r>
              <a:rPr sz="1300" b="1" spc="-53" dirty="0">
                <a:solidFill>
                  <a:srgbClr val="FF9C3B"/>
                </a:solidFill>
                <a:latin typeface="Lato"/>
                <a:cs typeface="Lato"/>
              </a:rPr>
              <a:t> </a:t>
            </a:r>
            <a:r>
              <a:rPr sz="1300" b="1" spc="-10" dirty="0">
                <a:solidFill>
                  <a:srgbClr val="FF9C3B"/>
                </a:solidFill>
                <a:latin typeface="Lato"/>
                <a:cs typeface="Lato"/>
              </a:rPr>
              <a:t>Shot</a:t>
            </a:r>
            <a:endParaRPr sz="1300">
              <a:latin typeface="Lato"/>
              <a:cs typeface="La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020013" y="1365185"/>
            <a:ext cx="2432685" cy="2910412"/>
          </a:xfrm>
          <a:prstGeom prst="rect">
            <a:avLst/>
          </a:prstGeom>
          <a:solidFill>
            <a:srgbClr val="EDEDED"/>
          </a:solidFill>
          <a:ln w="9524">
            <a:solidFill>
              <a:srgbClr val="595959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marL="90488" marR="97790">
              <a:spcBef>
                <a:spcPts val="655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I</a:t>
            </a:r>
            <a:r>
              <a:rPr b="1" spc="-10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loved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this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movie!</a:t>
            </a:r>
            <a:endParaRPr>
              <a:latin typeface="Courier New"/>
              <a:cs typeface="Courier New"/>
            </a:endParaRPr>
          </a:p>
          <a:p>
            <a:pPr marL="90488">
              <a:tabLst>
                <a:tab pos="1263968" algn="l"/>
              </a:tabLst>
            </a:pP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	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Positive</a:t>
            </a:r>
            <a:endParaRPr>
              <a:latin typeface="Courier New"/>
              <a:cs typeface="Courier New"/>
            </a:endParaRPr>
          </a:p>
          <a:p>
            <a:pPr>
              <a:spcBef>
                <a:spcPts val="95"/>
              </a:spcBef>
            </a:pPr>
            <a:endParaRPr>
              <a:latin typeface="Courier New"/>
              <a:cs typeface="Courier New"/>
            </a:endParaRPr>
          </a:p>
          <a:p>
            <a:pPr marL="90488" marR="97790"/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I</a:t>
            </a:r>
            <a:r>
              <a:rPr b="1" spc="-15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don’t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9C3B"/>
                </a:solidFill>
                <a:latin typeface="Courier New"/>
                <a:cs typeface="Courier New"/>
              </a:rPr>
              <a:t>like</a:t>
            </a:r>
            <a:r>
              <a:rPr b="1" spc="-8" dirty="0">
                <a:solidFill>
                  <a:srgbClr val="FF9C3B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FF9C3B"/>
                </a:solidFill>
                <a:latin typeface="Courier New"/>
                <a:cs typeface="Courier New"/>
              </a:rPr>
              <a:t>this 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chair.</a:t>
            </a:r>
            <a:endParaRPr>
              <a:latin typeface="Courier New"/>
              <a:cs typeface="Courier New"/>
            </a:endParaRPr>
          </a:p>
          <a:p>
            <a:pPr marL="90488">
              <a:tabLst>
                <a:tab pos="1263968" algn="l"/>
              </a:tabLst>
            </a:pP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	</a:t>
            </a:r>
            <a:r>
              <a:rPr b="1" spc="-5" dirty="0">
                <a:solidFill>
                  <a:srgbClr val="FF9C3B"/>
                </a:solidFill>
                <a:latin typeface="Courier New"/>
                <a:cs typeface="Courier New"/>
              </a:rPr>
              <a:t>Negative</a:t>
            </a:r>
            <a:endParaRPr>
              <a:latin typeface="Courier New"/>
              <a:cs typeface="Courier New"/>
            </a:endParaRPr>
          </a:p>
          <a:p>
            <a:pPr>
              <a:spcBef>
                <a:spcPts val="93"/>
              </a:spcBef>
            </a:pPr>
            <a:endParaRPr>
              <a:latin typeface="Courier New"/>
              <a:cs typeface="Courier New"/>
            </a:endParaRPr>
          </a:p>
          <a:p>
            <a:pPr marL="90488" marR="97790">
              <a:spcBef>
                <a:spcPts val="3"/>
              </a:spcBef>
            </a:pP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Classify</a:t>
            </a:r>
            <a:r>
              <a:rPr b="1" spc="-20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232F3D"/>
                </a:solidFill>
                <a:latin typeface="Courier New"/>
                <a:cs typeface="Courier New"/>
              </a:rPr>
              <a:t>this</a:t>
            </a:r>
            <a:r>
              <a:rPr b="1" spc="-15" dirty="0">
                <a:solidFill>
                  <a:srgbClr val="232F3D"/>
                </a:solidFill>
                <a:latin typeface="Courier New"/>
                <a:cs typeface="Courier New"/>
              </a:rPr>
              <a:t> </a:t>
            </a:r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review: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Who</a:t>
            </a:r>
            <a:r>
              <a:rPr b="1" spc="-15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would</a:t>
            </a:r>
            <a:r>
              <a:rPr b="1" spc="-10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dirty="0">
                <a:solidFill>
                  <a:srgbClr val="FF00FF"/>
                </a:solidFill>
                <a:latin typeface="Courier New"/>
                <a:cs typeface="Courier New"/>
              </a:rPr>
              <a:t>use</a:t>
            </a:r>
            <a:r>
              <a:rPr b="1" spc="-8" dirty="0">
                <a:solidFill>
                  <a:srgbClr val="FF00FF"/>
                </a:solidFill>
                <a:latin typeface="Courier New"/>
                <a:cs typeface="Courier New"/>
              </a:rPr>
              <a:t> </a:t>
            </a:r>
            <a:r>
              <a:rPr b="1" spc="-10" dirty="0">
                <a:solidFill>
                  <a:srgbClr val="FF00FF"/>
                </a:solidFill>
                <a:latin typeface="Courier New"/>
                <a:cs typeface="Courier New"/>
              </a:rPr>
              <a:t>this </a:t>
            </a:r>
            <a:r>
              <a:rPr b="1" spc="-5" dirty="0">
                <a:solidFill>
                  <a:srgbClr val="FF00FF"/>
                </a:solidFill>
                <a:latin typeface="Courier New"/>
                <a:cs typeface="Courier New"/>
              </a:rPr>
              <a:t>product?</a:t>
            </a:r>
            <a:endParaRPr>
              <a:latin typeface="Courier New"/>
              <a:cs typeface="Courier New"/>
            </a:endParaRPr>
          </a:p>
          <a:p>
            <a:pPr marL="90488"/>
            <a:r>
              <a:rPr b="1" spc="-5" dirty="0">
                <a:solidFill>
                  <a:srgbClr val="232F3D"/>
                </a:solidFill>
                <a:latin typeface="Courier New"/>
                <a:cs typeface="Courier New"/>
              </a:rPr>
              <a:t>Sentiment: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04163" y="1051458"/>
            <a:ext cx="1453198" cy="206467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300" b="1" dirty="0">
                <a:solidFill>
                  <a:srgbClr val="FF00FF"/>
                </a:solidFill>
                <a:latin typeface="Lato"/>
                <a:cs typeface="Lato"/>
              </a:rPr>
              <a:t>Prompt</a:t>
            </a:r>
            <a:r>
              <a:rPr sz="1300" b="1" spc="140" dirty="0">
                <a:solidFill>
                  <a:srgbClr val="FF00FF"/>
                </a:solidFill>
                <a:latin typeface="Lato"/>
                <a:cs typeface="Lato"/>
              </a:rPr>
              <a:t> </a:t>
            </a:r>
            <a:r>
              <a:rPr sz="1300" b="1" spc="-165" dirty="0">
                <a:solidFill>
                  <a:srgbClr val="FF9C3B"/>
                </a:solidFill>
                <a:latin typeface="Lato"/>
                <a:cs typeface="Lato"/>
              </a:rPr>
              <a:t>//</a:t>
            </a:r>
            <a:r>
              <a:rPr sz="1300" b="1" spc="-53" dirty="0">
                <a:solidFill>
                  <a:srgbClr val="FF9C3B"/>
                </a:solidFill>
                <a:latin typeface="Lato"/>
                <a:cs typeface="Lato"/>
              </a:rPr>
              <a:t> </a:t>
            </a:r>
            <a:r>
              <a:rPr sz="1300" b="1" spc="-25" dirty="0">
                <a:solidFill>
                  <a:srgbClr val="FF9C3B"/>
                </a:solidFill>
                <a:latin typeface="Lato"/>
                <a:cs typeface="Lato"/>
              </a:rPr>
              <a:t>Few</a:t>
            </a:r>
            <a:r>
              <a:rPr sz="1300" b="1" spc="-53" dirty="0">
                <a:solidFill>
                  <a:srgbClr val="FF9C3B"/>
                </a:solidFill>
                <a:latin typeface="Lato"/>
                <a:cs typeface="Lato"/>
              </a:rPr>
              <a:t> </a:t>
            </a:r>
            <a:r>
              <a:rPr sz="1300" b="1" spc="-10" dirty="0">
                <a:solidFill>
                  <a:srgbClr val="FF9C3B"/>
                </a:solidFill>
                <a:latin typeface="Lato"/>
                <a:cs typeface="Lato"/>
              </a:rPr>
              <a:t>Shot</a:t>
            </a:r>
            <a:endParaRPr sz="1300">
              <a:latin typeface="Lato"/>
              <a:cs typeface="Lato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8518570" y="1392447"/>
            <a:ext cx="89535" cy="1860868"/>
            <a:chOff x="17037139" y="2784894"/>
            <a:chExt cx="179070" cy="3721735"/>
          </a:xfrm>
        </p:grpSpPr>
        <p:sp>
          <p:nvSpPr>
            <p:cNvPr id="10" name="object 10"/>
            <p:cNvSpPr/>
            <p:nvPr/>
          </p:nvSpPr>
          <p:spPr>
            <a:xfrm>
              <a:off x="17119114" y="2976843"/>
              <a:ext cx="15240" cy="3338195"/>
            </a:xfrm>
            <a:custGeom>
              <a:avLst/>
              <a:gdLst/>
              <a:ahLst/>
              <a:cxnLst/>
              <a:rect l="l" t="t" r="r" b="b"/>
              <a:pathLst>
                <a:path w="15240" h="3338195">
                  <a:moveTo>
                    <a:pt x="0" y="0"/>
                  </a:moveTo>
                  <a:lnTo>
                    <a:pt x="14799" y="3337793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037139" y="2784894"/>
              <a:ext cx="163974" cy="21127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051914" y="6295312"/>
              <a:ext cx="163974" cy="211274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7769130" y="1050950"/>
            <a:ext cx="1323340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pc="-13" dirty="0">
                <a:latin typeface="Lato"/>
                <a:cs typeface="Lato"/>
              </a:rPr>
              <a:t>&gt;5</a:t>
            </a:r>
            <a:r>
              <a:rPr spc="-78" dirty="0">
                <a:latin typeface="Lato"/>
                <a:cs typeface="Lato"/>
              </a:rPr>
              <a:t> </a:t>
            </a:r>
            <a:r>
              <a:rPr dirty="0">
                <a:latin typeface="Lato"/>
                <a:cs typeface="Lato"/>
              </a:rPr>
              <a:t>or</a:t>
            </a:r>
            <a:r>
              <a:rPr spc="-78" dirty="0">
                <a:latin typeface="Lato"/>
                <a:cs typeface="Lato"/>
              </a:rPr>
              <a:t> </a:t>
            </a:r>
            <a:r>
              <a:rPr spc="-13" dirty="0">
                <a:latin typeface="Lato"/>
                <a:cs typeface="Lato"/>
              </a:rPr>
              <a:t>6</a:t>
            </a:r>
            <a:r>
              <a:rPr spc="-78" dirty="0">
                <a:latin typeface="Lato"/>
                <a:cs typeface="Lato"/>
              </a:rPr>
              <a:t> </a:t>
            </a:r>
            <a:r>
              <a:rPr spc="-5" dirty="0">
                <a:latin typeface="Lato"/>
                <a:cs typeface="Lato"/>
              </a:rPr>
              <a:t>examples</a:t>
            </a:r>
            <a:endParaRPr>
              <a:latin typeface="Lato"/>
              <a:cs typeface="Lat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76826" y="3581402"/>
            <a:ext cx="1928495" cy="498855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>
              <a:spcBef>
                <a:spcPts val="50"/>
              </a:spcBef>
            </a:pPr>
            <a:r>
              <a:rPr sz="1600" b="1" spc="-5" dirty="0">
                <a:latin typeface="Lato"/>
                <a:cs typeface="Lato"/>
              </a:rPr>
              <a:t>Context</a:t>
            </a:r>
            <a:r>
              <a:rPr sz="1600" b="1" spc="-63" dirty="0">
                <a:latin typeface="Lato"/>
                <a:cs typeface="Lato"/>
              </a:rPr>
              <a:t> </a:t>
            </a:r>
            <a:r>
              <a:rPr sz="1600" b="1" spc="-5" dirty="0">
                <a:latin typeface="Lato"/>
                <a:cs typeface="Lato"/>
              </a:rPr>
              <a:t>Window</a:t>
            </a:r>
            <a:endParaRPr sz="1600">
              <a:latin typeface="Lato"/>
              <a:cs typeface="Lato"/>
            </a:endParaRPr>
          </a:p>
          <a:p>
            <a:pPr marL="6350"/>
            <a:r>
              <a:rPr sz="1600" spc="-13" dirty="0">
                <a:latin typeface="Lato"/>
                <a:cs typeface="Lato"/>
              </a:rPr>
              <a:t>(few</a:t>
            </a:r>
            <a:r>
              <a:rPr sz="1600" spc="-95" dirty="0">
                <a:latin typeface="Lato"/>
                <a:cs typeface="Lato"/>
              </a:rPr>
              <a:t> </a:t>
            </a:r>
            <a:r>
              <a:rPr sz="1600" dirty="0">
                <a:latin typeface="Lato"/>
                <a:cs typeface="Lato"/>
              </a:rPr>
              <a:t>thousand</a:t>
            </a:r>
            <a:r>
              <a:rPr sz="1600" spc="-93" dirty="0">
                <a:latin typeface="Lato"/>
                <a:cs typeface="Lato"/>
              </a:rPr>
              <a:t> </a:t>
            </a:r>
            <a:r>
              <a:rPr sz="1600" spc="-5" dirty="0">
                <a:latin typeface="Lato"/>
                <a:cs typeface="Lato"/>
              </a:rPr>
              <a:t>words)</a:t>
            </a:r>
            <a:endParaRPr sz="1600">
              <a:latin typeface="Lato"/>
              <a:cs typeface="Lato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451700" y="1392447"/>
            <a:ext cx="82233" cy="3062923"/>
            <a:chOff x="903400" y="2784894"/>
            <a:chExt cx="164465" cy="6125845"/>
          </a:xfrm>
        </p:grpSpPr>
        <p:sp>
          <p:nvSpPr>
            <p:cNvPr id="16" name="object 16"/>
            <p:cNvSpPr/>
            <p:nvPr/>
          </p:nvSpPr>
          <p:spPr>
            <a:xfrm>
              <a:off x="985383" y="2976843"/>
              <a:ext cx="0" cy="5741670"/>
            </a:xfrm>
            <a:custGeom>
              <a:avLst/>
              <a:gdLst/>
              <a:ahLst/>
              <a:cxnLst/>
              <a:rect l="l" t="t" r="r" b="b"/>
              <a:pathLst>
                <a:path h="5741670">
                  <a:moveTo>
                    <a:pt x="0" y="0"/>
                  </a:moveTo>
                  <a:lnTo>
                    <a:pt x="0" y="5741388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 sz="700"/>
            </a:p>
          </p:txBody>
        </p:sp>
        <p:pic>
          <p:nvPicPr>
            <p:cNvPr id="17" name="object 1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3400" y="2784894"/>
              <a:ext cx="163962" cy="210999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03400" y="8699182"/>
              <a:ext cx="163962" cy="2109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4063</Words>
  <Application>Microsoft Macintosh PowerPoint</Application>
  <PresentationFormat>On-screen Show (16:9)</PresentationFormat>
  <Paragraphs>781</Paragraphs>
  <Slides>54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5" baseType="lpstr">
      <vt:lpstr>Times New Roman</vt:lpstr>
      <vt:lpstr>Inter</vt:lpstr>
      <vt:lpstr>Roboto</vt:lpstr>
      <vt:lpstr>Menlo</vt:lpstr>
      <vt:lpstr>Inter ExtraBold</vt:lpstr>
      <vt:lpstr>AoyagiKouzanFontT</vt:lpstr>
      <vt:lpstr>Courier New</vt:lpstr>
      <vt:lpstr>ui-sans-serif</vt:lpstr>
      <vt:lpstr>Lato</vt:lpstr>
      <vt:lpstr>Arial</vt:lpstr>
      <vt:lpstr>Simple Light</vt:lpstr>
      <vt:lpstr>PowerPoint Presentation</vt:lpstr>
      <vt:lpstr>Generative AI &amp; Large Language Models II</vt:lpstr>
      <vt:lpstr>Prompting and prompt engineering</vt:lpstr>
      <vt:lpstr>Prompting and prompt engineering</vt:lpstr>
      <vt:lpstr>In-context learning (ICL) - zero shot inference</vt:lpstr>
      <vt:lpstr>In-context learning (ICL) - zero shot inference</vt:lpstr>
      <vt:lpstr>In-context learning (ICL) - one shot inference</vt:lpstr>
      <vt:lpstr>In-context learning (ICL) - few shot inference</vt:lpstr>
      <vt:lpstr>Summary of in-context learning (ICL)</vt:lpstr>
      <vt:lpstr>Helping LLMs reason and plan with Chain-of-Thought Prompting</vt:lpstr>
      <vt:lpstr>LLMs can struggle with complex reasoning problems</vt:lpstr>
      <vt:lpstr>Humans take a step-by-step approach to solving complex problems</vt:lpstr>
      <vt:lpstr>Chain-of-Thought Prompting can help LLMs reason</vt:lpstr>
      <vt:lpstr>Chain-of-Thought Prompting can help LLMs reason</vt:lpstr>
      <vt:lpstr>Generative configuration parameters for inference</vt:lpstr>
      <vt:lpstr>Generative configuration - inference parameters</vt:lpstr>
      <vt:lpstr>Generative configuration - max new tokens</vt:lpstr>
      <vt:lpstr>Generative config - max new tokens</vt:lpstr>
      <vt:lpstr>Generative config - max new tokens</vt:lpstr>
      <vt:lpstr>Generative config - greedy vs. random sampling</vt:lpstr>
      <vt:lpstr>Generative configuration - top-k and top-p</vt:lpstr>
      <vt:lpstr>Generative config - top-k sampling</vt:lpstr>
      <vt:lpstr>Generative config - top-p sampling</vt:lpstr>
      <vt:lpstr>Generative configuration - temperature</vt:lpstr>
      <vt:lpstr>Generative config - temperature</vt:lpstr>
      <vt:lpstr>Retrieval augmented generation (RAG)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RAG (Retreived Augmented Generation) Bring it all together</vt:lpstr>
      <vt:lpstr>RAG</vt:lpstr>
      <vt:lpstr>Knowledge cut-offs in LLMs</vt:lpstr>
      <vt:lpstr>LLM-powered applications</vt:lpstr>
      <vt:lpstr>Retrieval Augmented Generation (RAG)</vt:lpstr>
      <vt:lpstr>Example: Searching legal documents</vt:lpstr>
      <vt:lpstr>Example: Searching legal documents</vt:lpstr>
      <vt:lpstr>RAG integrates with many types of data sources</vt:lpstr>
      <vt:lpstr>Data preparation for vector store for RAG</vt:lpstr>
      <vt:lpstr>Data preparation for RAG</vt:lpstr>
      <vt:lpstr>Data preparation for RAG</vt:lpstr>
      <vt:lpstr>Vector database search</vt:lpstr>
      <vt:lpstr>RAG (Retreived Augmented Generation) Bring it all together</vt:lpstr>
      <vt:lpstr>RAG (Retreived Augmented Generation) Bring it all together</vt:lpstr>
      <vt:lpstr>RAG (Retreived Augmented Generation) Bring it all together</vt:lpstr>
      <vt:lpstr>RAG (Retreived Augmented Generation) Bring it all together</vt:lpstr>
      <vt:lpstr>Lets code this out?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João Rocha Melo</cp:lastModifiedBy>
  <cp:revision>8</cp:revision>
  <dcterms:modified xsi:type="dcterms:W3CDTF">2024-06-17T23:16:15Z</dcterms:modified>
</cp:coreProperties>
</file>